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9" r:id="rId2"/>
    <p:sldId id="306" r:id="rId3"/>
    <p:sldId id="2830" r:id="rId4"/>
    <p:sldId id="307" r:id="rId5"/>
    <p:sldId id="402" r:id="rId6"/>
    <p:sldId id="410" r:id="rId7"/>
    <p:sldId id="298" r:id="rId8"/>
    <p:sldId id="406" r:id="rId9"/>
    <p:sldId id="411" r:id="rId10"/>
    <p:sldId id="412" r:id="rId11"/>
    <p:sldId id="308" r:id="rId12"/>
    <p:sldId id="1187" r:id="rId13"/>
    <p:sldId id="1196" r:id="rId14"/>
    <p:sldId id="265" r:id="rId15"/>
    <p:sldId id="275" r:id="rId16"/>
    <p:sldId id="1194" r:id="rId17"/>
    <p:sldId id="2840" r:id="rId18"/>
    <p:sldId id="2826" r:id="rId19"/>
    <p:sldId id="2841" r:id="rId20"/>
    <p:sldId id="2842" r:id="rId21"/>
    <p:sldId id="2845" r:id="rId22"/>
    <p:sldId id="569" r:id="rId23"/>
    <p:sldId id="570" r:id="rId24"/>
    <p:sldId id="571" r:id="rId25"/>
    <p:sldId id="1199" r:id="rId26"/>
    <p:sldId id="2836" r:id="rId27"/>
    <p:sldId id="2802" r:id="rId28"/>
    <p:sldId id="344" r:id="rId29"/>
    <p:sldId id="2844" r:id="rId30"/>
    <p:sldId id="2829" r:id="rId31"/>
    <p:sldId id="2827" r:id="rId32"/>
    <p:sldId id="2843" r:id="rId33"/>
    <p:sldId id="2811" r:id="rId34"/>
    <p:sldId id="2813" r:id="rId35"/>
    <p:sldId id="2828" r:id="rId36"/>
    <p:sldId id="2837" r:id="rId37"/>
    <p:sldId id="2838" r:id="rId38"/>
    <p:sldId id="2839" r:id="rId39"/>
    <p:sldId id="2794" r:id="rId40"/>
    <p:sldId id="2795" r:id="rId41"/>
    <p:sldId id="2831" r:id="rId42"/>
    <p:sldId id="2832" r:id="rId43"/>
    <p:sldId id="2833" r:id="rId44"/>
    <p:sldId id="2834" r:id="rId45"/>
    <p:sldId id="2835" r:id="rId46"/>
    <p:sldId id="2803" r:id="rId47"/>
    <p:sldId id="2810" r:id="rId48"/>
    <p:sldId id="2797" r:id="rId49"/>
    <p:sldId id="2804" r:id="rId50"/>
    <p:sldId id="2820" r:id="rId51"/>
    <p:sldId id="2821" r:id="rId52"/>
    <p:sldId id="2808" r:id="rId53"/>
    <p:sldId id="257" r:id="rId54"/>
    <p:sldId id="266" r:id="rId55"/>
    <p:sldId id="267" r:id="rId5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7401"/>
    <a:srgbClr val="FF7B00"/>
    <a:srgbClr val="B2B2B2"/>
    <a:srgbClr val="FE0802"/>
    <a:srgbClr val="000066"/>
    <a:srgbClr val="FF3300"/>
    <a:srgbClr val="00006E"/>
    <a:srgbClr val="150363"/>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119" d="100"/>
          <a:sy n="119" d="100"/>
        </p:scale>
        <p:origin x="180" y="84"/>
      </p:cViewPr>
      <p:guideLst/>
    </p:cSldViewPr>
  </p:slideViewPr>
  <p:notesTextViewPr>
    <p:cViewPr>
      <p:scale>
        <a:sx n="1" d="1"/>
        <a:sy n="1" d="1"/>
      </p:scale>
      <p:origin x="0" y="0"/>
    </p:cViewPr>
  </p:notesTextViewPr>
  <p:sorterViewPr>
    <p:cViewPr>
      <p:scale>
        <a:sx n="73" d="100"/>
        <a:sy n="73" d="100"/>
      </p:scale>
      <p:origin x="0" y="-137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DBDB4C-16AD-9163-6B39-29D10DE4BF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6CD77A6-5BB1-BE7D-677A-E9641EEB289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BABEA19-29AF-4047-B528-5F0446DE9783}" type="datetimeFigureOut">
              <a:rPr lang="en-US"/>
              <a:pPr>
                <a:defRPr/>
              </a:pPr>
              <a:t>12/4/2024</a:t>
            </a:fld>
            <a:endParaRPr lang="en-US"/>
          </a:p>
        </p:txBody>
      </p:sp>
      <p:sp>
        <p:nvSpPr>
          <p:cNvPr id="4" name="Slide Image Placeholder 3">
            <a:extLst>
              <a:ext uri="{FF2B5EF4-FFF2-40B4-BE49-F238E27FC236}">
                <a16:creationId xmlns:a16="http://schemas.microsoft.com/office/drawing/2014/main" id="{5446FCF6-6589-B55C-863B-5E7F6FAE57B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1C4DCD5-1FD9-4ED0-A97A-7169F26CF2B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58E691C-C6C1-2A51-7C59-B44625B4A3D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B7281D4C-BEF4-62BD-B505-33B9A8E1C7F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29C3A7D-C08E-4623-8DB9-4E2623F8622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69694-7435-4F5A-8D77-AF60772CFA94}" type="slidenum">
              <a:rPr lang="en-US" smtClean="0"/>
              <a:t>1</a:t>
            </a:fld>
            <a:endParaRPr lang="en-US" dirty="0"/>
          </a:p>
        </p:txBody>
      </p:sp>
    </p:spTree>
    <p:extLst>
      <p:ext uri="{BB962C8B-B14F-4D97-AF65-F5344CB8AC3E}">
        <p14:creationId xmlns:p14="http://schemas.microsoft.com/office/powerpoint/2010/main" val="170738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E6C15-7FC4-43BC-8975-9AF784302634}" type="slidenum">
              <a:rPr lang="en-US" smtClean="0"/>
              <a:t>38</a:t>
            </a:fld>
            <a:endParaRPr lang="en-US"/>
          </a:p>
        </p:txBody>
      </p:sp>
    </p:spTree>
    <p:extLst>
      <p:ext uri="{BB962C8B-B14F-4D97-AF65-F5344CB8AC3E}">
        <p14:creationId xmlns:p14="http://schemas.microsoft.com/office/powerpoint/2010/main" val="359053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930F90D6-A264-41E0-02AA-6099E9A1C8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810A7E-9BE9-4CB8-9332-C454824EA14F}" type="slidenum">
              <a:rPr lang="en-US" altLang="en-US" smtClean="0">
                <a:latin typeface="Times New Roman" panose="02020603050405020304" pitchFamily="18" charset="0"/>
              </a:rPr>
              <a:pPr fontAlgn="base">
                <a:spcBef>
                  <a:spcPct val="0"/>
                </a:spcBef>
                <a:spcAft>
                  <a:spcPct val="0"/>
                </a:spcAft>
              </a:pPr>
              <a:t>41</a:t>
            </a:fld>
            <a:endParaRPr lang="en-US" altLang="en-US">
              <a:latin typeface="Times New Roman" panose="02020603050405020304" pitchFamily="18" charset="0"/>
            </a:endParaRPr>
          </a:p>
        </p:txBody>
      </p:sp>
      <p:sp>
        <p:nvSpPr>
          <p:cNvPr id="59395" name="Rectangle 2">
            <a:extLst>
              <a:ext uri="{FF2B5EF4-FFF2-40B4-BE49-F238E27FC236}">
                <a16:creationId xmlns:a16="http://schemas.microsoft.com/office/drawing/2014/main" id="{502A0F75-D0DC-6BA0-0A31-276417F10CB9}"/>
              </a:ext>
            </a:extLst>
          </p:cNvPr>
          <p:cNvSpPr>
            <a:spLocks noGrp="1" noRot="1" noChangeAspect="1" noChangeArrowheads="1" noTextEdit="1"/>
          </p:cNvSpPr>
          <p:nvPr>
            <p:ph type="sldImg"/>
          </p:nvPr>
        </p:nvSpPr>
        <p:spPr bwMode="auto">
          <a:xfrm>
            <a:off x="379413"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a:extLst>
              <a:ext uri="{FF2B5EF4-FFF2-40B4-BE49-F238E27FC236}">
                <a16:creationId xmlns:a16="http://schemas.microsoft.com/office/drawing/2014/main" id="{84238B8C-1B09-FA53-4080-B0C636E597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945C7353-76C6-CC5A-FE3C-75A66AD901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7BFBD66-1FA5-4444-9B53-F6049A23EF18}" type="slidenum">
              <a:rPr lang="en-US" altLang="en-US" smtClean="0">
                <a:latin typeface="Times New Roman" panose="02020603050405020304" pitchFamily="18" charset="0"/>
              </a:rPr>
              <a:pPr fontAlgn="base">
                <a:spcBef>
                  <a:spcPct val="0"/>
                </a:spcBef>
                <a:spcAft>
                  <a:spcPct val="0"/>
                </a:spcAft>
              </a:pPr>
              <a:t>42</a:t>
            </a:fld>
            <a:endParaRPr lang="en-US" altLang="en-US">
              <a:latin typeface="Times New Roman" panose="02020603050405020304" pitchFamily="18" charset="0"/>
            </a:endParaRPr>
          </a:p>
        </p:txBody>
      </p:sp>
      <p:sp>
        <p:nvSpPr>
          <p:cNvPr id="61443" name="Rectangle 2">
            <a:extLst>
              <a:ext uri="{FF2B5EF4-FFF2-40B4-BE49-F238E27FC236}">
                <a16:creationId xmlns:a16="http://schemas.microsoft.com/office/drawing/2014/main" id="{A4DF358A-095A-BBB6-0A83-391F0B6923C1}"/>
              </a:ext>
            </a:extLst>
          </p:cNvPr>
          <p:cNvSpPr>
            <a:spLocks noGrp="1" noRot="1" noChangeAspect="1" noChangeArrowheads="1" noTextEdit="1"/>
          </p:cNvSpPr>
          <p:nvPr>
            <p:ph type="sldImg"/>
          </p:nvPr>
        </p:nvSpPr>
        <p:spPr bwMode="auto">
          <a:xfrm>
            <a:off x="379413"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a:extLst>
              <a:ext uri="{FF2B5EF4-FFF2-40B4-BE49-F238E27FC236}">
                <a16:creationId xmlns:a16="http://schemas.microsoft.com/office/drawing/2014/main" id="{B6A74FA0-D290-28F4-0152-3BB33A1680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0E3B4DA0-D1EE-6788-D852-E5DC79A4A7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50E549E-67E7-4AD1-A2DF-246750C1A1BC}" type="slidenum">
              <a:rPr lang="en-US" altLang="en-US" smtClean="0">
                <a:latin typeface="Times New Roman" panose="02020603050405020304" pitchFamily="18" charset="0"/>
              </a:rPr>
              <a:pPr fontAlgn="base">
                <a:spcBef>
                  <a:spcPct val="0"/>
                </a:spcBef>
                <a:spcAft>
                  <a:spcPct val="0"/>
                </a:spcAft>
              </a:pPr>
              <a:t>43</a:t>
            </a:fld>
            <a:endParaRPr lang="en-US" altLang="en-US">
              <a:latin typeface="Times New Roman" panose="02020603050405020304" pitchFamily="18" charset="0"/>
            </a:endParaRPr>
          </a:p>
        </p:txBody>
      </p:sp>
      <p:sp>
        <p:nvSpPr>
          <p:cNvPr id="63491" name="Rectangle 2">
            <a:extLst>
              <a:ext uri="{FF2B5EF4-FFF2-40B4-BE49-F238E27FC236}">
                <a16:creationId xmlns:a16="http://schemas.microsoft.com/office/drawing/2014/main" id="{D9FAA692-7BDC-897E-F332-372B1F604016}"/>
              </a:ext>
            </a:extLst>
          </p:cNvPr>
          <p:cNvSpPr>
            <a:spLocks noGrp="1" noRot="1" noChangeAspect="1" noChangeArrowheads="1" noTextEdit="1"/>
          </p:cNvSpPr>
          <p:nvPr>
            <p:ph type="sldImg"/>
          </p:nvPr>
        </p:nvSpPr>
        <p:spPr bwMode="auto">
          <a:xfrm>
            <a:off x="379413"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a:extLst>
              <a:ext uri="{FF2B5EF4-FFF2-40B4-BE49-F238E27FC236}">
                <a16:creationId xmlns:a16="http://schemas.microsoft.com/office/drawing/2014/main" id="{0E38E995-D55B-8588-DA1D-F2D8024E17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1543E8CD-5A28-B26B-5D8A-E0AEAAB931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7B7C30-BBCA-4D90-BF20-890616DD5766}" type="slidenum">
              <a:rPr lang="en-US" altLang="en-US" smtClean="0">
                <a:latin typeface="Times New Roman" panose="02020603050405020304" pitchFamily="18" charset="0"/>
              </a:rPr>
              <a:pPr fontAlgn="base">
                <a:spcBef>
                  <a:spcPct val="0"/>
                </a:spcBef>
                <a:spcAft>
                  <a:spcPct val="0"/>
                </a:spcAft>
              </a:pPr>
              <a:t>45</a:t>
            </a:fld>
            <a:endParaRPr lang="en-US" altLang="en-US">
              <a:latin typeface="Times New Roman" panose="02020603050405020304" pitchFamily="18" charset="0"/>
            </a:endParaRPr>
          </a:p>
        </p:txBody>
      </p:sp>
      <p:sp>
        <p:nvSpPr>
          <p:cNvPr id="66563" name="Rectangle 2">
            <a:extLst>
              <a:ext uri="{FF2B5EF4-FFF2-40B4-BE49-F238E27FC236}">
                <a16:creationId xmlns:a16="http://schemas.microsoft.com/office/drawing/2014/main" id="{C218EE75-5E57-23D3-BF0E-10F90644290B}"/>
              </a:ext>
            </a:extLst>
          </p:cNvPr>
          <p:cNvSpPr>
            <a:spLocks noGrp="1" noRot="1" noChangeAspect="1" noChangeArrowheads="1" noTextEdit="1"/>
          </p:cNvSpPr>
          <p:nvPr>
            <p:ph type="sldImg"/>
          </p:nvPr>
        </p:nvSpPr>
        <p:spPr bwMode="auto">
          <a:xfrm>
            <a:off x="379413"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a:extLst>
              <a:ext uri="{FF2B5EF4-FFF2-40B4-BE49-F238E27FC236}">
                <a16:creationId xmlns:a16="http://schemas.microsoft.com/office/drawing/2014/main" id="{D2C04442-EBFF-2544-16C7-D5A7B5A754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6C64BCA7-4C5A-3DB6-DDA8-5CBE2CEF87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139EAE6-6FBD-47AB-9565-50F1331BD75B}" type="slidenum">
              <a:rPr lang="en-US" altLang="en-US" smtClean="0">
                <a:latin typeface="Times New Roman" panose="02020603050405020304" pitchFamily="18" charset="0"/>
              </a:rPr>
              <a:pPr fontAlgn="base">
                <a:spcBef>
                  <a:spcPct val="0"/>
                </a:spcBef>
                <a:spcAft>
                  <a:spcPct val="0"/>
                </a:spcAft>
              </a:pPr>
              <a:t>53</a:t>
            </a:fld>
            <a:endParaRPr lang="en-US" altLang="en-US">
              <a:latin typeface="Times New Roman" panose="02020603050405020304" pitchFamily="18" charset="0"/>
            </a:endParaRPr>
          </a:p>
        </p:txBody>
      </p:sp>
      <p:sp>
        <p:nvSpPr>
          <p:cNvPr id="17411" name="Rectangle 2">
            <a:extLst>
              <a:ext uri="{FF2B5EF4-FFF2-40B4-BE49-F238E27FC236}">
                <a16:creationId xmlns:a16="http://schemas.microsoft.com/office/drawing/2014/main" id="{D6D4ECD7-3AE9-9C5B-0BD4-E7AF555BFF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a:extLst>
              <a:ext uri="{FF2B5EF4-FFF2-40B4-BE49-F238E27FC236}">
                <a16:creationId xmlns:a16="http://schemas.microsoft.com/office/drawing/2014/main" id="{C8552534-AC49-3C7B-1187-B582A9E1B2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35877-FF87-B6B4-B750-6C0408173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D5E0B-2917-052C-CD6C-4C76829AA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AC8BA-144D-7198-0A50-4EAFD4F99F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66532-4A3E-A92B-9B45-9F85E9A3783E}"/>
              </a:ext>
            </a:extLst>
          </p:cNvPr>
          <p:cNvSpPr>
            <a:spLocks noGrp="1"/>
          </p:cNvSpPr>
          <p:nvPr>
            <p:ph type="sldNum" sz="quarter" idx="10"/>
          </p:nvPr>
        </p:nvSpPr>
        <p:spPr/>
        <p:txBody>
          <a:bodyPr/>
          <a:lstStyle/>
          <a:p>
            <a:fld id="{FEE69694-7435-4F5A-8D77-AF60772CFA94}" type="slidenum">
              <a:rPr lang="en-US" smtClean="0"/>
              <a:t>2</a:t>
            </a:fld>
            <a:endParaRPr lang="en-US" dirty="0"/>
          </a:p>
        </p:txBody>
      </p:sp>
    </p:spTree>
    <p:extLst>
      <p:ext uri="{BB962C8B-B14F-4D97-AF65-F5344CB8AC3E}">
        <p14:creationId xmlns:p14="http://schemas.microsoft.com/office/powerpoint/2010/main" val="313278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69694-7435-4F5A-8D77-AF60772CFA94}" type="slidenum">
              <a:rPr lang="en-US" smtClean="0"/>
              <a:t>7</a:t>
            </a:fld>
            <a:endParaRPr lang="en-US" dirty="0"/>
          </a:p>
        </p:txBody>
      </p:sp>
    </p:spTree>
    <p:extLst>
      <p:ext uri="{BB962C8B-B14F-4D97-AF65-F5344CB8AC3E}">
        <p14:creationId xmlns:p14="http://schemas.microsoft.com/office/powerpoint/2010/main" val="213283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BF877-D5F3-FCE9-0E34-90A3DE025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BA818-2B9A-7DCE-AB9D-5242E0E66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30970-8C6A-FC4E-8E51-74A60C394B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F5365C-54CE-15F2-8E72-AB7DCC14621E}"/>
              </a:ext>
            </a:extLst>
          </p:cNvPr>
          <p:cNvSpPr>
            <a:spLocks noGrp="1"/>
          </p:cNvSpPr>
          <p:nvPr>
            <p:ph type="sldNum" sz="quarter" idx="10"/>
          </p:nvPr>
        </p:nvSpPr>
        <p:spPr/>
        <p:txBody>
          <a:bodyPr/>
          <a:lstStyle/>
          <a:p>
            <a:fld id="{FEE69694-7435-4F5A-8D77-AF60772CFA94}" type="slidenum">
              <a:rPr lang="en-US" smtClean="0"/>
              <a:t>11</a:t>
            </a:fld>
            <a:endParaRPr lang="en-US" dirty="0"/>
          </a:p>
        </p:txBody>
      </p:sp>
    </p:spTree>
    <p:extLst>
      <p:ext uri="{BB962C8B-B14F-4D97-AF65-F5344CB8AC3E}">
        <p14:creationId xmlns:p14="http://schemas.microsoft.com/office/powerpoint/2010/main" val="3354882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EC0D4ACD-345F-2D4E-FF51-B422DCA965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F03F1E-7248-4DE5-A4BF-5A9A641CD81F}" type="slidenum">
              <a:rPr lang="en-US" altLang="en-US" smtClean="0">
                <a:latin typeface="Times New Roman" panose="02020603050405020304" pitchFamily="18" charset="0"/>
              </a:rPr>
              <a:pPr fontAlgn="base">
                <a:spcBef>
                  <a:spcPct val="0"/>
                </a:spcBef>
                <a:spcAft>
                  <a:spcPct val="0"/>
                </a:spcAft>
              </a:pPr>
              <a:t>12</a:t>
            </a:fld>
            <a:endParaRPr lang="en-US" altLang="en-US">
              <a:latin typeface="Times New Roman" panose="02020603050405020304" pitchFamily="18" charset="0"/>
            </a:endParaRPr>
          </a:p>
        </p:txBody>
      </p:sp>
      <p:sp>
        <p:nvSpPr>
          <p:cNvPr id="4099" name="Rectangle 2">
            <a:extLst>
              <a:ext uri="{FF2B5EF4-FFF2-40B4-BE49-F238E27FC236}">
                <a16:creationId xmlns:a16="http://schemas.microsoft.com/office/drawing/2014/main" id="{25B685F1-2088-48FB-EE74-64FBBEAF4F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a:extLst>
              <a:ext uri="{FF2B5EF4-FFF2-40B4-BE49-F238E27FC236}">
                <a16:creationId xmlns:a16="http://schemas.microsoft.com/office/drawing/2014/main" id="{9D3C1C01-8494-7C29-D70F-01679C6A14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193D1EBA-E158-083A-851E-AE4C42501B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defRPr>
                <a:solidFill>
                  <a:schemeClr val="tx1"/>
                </a:solidFill>
                <a:latin typeface="Calibri" panose="020F0502020204030204" pitchFamily="34" charset="0"/>
              </a:defRPr>
            </a:lvl1pPr>
            <a:lvl2pPr marL="742950" indent="-285750" defTabSz="923925">
              <a:defRPr>
                <a:solidFill>
                  <a:schemeClr val="tx1"/>
                </a:solidFill>
                <a:latin typeface="Calibri" panose="020F0502020204030204" pitchFamily="34" charset="0"/>
              </a:defRPr>
            </a:lvl2pPr>
            <a:lvl3pPr marL="1143000" indent="-228600" defTabSz="923925">
              <a:defRPr>
                <a:solidFill>
                  <a:schemeClr val="tx1"/>
                </a:solidFill>
                <a:latin typeface="Calibri" panose="020F0502020204030204" pitchFamily="34" charset="0"/>
              </a:defRPr>
            </a:lvl3pPr>
            <a:lvl4pPr marL="1600200" indent="-228600" defTabSz="923925">
              <a:defRPr>
                <a:solidFill>
                  <a:schemeClr val="tx1"/>
                </a:solidFill>
                <a:latin typeface="Calibri" panose="020F0502020204030204" pitchFamily="34" charset="0"/>
              </a:defRPr>
            </a:lvl4pPr>
            <a:lvl5pPr marL="2057400" indent="-228600" defTabSz="923925">
              <a:defRPr>
                <a:solidFill>
                  <a:schemeClr val="tx1"/>
                </a:solidFill>
                <a:latin typeface="Calibri" panose="020F0502020204030204" pitchFamily="34" charset="0"/>
              </a:defRPr>
            </a:lvl5pPr>
            <a:lvl6pPr marL="2514600" indent="-228600" defTabSz="923925" eaLnBrk="0" fontAlgn="base" hangingPunct="0">
              <a:spcBef>
                <a:spcPct val="0"/>
              </a:spcBef>
              <a:spcAft>
                <a:spcPct val="0"/>
              </a:spcAft>
              <a:defRPr>
                <a:solidFill>
                  <a:schemeClr val="tx1"/>
                </a:solidFill>
                <a:latin typeface="Calibri" panose="020F0502020204030204" pitchFamily="34" charset="0"/>
              </a:defRPr>
            </a:lvl6pPr>
            <a:lvl7pPr marL="2971800" indent="-228600" defTabSz="923925" eaLnBrk="0" fontAlgn="base" hangingPunct="0">
              <a:spcBef>
                <a:spcPct val="0"/>
              </a:spcBef>
              <a:spcAft>
                <a:spcPct val="0"/>
              </a:spcAft>
              <a:defRPr>
                <a:solidFill>
                  <a:schemeClr val="tx1"/>
                </a:solidFill>
                <a:latin typeface="Calibri" panose="020F0502020204030204" pitchFamily="34" charset="0"/>
              </a:defRPr>
            </a:lvl7pPr>
            <a:lvl8pPr marL="3429000" indent="-228600" defTabSz="923925" eaLnBrk="0" fontAlgn="base" hangingPunct="0">
              <a:spcBef>
                <a:spcPct val="0"/>
              </a:spcBef>
              <a:spcAft>
                <a:spcPct val="0"/>
              </a:spcAft>
              <a:defRPr>
                <a:solidFill>
                  <a:schemeClr val="tx1"/>
                </a:solidFill>
                <a:latin typeface="Calibri" panose="020F0502020204030204" pitchFamily="34" charset="0"/>
              </a:defRPr>
            </a:lvl8pPr>
            <a:lvl9pPr marL="3886200" indent="-228600" defTabSz="9239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0A0C7FE-18C6-4999-B02C-D1F6C55472E8}" type="slidenum">
              <a:rPr lang="en-US" altLang="en-US" smtClean="0">
                <a:latin typeface="Times New Roman" panose="02020603050405020304" pitchFamily="18" charset="0"/>
              </a:rPr>
              <a:pPr fontAlgn="base">
                <a:spcBef>
                  <a:spcPct val="0"/>
                </a:spcBef>
                <a:spcAft>
                  <a:spcPct val="0"/>
                </a:spcAft>
              </a:pPr>
              <a:t>13</a:t>
            </a:fld>
            <a:endParaRPr lang="en-US" altLang="en-US">
              <a:latin typeface="Times New Roman" panose="02020603050405020304" pitchFamily="18" charset="0"/>
            </a:endParaRPr>
          </a:p>
        </p:txBody>
      </p:sp>
      <p:sp>
        <p:nvSpPr>
          <p:cNvPr id="6147" name="Rectangle 2">
            <a:extLst>
              <a:ext uri="{FF2B5EF4-FFF2-40B4-BE49-F238E27FC236}">
                <a16:creationId xmlns:a16="http://schemas.microsoft.com/office/drawing/2014/main" id="{A0B2E8A8-E914-E1E0-DF2C-A14F4F281C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Rectangle 3">
            <a:extLst>
              <a:ext uri="{FF2B5EF4-FFF2-40B4-BE49-F238E27FC236}">
                <a16:creationId xmlns:a16="http://schemas.microsoft.com/office/drawing/2014/main" id="{B6EFD204-6E8E-BAE8-7D7E-CC3DD4E2FD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D94DE1A-E1B3-B83C-38AE-556097C168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7E45F34-0FB5-EE05-38DB-97C6D4A464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38A6B1D1-452C-B2C5-1322-9BFCBA92A5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925">
              <a:spcBef>
                <a:spcPct val="30000"/>
              </a:spcBef>
              <a:defRPr sz="1200">
                <a:solidFill>
                  <a:schemeClr val="tx1"/>
                </a:solidFill>
                <a:latin typeface="Calibri" panose="020F0502020204030204" pitchFamily="34" charset="0"/>
              </a:defRPr>
            </a:lvl1pPr>
            <a:lvl2pPr marL="742950" indent="-285750" defTabSz="923925">
              <a:spcBef>
                <a:spcPct val="30000"/>
              </a:spcBef>
              <a:defRPr sz="1200">
                <a:solidFill>
                  <a:schemeClr val="tx1"/>
                </a:solidFill>
                <a:latin typeface="Calibri" panose="020F0502020204030204" pitchFamily="34" charset="0"/>
              </a:defRPr>
            </a:lvl2pPr>
            <a:lvl3pPr marL="1143000" indent="-228600" defTabSz="923925">
              <a:spcBef>
                <a:spcPct val="30000"/>
              </a:spcBef>
              <a:defRPr sz="1200">
                <a:solidFill>
                  <a:schemeClr val="tx1"/>
                </a:solidFill>
                <a:latin typeface="Calibri" panose="020F0502020204030204" pitchFamily="34" charset="0"/>
              </a:defRPr>
            </a:lvl3pPr>
            <a:lvl4pPr marL="1600200" indent="-228600" defTabSz="923925">
              <a:spcBef>
                <a:spcPct val="30000"/>
              </a:spcBef>
              <a:defRPr sz="1200">
                <a:solidFill>
                  <a:schemeClr val="tx1"/>
                </a:solidFill>
                <a:latin typeface="Calibri" panose="020F0502020204030204" pitchFamily="34" charset="0"/>
              </a:defRPr>
            </a:lvl4pPr>
            <a:lvl5pPr marL="2057400" indent="-228600" defTabSz="923925">
              <a:spcBef>
                <a:spcPct val="30000"/>
              </a:spcBef>
              <a:defRPr sz="1200">
                <a:solidFill>
                  <a:schemeClr val="tx1"/>
                </a:solidFill>
                <a:latin typeface="Calibri" panose="020F0502020204030204" pitchFamily="34" charset="0"/>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D291320C-FA23-4E28-BD40-E7D80543A113}" type="slidenum">
              <a:rPr lang="en-US" altLang="en-US" smtClean="0">
                <a:latin typeface="Times New Roman" panose="02020603050405020304" pitchFamily="18" charset="0"/>
              </a:rPr>
              <a:pPr fontAlgn="base">
                <a:spcBef>
                  <a:spcPct val="0"/>
                </a:spcBef>
                <a:spcAft>
                  <a:spcPct val="0"/>
                </a:spcAft>
              </a:pPr>
              <a:t>34</a:t>
            </a:fld>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E6C15-7FC4-43BC-8975-9AF784302634}" type="slidenum">
              <a:rPr lang="en-US" smtClean="0"/>
              <a:t>36</a:t>
            </a:fld>
            <a:endParaRPr lang="en-US"/>
          </a:p>
        </p:txBody>
      </p:sp>
    </p:spTree>
    <p:extLst>
      <p:ext uri="{BB962C8B-B14F-4D97-AF65-F5344CB8AC3E}">
        <p14:creationId xmlns:p14="http://schemas.microsoft.com/office/powerpoint/2010/main" val="1320258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E6C15-7FC4-43BC-8975-9AF784302634}" type="slidenum">
              <a:rPr lang="en-US" smtClean="0"/>
              <a:t>37</a:t>
            </a:fld>
            <a:endParaRPr lang="en-US"/>
          </a:p>
        </p:txBody>
      </p:sp>
    </p:spTree>
    <p:extLst>
      <p:ext uri="{BB962C8B-B14F-4D97-AF65-F5344CB8AC3E}">
        <p14:creationId xmlns:p14="http://schemas.microsoft.com/office/powerpoint/2010/main" val="426434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4BC510-B680-771B-A300-57071B63A797}"/>
              </a:ext>
            </a:extLst>
          </p:cNvPr>
          <p:cNvSpPr>
            <a:spLocks noGrp="1"/>
          </p:cNvSpPr>
          <p:nvPr>
            <p:ph type="dt" sz="half" idx="10"/>
          </p:nvPr>
        </p:nvSpPr>
        <p:spPr/>
        <p:txBody>
          <a:bodyPr/>
          <a:lstStyle>
            <a:lvl1pPr>
              <a:defRPr/>
            </a:lvl1pPr>
          </a:lstStyle>
          <a:p>
            <a:pPr>
              <a:defRPr/>
            </a:pPr>
            <a:fld id="{4881FF3A-A3D3-4FD1-95A9-615F705E0EA9}" type="datetimeFigureOut">
              <a:rPr lang="en-US"/>
              <a:pPr>
                <a:defRPr/>
              </a:pPr>
              <a:t>12/4/2024</a:t>
            </a:fld>
            <a:endParaRPr lang="en-US"/>
          </a:p>
        </p:txBody>
      </p:sp>
      <p:sp>
        <p:nvSpPr>
          <p:cNvPr id="5" name="Footer Placeholder 4">
            <a:extLst>
              <a:ext uri="{FF2B5EF4-FFF2-40B4-BE49-F238E27FC236}">
                <a16:creationId xmlns:a16="http://schemas.microsoft.com/office/drawing/2014/main" id="{AAB2F9E6-3D96-C3C5-C237-CDCC8ADA14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A1BE16-DB3B-6D53-AA82-F632372E290E}"/>
              </a:ext>
            </a:extLst>
          </p:cNvPr>
          <p:cNvSpPr>
            <a:spLocks noGrp="1"/>
          </p:cNvSpPr>
          <p:nvPr>
            <p:ph type="sldNum" sz="quarter" idx="12"/>
          </p:nvPr>
        </p:nvSpPr>
        <p:spPr/>
        <p:txBody>
          <a:bodyPr/>
          <a:lstStyle>
            <a:lvl1pPr>
              <a:defRPr/>
            </a:lvl1pPr>
          </a:lstStyle>
          <a:p>
            <a:pPr>
              <a:defRPr/>
            </a:pPr>
            <a:fld id="{120CBF48-9CB4-4929-9CE8-F59070C0EDBB}" type="slidenum">
              <a:rPr lang="en-US"/>
              <a:pPr>
                <a:defRPr/>
              </a:pPr>
              <a:t>‹#›</a:t>
            </a:fld>
            <a:endParaRPr lang="en-US"/>
          </a:p>
        </p:txBody>
      </p:sp>
    </p:spTree>
    <p:extLst>
      <p:ext uri="{BB962C8B-B14F-4D97-AF65-F5344CB8AC3E}">
        <p14:creationId xmlns:p14="http://schemas.microsoft.com/office/powerpoint/2010/main" val="289217730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69938-C9EE-1EF5-7F7C-B6988DC400CB}"/>
              </a:ext>
            </a:extLst>
          </p:cNvPr>
          <p:cNvSpPr>
            <a:spLocks noGrp="1"/>
          </p:cNvSpPr>
          <p:nvPr>
            <p:ph type="dt" sz="half" idx="10"/>
          </p:nvPr>
        </p:nvSpPr>
        <p:spPr/>
        <p:txBody>
          <a:bodyPr/>
          <a:lstStyle>
            <a:lvl1pPr>
              <a:defRPr/>
            </a:lvl1pPr>
          </a:lstStyle>
          <a:p>
            <a:pPr>
              <a:defRPr/>
            </a:pPr>
            <a:fld id="{47C36847-266F-46CD-8FD5-D7A9AB31E44E}" type="datetimeFigureOut">
              <a:rPr lang="en-US"/>
              <a:pPr>
                <a:defRPr/>
              </a:pPr>
              <a:t>12/4/2024</a:t>
            </a:fld>
            <a:endParaRPr lang="en-US"/>
          </a:p>
        </p:txBody>
      </p:sp>
      <p:sp>
        <p:nvSpPr>
          <p:cNvPr id="5" name="Footer Placeholder 4">
            <a:extLst>
              <a:ext uri="{FF2B5EF4-FFF2-40B4-BE49-F238E27FC236}">
                <a16:creationId xmlns:a16="http://schemas.microsoft.com/office/drawing/2014/main" id="{45484AE7-10B1-16B8-52CE-3593E657B3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053546-B4E7-54A2-8382-65DAA985ED1C}"/>
              </a:ext>
            </a:extLst>
          </p:cNvPr>
          <p:cNvSpPr>
            <a:spLocks noGrp="1"/>
          </p:cNvSpPr>
          <p:nvPr>
            <p:ph type="sldNum" sz="quarter" idx="12"/>
          </p:nvPr>
        </p:nvSpPr>
        <p:spPr/>
        <p:txBody>
          <a:bodyPr/>
          <a:lstStyle>
            <a:lvl1pPr>
              <a:defRPr/>
            </a:lvl1pPr>
          </a:lstStyle>
          <a:p>
            <a:pPr>
              <a:defRPr/>
            </a:pPr>
            <a:fld id="{62D8A7C3-050F-403B-A79D-8337618E8F63}" type="slidenum">
              <a:rPr lang="en-US"/>
              <a:pPr>
                <a:defRPr/>
              </a:pPr>
              <a:t>‹#›</a:t>
            </a:fld>
            <a:endParaRPr lang="en-US"/>
          </a:p>
        </p:txBody>
      </p:sp>
    </p:spTree>
    <p:extLst>
      <p:ext uri="{BB962C8B-B14F-4D97-AF65-F5344CB8AC3E}">
        <p14:creationId xmlns:p14="http://schemas.microsoft.com/office/powerpoint/2010/main" val="152861542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33A12-649C-5C7B-5A77-D750D9CA3B6D}"/>
              </a:ext>
            </a:extLst>
          </p:cNvPr>
          <p:cNvSpPr>
            <a:spLocks noGrp="1"/>
          </p:cNvSpPr>
          <p:nvPr>
            <p:ph type="dt" sz="half" idx="10"/>
          </p:nvPr>
        </p:nvSpPr>
        <p:spPr/>
        <p:txBody>
          <a:bodyPr/>
          <a:lstStyle>
            <a:lvl1pPr>
              <a:defRPr/>
            </a:lvl1pPr>
          </a:lstStyle>
          <a:p>
            <a:pPr>
              <a:defRPr/>
            </a:pPr>
            <a:fld id="{7058852E-AE84-41AC-8C53-15E7F8D1B84E}" type="datetimeFigureOut">
              <a:rPr lang="en-US"/>
              <a:pPr>
                <a:defRPr/>
              </a:pPr>
              <a:t>12/4/2024</a:t>
            </a:fld>
            <a:endParaRPr lang="en-US"/>
          </a:p>
        </p:txBody>
      </p:sp>
      <p:sp>
        <p:nvSpPr>
          <p:cNvPr id="5" name="Footer Placeholder 4">
            <a:extLst>
              <a:ext uri="{FF2B5EF4-FFF2-40B4-BE49-F238E27FC236}">
                <a16:creationId xmlns:a16="http://schemas.microsoft.com/office/drawing/2014/main" id="{B1CA5760-02A6-4EED-BDFD-72772ABF61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5D9DA7-4C72-B647-7181-BBC352A5F858}"/>
              </a:ext>
            </a:extLst>
          </p:cNvPr>
          <p:cNvSpPr>
            <a:spLocks noGrp="1"/>
          </p:cNvSpPr>
          <p:nvPr>
            <p:ph type="sldNum" sz="quarter" idx="12"/>
          </p:nvPr>
        </p:nvSpPr>
        <p:spPr/>
        <p:txBody>
          <a:bodyPr/>
          <a:lstStyle>
            <a:lvl1pPr>
              <a:defRPr/>
            </a:lvl1pPr>
          </a:lstStyle>
          <a:p>
            <a:pPr>
              <a:defRPr/>
            </a:pPr>
            <a:fld id="{BACD3409-3CAD-4925-8617-90643D9E20B7}" type="slidenum">
              <a:rPr lang="en-US"/>
              <a:pPr>
                <a:defRPr/>
              </a:pPr>
              <a:t>‹#›</a:t>
            </a:fld>
            <a:endParaRPr lang="en-US"/>
          </a:p>
        </p:txBody>
      </p:sp>
    </p:spTree>
    <p:extLst>
      <p:ext uri="{BB962C8B-B14F-4D97-AF65-F5344CB8AC3E}">
        <p14:creationId xmlns:p14="http://schemas.microsoft.com/office/powerpoint/2010/main" val="368087146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E6802-29B6-B137-62EC-AB9BA7A60984}"/>
              </a:ext>
            </a:extLst>
          </p:cNvPr>
          <p:cNvSpPr>
            <a:spLocks noGrp="1"/>
          </p:cNvSpPr>
          <p:nvPr>
            <p:ph type="dt" sz="half" idx="10"/>
          </p:nvPr>
        </p:nvSpPr>
        <p:spPr/>
        <p:txBody>
          <a:bodyPr/>
          <a:lstStyle>
            <a:lvl1pPr>
              <a:defRPr/>
            </a:lvl1pPr>
          </a:lstStyle>
          <a:p>
            <a:pPr>
              <a:defRPr/>
            </a:pPr>
            <a:fld id="{E8F3A955-C6A9-4F70-A03E-4F12953DB407}" type="datetimeFigureOut">
              <a:rPr lang="en-US"/>
              <a:pPr>
                <a:defRPr/>
              </a:pPr>
              <a:t>12/4/2024</a:t>
            </a:fld>
            <a:endParaRPr lang="en-US"/>
          </a:p>
        </p:txBody>
      </p:sp>
      <p:sp>
        <p:nvSpPr>
          <p:cNvPr id="5" name="Footer Placeholder 4">
            <a:extLst>
              <a:ext uri="{FF2B5EF4-FFF2-40B4-BE49-F238E27FC236}">
                <a16:creationId xmlns:a16="http://schemas.microsoft.com/office/drawing/2014/main" id="{8A476263-E502-8DBC-AAE8-9CEDBE17C6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614B7-4D4C-A4F8-7E4E-F7090347DA50}"/>
              </a:ext>
            </a:extLst>
          </p:cNvPr>
          <p:cNvSpPr>
            <a:spLocks noGrp="1"/>
          </p:cNvSpPr>
          <p:nvPr>
            <p:ph type="sldNum" sz="quarter" idx="12"/>
          </p:nvPr>
        </p:nvSpPr>
        <p:spPr/>
        <p:txBody>
          <a:bodyPr/>
          <a:lstStyle>
            <a:lvl1pPr>
              <a:defRPr/>
            </a:lvl1pPr>
          </a:lstStyle>
          <a:p>
            <a:pPr>
              <a:defRPr/>
            </a:pPr>
            <a:fld id="{80F4B7C8-DDBA-49F1-BB03-D75CCA75C41E}" type="slidenum">
              <a:rPr lang="en-US"/>
              <a:pPr>
                <a:defRPr/>
              </a:pPr>
              <a:t>‹#›</a:t>
            </a:fld>
            <a:endParaRPr lang="en-US"/>
          </a:p>
        </p:txBody>
      </p:sp>
    </p:spTree>
    <p:extLst>
      <p:ext uri="{BB962C8B-B14F-4D97-AF65-F5344CB8AC3E}">
        <p14:creationId xmlns:p14="http://schemas.microsoft.com/office/powerpoint/2010/main" val="254789143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AE00F8-12F9-25FB-0092-0C5DB8E4882F}"/>
              </a:ext>
            </a:extLst>
          </p:cNvPr>
          <p:cNvSpPr>
            <a:spLocks noGrp="1"/>
          </p:cNvSpPr>
          <p:nvPr>
            <p:ph type="dt" sz="half" idx="10"/>
          </p:nvPr>
        </p:nvSpPr>
        <p:spPr/>
        <p:txBody>
          <a:bodyPr/>
          <a:lstStyle>
            <a:lvl1pPr>
              <a:defRPr/>
            </a:lvl1pPr>
          </a:lstStyle>
          <a:p>
            <a:pPr>
              <a:defRPr/>
            </a:pPr>
            <a:fld id="{BAED8381-2FC6-4D40-AE68-E9AE6125AFCA}" type="datetimeFigureOut">
              <a:rPr lang="en-US"/>
              <a:pPr>
                <a:defRPr/>
              </a:pPr>
              <a:t>12/4/2024</a:t>
            </a:fld>
            <a:endParaRPr lang="en-US"/>
          </a:p>
        </p:txBody>
      </p:sp>
      <p:sp>
        <p:nvSpPr>
          <p:cNvPr id="5" name="Footer Placeholder 4">
            <a:extLst>
              <a:ext uri="{FF2B5EF4-FFF2-40B4-BE49-F238E27FC236}">
                <a16:creationId xmlns:a16="http://schemas.microsoft.com/office/drawing/2014/main" id="{CC13F1CF-BA69-966B-516D-1FD1C20B48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6974BE-37DC-6DFE-AF2E-5B33187D7201}"/>
              </a:ext>
            </a:extLst>
          </p:cNvPr>
          <p:cNvSpPr>
            <a:spLocks noGrp="1"/>
          </p:cNvSpPr>
          <p:nvPr>
            <p:ph type="sldNum" sz="quarter" idx="12"/>
          </p:nvPr>
        </p:nvSpPr>
        <p:spPr/>
        <p:txBody>
          <a:bodyPr/>
          <a:lstStyle>
            <a:lvl1pPr>
              <a:defRPr/>
            </a:lvl1pPr>
          </a:lstStyle>
          <a:p>
            <a:pPr>
              <a:defRPr/>
            </a:pPr>
            <a:fld id="{12077526-2077-4753-89BB-24E5078D6946}" type="slidenum">
              <a:rPr lang="en-US"/>
              <a:pPr>
                <a:defRPr/>
              </a:pPr>
              <a:t>‹#›</a:t>
            </a:fld>
            <a:endParaRPr lang="en-US"/>
          </a:p>
        </p:txBody>
      </p:sp>
    </p:spTree>
    <p:extLst>
      <p:ext uri="{BB962C8B-B14F-4D97-AF65-F5344CB8AC3E}">
        <p14:creationId xmlns:p14="http://schemas.microsoft.com/office/powerpoint/2010/main" val="353677536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1EA532A-0AC2-2657-F1C4-6BB9D28485FE}"/>
              </a:ext>
            </a:extLst>
          </p:cNvPr>
          <p:cNvSpPr>
            <a:spLocks noGrp="1"/>
          </p:cNvSpPr>
          <p:nvPr>
            <p:ph type="dt" sz="half" idx="10"/>
          </p:nvPr>
        </p:nvSpPr>
        <p:spPr/>
        <p:txBody>
          <a:bodyPr/>
          <a:lstStyle>
            <a:lvl1pPr>
              <a:defRPr/>
            </a:lvl1pPr>
          </a:lstStyle>
          <a:p>
            <a:pPr>
              <a:defRPr/>
            </a:pPr>
            <a:fld id="{09533ED2-99E3-4FBE-9251-C07ACC9B2ABC}" type="datetimeFigureOut">
              <a:rPr lang="en-US"/>
              <a:pPr>
                <a:defRPr/>
              </a:pPr>
              <a:t>12/4/2024</a:t>
            </a:fld>
            <a:endParaRPr lang="en-US"/>
          </a:p>
        </p:txBody>
      </p:sp>
      <p:sp>
        <p:nvSpPr>
          <p:cNvPr id="6" name="Footer Placeholder 4">
            <a:extLst>
              <a:ext uri="{FF2B5EF4-FFF2-40B4-BE49-F238E27FC236}">
                <a16:creationId xmlns:a16="http://schemas.microsoft.com/office/drawing/2014/main" id="{50475991-E2D1-ECD3-D686-0ACC201545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516ADBE-CEDB-6E97-DA1E-519BD8FD7E56}"/>
              </a:ext>
            </a:extLst>
          </p:cNvPr>
          <p:cNvSpPr>
            <a:spLocks noGrp="1"/>
          </p:cNvSpPr>
          <p:nvPr>
            <p:ph type="sldNum" sz="quarter" idx="12"/>
          </p:nvPr>
        </p:nvSpPr>
        <p:spPr/>
        <p:txBody>
          <a:bodyPr/>
          <a:lstStyle>
            <a:lvl1pPr>
              <a:defRPr/>
            </a:lvl1pPr>
          </a:lstStyle>
          <a:p>
            <a:pPr>
              <a:defRPr/>
            </a:pPr>
            <a:fld id="{6B1BA8A8-67DB-485B-A02F-547A650E53EE}" type="slidenum">
              <a:rPr lang="en-US"/>
              <a:pPr>
                <a:defRPr/>
              </a:pPr>
              <a:t>‹#›</a:t>
            </a:fld>
            <a:endParaRPr lang="en-US"/>
          </a:p>
        </p:txBody>
      </p:sp>
    </p:spTree>
    <p:extLst>
      <p:ext uri="{BB962C8B-B14F-4D97-AF65-F5344CB8AC3E}">
        <p14:creationId xmlns:p14="http://schemas.microsoft.com/office/powerpoint/2010/main" val="389294843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DB3F468-C255-99B5-17E5-4361A399B48C}"/>
              </a:ext>
            </a:extLst>
          </p:cNvPr>
          <p:cNvSpPr>
            <a:spLocks noGrp="1"/>
          </p:cNvSpPr>
          <p:nvPr>
            <p:ph type="dt" sz="half" idx="10"/>
          </p:nvPr>
        </p:nvSpPr>
        <p:spPr/>
        <p:txBody>
          <a:bodyPr/>
          <a:lstStyle>
            <a:lvl1pPr>
              <a:defRPr/>
            </a:lvl1pPr>
          </a:lstStyle>
          <a:p>
            <a:pPr>
              <a:defRPr/>
            </a:pPr>
            <a:fld id="{D85E8223-E38F-4119-BDDD-3AA16DDB695F}" type="datetimeFigureOut">
              <a:rPr lang="en-US"/>
              <a:pPr>
                <a:defRPr/>
              </a:pPr>
              <a:t>12/4/2024</a:t>
            </a:fld>
            <a:endParaRPr lang="en-US"/>
          </a:p>
        </p:txBody>
      </p:sp>
      <p:sp>
        <p:nvSpPr>
          <p:cNvPr id="8" name="Footer Placeholder 4">
            <a:extLst>
              <a:ext uri="{FF2B5EF4-FFF2-40B4-BE49-F238E27FC236}">
                <a16:creationId xmlns:a16="http://schemas.microsoft.com/office/drawing/2014/main" id="{03ED73B4-ABCD-4B0F-F915-0643BC54DB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9D9F8AA-4032-619F-D607-0EBC5802547A}"/>
              </a:ext>
            </a:extLst>
          </p:cNvPr>
          <p:cNvSpPr>
            <a:spLocks noGrp="1"/>
          </p:cNvSpPr>
          <p:nvPr>
            <p:ph type="sldNum" sz="quarter" idx="12"/>
          </p:nvPr>
        </p:nvSpPr>
        <p:spPr/>
        <p:txBody>
          <a:bodyPr/>
          <a:lstStyle>
            <a:lvl1pPr>
              <a:defRPr/>
            </a:lvl1pPr>
          </a:lstStyle>
          <a:p>
            <a:pPr>
              <a:defRPr/>
            </a:pPr>
            <a:fld id="{DE7426BC-2F35-4C21-91E4-91EC9B9A8FD6}" type="slidenum">
              <a:rPr lang="en-US"/>
              <a:pPr>
                <a:defRPr/>
              </a:pPr>
              <a:t>‹#›</a:t>
            </a:fld>
            <a:endParaRPr lang="en-US"/>
          </a:p>
        </p:txBody>
      </p:sp>
    </p:spTree>
    <p:extLst>
      <p:ext uri="{BB962C8B-B14F-4D97-AF65-F5344CB8AC3E}">
        <p14:creationId xmlns:p14="http://schemas.microsoft.com/office/powerpoint/2010/main" val="120759499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C339952-2129-5DFE-4518-8BE408CD5DDC}"/>
              </a:ext>
            </a:extLst>
          </p:cNvPr>
          <p:cNvSpPr>
            <a:spLocks noGrp="1"/>
          </p:cNvSpPr>
          <p:nvPr>
            <p:ph type="dt" sz="half" idx="10"/>
          </p:nvPr>
        </p:nvSpPr>
        <p:spPr/>
        <p:txBody>
          <a:bodyPr/>
          <a:lstStyle>
            <a:lvl1pPr>
              <a:defRPr/>
            </a:lvl1pPr>
          </a:lstStyle>
          <a:p>
            <a:pPr>
              <a:defRPr/>
            </a:pPr>
            <a:fld id="{FBE71A5A-F9E3-456A-A497-2C1F97729B75}" type="datetimeFigureOut">
              <a:rPr lang="en-US"/>
              <a:pPr>
                <a:defRPr/>
              </a:pPr>
              <a:t>12/4/2024</a:t>
            </a:fld>
            <a:endParaRPr lang="en-US"/>
          </a:p>
        </p:txBody>
      </p:sp>
      <p:sp>
        <p:nvSpPr>
          <p:cNvPr id="4" name="Footer Placeholder 4">
            <a:extLst>
              <a:ext uri="{FF2B5EF4-FFF2-40B4-BE49-F238E27FC236}">
                <a16:creationId xmlns:a16="http://schemas.microsoft.com/office/drawing/2014/main" id="{2D825417-6923-8294-C7B6-923CFC0A064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442CD-C787-6067-95FC-9186401749A1}"/>
              </a:ext>
            </a:extLst>
          </p:cNvPr>
          <p:cNvSpPr>
            <a:spLocks noGrp="1"/>
          </p:cNvSpPr>
          <p:nvPr>
            <p:ph type="sldNum" sz="quarter" idx="12"/>
          </p:nvPr>
        </p:nvSpPr>
        <p:spPr/>
        <p:txBody>
          <a:bodyPr/>
          <a:lstStyle>
            <a:lvl1pPr>
              <a:defRPr/>
            </a:lvl1pPr>
          </a:lstStyle>
          <a:p>
            <a:pPr>
              <a:defRPr/>
            </a:pPr>
            <a:fld id="{BA319593-1BD7-4925-8171-E5B2F25CC29C}" type="slidenum">
              <a:rPr lang="en-US"/>
              <a:pPr>
                <a:defRPr/>
              </a:pPr>
              <a:t>‹#›</a:t>
            </a:fld>
            <a:endParaRPr lang="en-US"/>
          </a:p>
        </p:txBody>
      </p:sp>
    </p:spTree>
    <p:extLst>
      <p:ext uri="{BB962C8B-B14F-4D97-AF65-F5344CB8AC3E}">
        <p14:creationId xmlns:p14="http://schemas.microsoft.com/office/powerpoint/2010/main" val="24973436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D39580-19CF-0F06-E14B-B3C534E57FBA}"/>
              </a:ext>
            </a:extLst>
          </p:cNvPr>
          <p:cNvSpPr>
            <a:spLocks noGrp="1"/>
          </p:cNvSpPr>
          <p:nvPr>
            <p:ph type="dt" sz="half" idx="10"/>
          </p:nvPr>
        </p:nvSpPr>
        <p:spPr/>
        <p:txBody>
          <a:bodyPr/>
          <a:lstStyle>
            <a:lvl1pPr>
              <a:defRPr/>
            </a:lvl1pPr>
          </a:lstStyle>
          <a:p>
            <a:pPr>
              <a:defRPr/>
            </a:pPr>
            <a:fld id="{AB59DD53-3349-4E7A-A8AE-020136C2C44E}" type="datetimeFigureOut">
              <a:rPr lang="en-US"/>
              <a:pPr>
                <a:defRPr/>
              </a:pPr>
              <a:t>12/4/2024</a:t>
            </a:fld>
            <a:endParaRPr lang="en-US"/>
          </a:p>
        </p:txBody>
      </p:sp>
      <p:sp>
        <p:nvSpPr>
          <p:cNvPr id="3" name="Footer Placeholder 4">
            <a:extLst>
              <a:ext uri="{FF2B5EF4-FFF2-40B4-BE49-F238E27FC236}">
                <a16:creationId xmlns:a16="http://schemas.microsoft.com/office/drawing/2014/main" id="{B8C238B2-3882-5E1B-DA05-FFAE9F2F538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5F031C2-90FC-891E-7B9D-5D8A6F0927B9}"/>
              </a:ext>
            </a:extLst>
          </p:cNvPr>
          <p:cNvSpPr>
            <a:spLocks noGrp="1"/>
          </p:cNvSpPr>
          <p:nvPr>
            <p:ph type="sldNum" sz="quarter" idx="12"/>
          </p:nvPr>
        </p:nvSpPr>
        <p:spPr/>
        <p:txBody>
          <a:bodyPr/>
          <a:lstStyle>
            <a:lvl1pPr>
              <a:defRPr/>
            </a:lvl1pPr>
          </a:lstStyle>
          <a:p>
            <a:pPr>
              <a:defRPr/>
            </a:pPr>
            <a:fld id="{51BAFEA7-E1FC-459C-AB58-437CCF7EEFE5}" type="slidenum">
              <a:rPr lang="en-US"/>
              <a:pPr>
                <a:defRPr/>
              </a:pPr>
              <a:t>‹#›</a:t>
            </a:fld>
            <a:endParaRPr lang="en-US"/>
          </a:p>
        </p:txBody>
      </p:sp>
    </p:spTree>
    <p:extLst>
      <p:ext uri="{BB962C8B-B14F-4D97-AF65-F5344CB8AC3E}">
        <p14:creationId xmlns:p14="http://schemas.microsoft.com/office/powerpoint/2010/main" val="99282074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72D735F-8377-BA64-BC4C-6962FD792822}"/>
              </a:ext>
            </a:extLst>
          </p:cNvPr>
          <p:cNvSpPr>
            <a:spLocks noGrp="1"/>
          </p:cNvSpPr>
          <p:nvPr>
            <p:ph type="dt" sz="half" idx="10"/>
          </p:nvPr>
        </p:nvSpPr>
        <p:spPr/>
        <p:txBody>
          <a:bodyPr/>
          <a:lstStyle>
            <a:lvl1pPr>
              <a:defRPr/>
            </a:lvl1pPr>
          </a:lstStyle>
          <a:p>
            <a:pPr>
              <a:defRPr/>
            </a:pPr>
            <a:fld id="{61952EAF-B660-482B-9D14-A422D0B07635}" type="datetimeFigureOut">
              <a:rPr lang="en-US"/>
              <a:pPr>
                <a:defRPr/>
              </a:pPr>
              <a:t>12/4/2024</a:t>
            </a:fld>
            <a:endParaRPr lang="en-US"/>
          </a:p>
        </p:txBody>
      </p:sp>
      <p:sp>
        <p:nvSpPr>
          <p:cNvPr id="6" name="Footer Placeholder 4">
            <a:extLst>
              <a:ext uri="{FF2B5EF4-FFF2-40B4-BE49-F238E27FC236}">
                <a16:creationId xmlns:a16="http://schemas.microsoft.com/office/drawing/2014/main" id="{42477370-4234-35C7-CAD1-63AF290136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D6BB4C9-1D31-28EF-FEDF-244488429799}"/>
              </a:ext>
            </a:extLst>
          </p:cNvPr>
          <p:cNvSpPr>
            <a:spLocks noGrp="1"/>
          </p:cNvSpPr>
          <p:nvPr>
            <p:ph type="sldNum" sz="quarter" idx="12"/>
          </p:nvPr>
        </p:nvSpPr>
        <p:spPr/>
        <p:txBody>
          <a:bodyPr/>
          <a:lstStyle>
            <a:lvl1pPr>
              <a:defRPr/>
            </a:lvl1pPr>
          </a:lstStyle>
          <a:p>
            <a:pPr>
              <a:defRPr/>
            </a:pPr>
            <a:fld id="{A0EFC9DA-2835-4474-B264-39135B9A0000}" type="slidenum">
              <a:rPr lang="en-US"/>
              <a:pPr>
                <a:defRPr/>
              </a:pPr>
              <a:t>‹#›</a:t>
            </a:fld>
            <a:endParaRPr lang="en-US"/>
          </a:p>
        </p:txBody>
      </p:sp>
    </p:spTree>
    <p:extLst>
      <p:ext uri="{BB962C8B-B14F-4D97-AF65-F5344CB8AC3E}">
        <p14:creationId xmlns:p14="http://schemas.microsoft.com/office/powerpoint/2010/main" val="374006983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A2ACA11-F962-D18A-4EF8-FBA2E562EE5F}"/>
              </a:ext>
            </a:extLst>
          </p:cNvPr>
          <p:cNvSpPr>
            <a:spLocks noGrp="1"/>
          </p:cNvSpPr>
          <p:nvPr>
            <p:ph type="dt" sz="half" idx="10"/>
          </p:nvPr>
        </p:nvSpPr>
        <p:spPr/>
        <p:txBody>
          <a:bodyPr/>
          <a:lstStyle>
            <a:lvl1pPr>
              <a:defRPr/>
            </a:lvl1pPr>
          </a:lstStyle>
          <a:p>
            <a:pPr>
              <a:defRPr/>
            </a:pPr>
            <a:fld id="{D39962C7-93AF-48D8-9F3D-8D9DEDECF255}" type="datetimeFigureOut">
              <a:rPr lang="en-US"/>
              <a:pPr>
                <a:defRPr/>
              </a:pPr>
              <a:t>12/4/2024</a:t>
            </a:fld>
            <a:endParaRPr lang="en-US"/>
          </a:p>
        </p:txBody>
      </p:sp>
      <p:sp>
        <p:nvSpPr>
          <p:cNvPr id="6" name="Footer Placeholder 4">
            <a:extLst>
              <a:ext uri="{FF2B5EF4-FFF2-40B4-BE49-F238E27FC236}">
                <a16:creationId xmlns:a16="http://schemas.microsoft.com/office/drawing/2014/main" id="{7AC20711-B1A2-F442-DABB-5C9721D58B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AD72C6-4FA0-CC7C-DA15-47D667320130}"/>
              </a:ext>
            </a:extLst>
          </p:cNvPr>
          <p:cNvSpPr>
            <a:spLocks noGrp="1"/>
          </p:cNvSpPr>
          <p:nvPr>
            <p:ph type="sldNum" sz="quarter" idx="12"/>
          </p:nvPr>
        </p:nvSpPr>
        <p:spPr/>
        <p:txBody>
          <a:bodyPr/>
          <a:lstStyle>
            <a:lvl1pPr>
              <a:defRPr/>
            </a:lvl1pPr>
          </a:lstStyle>
          <a:p>
            <a:pPr>
              <a:defRPr/>
            </a:pPr>
            <a:fld id="{78FB1AD3-E690-4F18-8D7B-BBE297EF46A0}" type="slidenum">
              <a:rPr lang="en-US"/>
              <a:pPr>
                <a:defRPr/>
              </a:pPr>
              <a:t>‹#›</a:t>
            </a:fld>
            <a:endParaRPr lang="en-US"/>
          </a:p>
        </p:txBody>
      </p:sp>
    </p:spTree>
    <p:extLst>
      <p:ext uri="{BB962C8B-B14F-4D97-AF65-F5344CB8AC3E}">
        <p14:creationId xmlns:p14="http://schemas.microsoft.com/office/powerpoint/2010/main" val="122195106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82A9762-0179-2A0B-1090-F47DC3F9DE6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C6EC1B-9A2A-4D9F-962E-27BBAE6FA80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5F1937F-D72C-B10C-1A4F-2A3AE7B41E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60421E5-FB79-4E2C-B0A2-74C9E8F0A263}" type="datetimeFigureOut">
              <a:rPr lang="en-US"/>
              <a:pPr>
                <a:defRPr/>
              </a:pPr>
              <a:t>12/4/2024</a:t>
            </a:fld>
            <a:endParaRPr lang="en-US"/>
          </a:p>
        </p:txBody>
      </p:sp>
      <p:sp>
        <p:nvSpPr>
          <p:cNvPr id="5" name="Footer Placeholder 4">
            <a:extLst>
              <a:ext uri="{FF2B5EF4-FFF2-40B4-BE49-F238E27FC236}">
                <a16:creationId xmlns:a16="http://schemas.microsoft.com/office/drawing/2014/main" id="{B6DC57EE-D521-C421-C887-860DC054D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1DAB792-3A6C-9EB5-BC59-1C9F613844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55DBF64-8097-45BC-9771-89346268C3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jay.grymes@la.gov"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hyperlink" Target="mailto:jgrymes@lsu.ed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hyperlink" Target="mailto:jgrymes@lsu.ed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hyperlink" Target="mailto:jgrymes@lsu.edu"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3031" y="344906"/>
            <a:ext cx="11381873" cy="1911016"/>
          </a:xfrm>
        </p:spPr>
        <p:txBody>
          <a:bodyPr>
            <a:noAutofit/>
          </a:bodyPr>
          <a:lstStyle/>
          <a:p>
            <a:r>
              <a:rPr lang="en-US" sz="4000" dirty="0"/>
              <a:t>Louisiana Governor’s Office of Homeland Security </a:t>
            </a:r>
            <a:br>
              <a:rPr lang="en-US" sz="4000" dirty="0"/>
            </a:br>
            <a:r>
              <a:rPr lang="en-US" sz="4000" dirty="0"/>
              <a:t>and Emergency Preparedness (GOHSEP)</a:t>
            </a:r>
          </a:p>
        </p:txBody>
      </p:sp>
      <p:pic>
        <p:nvPicPr>
          <p:cNvPr id="3" name="Picture 2">
            <a:extLst>
              <a:ext uri="{FF2B5EF4-FFF2-40B4-BE49-F238E27FC236}">
                <a16:creationId xmlns:a16="http://schemas.microsoft.com/office/drawing/2014/main" id="{5F013758-A7BD-B198-6669-5EF7F3199FFE}"/>
              </a:ext>
            </a:extLst>
          </p:cNvPr>
          <p:cNvPicPr>
            <a:picLocks noChangeAspect="1"/>
          </p:cNvPicPr>
          <p:nvPr/>
        </p:nvPicPr>
        <p:blipFill>
          <a:blip r:embed="rId3"/>
          <a:stretch>
            <a:fillRect/>
          </a:stretch>
        </p:blipFill>
        <p:spPr>
          <a:xfrm>
            <a:off x="4320910" y="2607998"/>
            <a:ext cx="3719513" cy="3538537"/>
          </a:xfrm>
          <a:prstGeom prst="rect">
            <a:avLst/>
          </a:prstGeom>
          <a:ln w="38100">
            <a:solidFill>
              <a:schemeClr val="bg1">
                <a:lumMod val="50000"/>
              </a:schemeClr>
            </a:solidFill>
          </a:ln>
        </p:spPr>
      </p:pic>
      <p:sp>
        <p:nvSpPr>
          <p:cNvPr id="4" name="TextBox 3"/>
          <p:cNvSpPr txBox="1"/>
          <p:nvPr/>
        </p:nvSpPr>
        <p:spPr>
          <a:xfrm>
            <a:off x="213359" y="6446520"/>
            <a:ext cx="3255981" cy="369332"/>
          </a:xfrm>
          <a:prstGeom prst="rect">
            <a:avLst/>
          </a:prstGeom>
          <a:noFill/>
        </p:spPr>
        <p:txBody>
          <a:bodyPr wrap="square" rtlCol="0">
            <a:spAutoFit/>
          </a:bodyPr>
          <a:lstStyle/>
          <a:p>
            <a:r>
              <a:rPr lang="en-US" dirty="0">
                <a:solidFill>
                  <a:srgbClr val="FF0000"/>
                </a:solidFill>
              </a:rPr>
              <a:t>As of November 25, 2024</a:t>
            </a:r>
          </a:p>
        </p:txBody>
      </p:sp>
    </p:spTree>
    <p:extLst>
      <p:ext uri="{BB962C8B-B14F-4D97-AF65-F5344CB8AC3E}">
        <p14:creationId xmlns:p14="http://schemas.microsoft.com/office/powerpoint/2010/main" val="31751874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0" name="Straight Connector 199"/>
          <p:cNvCxnSpPr/>
          <p:nvPr/>
        </p:nvCxnSpPr>
        <p:spPr>
          <a:xfrm>
            <a:off x="6594390" y="1179337"/>
            <a:ext cx="295837" cy="48"/>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6596513" y="866819"/>
            <a:ext cx="295837" cy="48"/>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7309842" y="3383434"/>
            <a:ext cx="4982" cy="3666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7357345" y="5821210"/>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7610604" y="3741267"/>
            <a:ext cx="19940" cy="209401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7750212" y="4297859"/>
            <a:ext cx="4982" cy="153178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7989548" y="3778740"/>
            <a:ext cx="4982" cy="3666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891239" y="6343722"/>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5766219" y="1478341"/>
            <a:ext cx="4223" cy="226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020001-EF94-ABF6-6D47-C024E3786734}"/>
              </a:ext>
            </a:extLst>
          </p:cNvPr>
          <p:cNvCxnSpPr>
            <a:cxnSpLocks/>
          </p:cNvCxnSpPr>
          <p:nvPr/>
        </p:nvCxnSpPr>
        <p:spPr>
          <a:xfrm>
            <a:off x="2032471" y="1745374"/>
            <a:ext cx="6341886" cy="27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1155760" y="2834134"/>
            <a:ext cx="3839" cy="274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801C153-A59B-ED9E-559F-5E65895AA0BF}"/>
              </a:ext>
            </a:extLst>
          </p:cNvPr>
          <p:cNvSpPr txBox="1"/>
          <p:nvPr/>
        </p:nvSpPr>
        <p:spPr>
          <a:xfrm>
            <a:off x="140787" y="85018"/>
            <a:ext cx="11875287"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GOHSEP Org Chart </a:t>
            </a:r>
            <a:r>
              <a:rPr kumimoji="0" lang="en-US" sz="2000" b="0" i="0" u="none" strike="noStrike" kern="1200" cap="none" spc="0" normalizeH="0" baseline="0" noProof="0" dirty="0">
                <a:ln>
                  <a:noFill/>
                </a:ln>
                <a:solidFill>
                  <a:srgbClr val="00B050"/>
                </a:solidFill>
                <a:effectLst/>
                <a:uLnTx/>
                <a:uFillTx/>
                <a:latin typeface="Calibri" panose="020F0502020204030204"/>
                <a:ea typeface="+mn-ea"/>
                <a:cs typeface="+mn-cs"/>
              </a:rPr>
              <a:t>EOC Activation Level IV, Normal Operations </a:t>
            </a:r>
          </a:p>
        </p:txBody>
      </p:sp>
      <p:cxnSp>
        <p:nvCxnSpPr>
          <p:cNvPr id="89" name="Straight Connector 88"/>
          <p:cNvCxnSpPr/>
          <p:nvPr/>
        </p:nvCxnSpPr>
        <p:spPr>
          <a:xfrm>
            <a:off x="6072204" y="885915"/>
            <a:ext cx="19633" cy="1970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5120446" y="2851336"/>
            <a:ext cx="4223" cy="226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317887" y="2845240"/>
            <a:ext cx="4223" cy="226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5972200" y="3837193"/>
            <a:ext cx="4982" cy="3666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2866469" y="4751323"/>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2860373" y="5824219"/>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880850" y="5824087"/>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881028" y="5283356"/>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flipV="1">
            <a:off x="1659695" y="3219677"/>
            <a:ext cx="8581726" cy="610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130864" y="2852422"/>
            <a:ext cx="3839" cy="274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9176094" y="2851336"/>
            <a:ext cx="4223" cy="226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cxnSpLocks/>
          </p:cNvCxnSpPr>
          <p:nvPr/>
        </p:nvCxnSpPr>
        <p:spPr>
          <a:xfrm>
            <a:off x="1156695" y="2845240"/>
            <a:ext cx="9858827" cy="198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1021618" y="2851547"/>
            <a:ext cx="3839" cy="274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11015805" y="4752082"/>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11016342" y="4182500"/>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11020367" y="3121017"/>
            <a:ext cx="4982" cy="328352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a:off x="10195241" y="3013489"/>
            <a:ext cx="1702689"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Assistant Director-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Hazard Mitigation</a:t>
            </a:r>
          </a:p>
        </p:txBody>
      </p:sp>
      <p:sp>
        <p:nvSpPr>
          <p:cNvPr id="197" name="TextBox 196"/>
          <p:cNvSpPr txBox="1"/>
          <p:nvPr/>
        </p:nvSpPr>
        <p:spPr>
          <a:xfrm>
            <a:off x="11121253" y="3980365"/>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Grants Management</a:t>
            </a:r>
          </a:p>
        </p:txBody>
      </p:sp>
      <p:sp>
        <p:nvSpPr>
          <p:cNvPr id="199" name="TextBox 198"/>
          <p:cNvSpPr txBox="1"/>
          <p:nvPr/>
        </p:nvSpPr>
        <p:spPr>
          <a:xfrm>
            <a:off x="11138575" y="4532310"/>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Applicant Closeout </a:t>
            </a:r>
          </a:p>
        </p:txBody>
      </p:sp>
      <p:cxnSp>
        <p:nvCxnSpPr>
          <p:cNvPr id="311" name="Straight Connector 310">
            <a:extLst>
              <a:ext uri="{FF2B5EF4-FFF2-40B4-BE49-F238E27FC236}">
                <a16:creationId xmlns:a16="http://schemas.microsoft.com/office/drawing/2014/main" id="{08CD2B85-4BA1-2A42-A9CB-60790809BA48}"/>
              </a:ext>
            </a:extLst>
          </p:cNvPr>
          <p:cNvCxnSpPr/>
          <p:nvPr/>
        </p:nvCxnSpPr>
        <p:spPr>
          <a:xfrm>
            <a:off x="11019904" y="5294705"/>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12" name="TextBox 311"/>
          <p:cNvSpPr txBox="1"/>
          <p:nvPr/>
        </p:nvSpPr>
        <p:spPr>
          <a:xfrm>
            <a:off x="11129730" y="5081541"/>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Technical Services</a:t>
            </a:r>
          </a:p>
        </p:txBody>
      </p:sp>
      <p:cxnSp>
        <p:nvCxnSpPr>
          <p:cNvPr id="202" name="Straight Connector 201"/>
          <p:cNvCxnSpPr/>
          <p:nvPr/>
        </p:nvCxnSpPr>
        <p:spPr>
          <a:xfrm>
            <a:off x="2922855" y="5302070"/>
            <a:ext cx="202061"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2872565" y="4172203"/>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2855957" y="6357100"/>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3135079" y="3083162"/>
            <a:ext cx="6028" cy="328352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2277499" y="3018642"/>
            <a:ext cx="1706757"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Assistant Director-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Public Assistance</a:t>
            </a:r>
          </a:p>
        </p:txBody>
      </p:sp>
      <p:sp>
        <p:nvSpPr>
          <p:cNvPr id="209" name="TextBox 208"/>
          <p:cNvSpPr txBox="1"/>
          <p:nvPr/>
        </p:nvSpPr>
        <p:spPr>
          <a:xfrm>
            <a:off x="2032971" y="3979249"/>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Grants Management</a:t>
            </a:r>
          </a:p>
        </p:txBody>
      </p:sp>
      <p:sp>
        <p:nvSpPr>
          <p:cNvPr id="210" name="TextBox 209"/>
          <p:cNvSpPr txBox="1"/>
          <p:nvPr/>
        </p:nvSpPr>
        <p:spPr>
          <a:xfrm>
            <a:off x="2027462" y="4524010"/>
            <a:ext cx="993518" cy="430887"/>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Disaster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Oversight</a:t>
            </a:r>
          </a:p>
        </p:txBody>
      </p:sp>
      <p:sp>
        <p:nvSpPr>
          <p:cNvPr id="211" name="TextBox 210"/>
          <p:cNvSpPr txBox="1"/>
          <p:nvPr/>
        </p:nvSpPr>
        <p:spPr>
          <a:xfrm>
            <a:off x="2019829" y="6164469"/>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Closeout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12" name="TextBox 211"/>
          <p:cNvSpPr txBox="1"/>
          <p:nvPr/>
        </p:nvSpPr>
        <p:spPr>
          <a:xfrm>
            <a:off x="2026156" y="5609998"/>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Applicant Liaisons</a:t>
            </a:r>
          </a:p>
        </p:txBody>
      </p:sp>
      <p:sp>
        <p:nvSpPr>
          <p:cNvPr id="213" name="TextBox 212"/>
          <p:cNvSpPr txBox="1"/>
          <p:nvPr/>
        </p:nvSpPr>
        <p:spPr>
          <a:xfrm>
            <a:off x="2024894" y="5084269"/>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Technical Services</a:t>
            </a:r>
          </a:p>
        </p:txBody>
      </p:sp>
      <p:cxnSp>
        <p:nvCxnSpPr>
          <p:cNvPr id="214" name="Straight Connector 213"/>
          <p:cNvCxnSpPr/>
          <p:nvPr/>
        </p:nvCxnSpPr>
        <p:spPr>
          <a:xfrm>
            <a:off x="881028" y="4181336"/>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888130" y="4740570"/>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1156695" y="3168110"/>
            <a:ext cx="6082" cy="31750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20" name="TextBox 219"/>
          <p:cNvSpPr txBox="1"/>
          <p:nvPr/>
        </p:nvSpPr>
        <p:spPr>
          <a:xfrm>
            <a:off x="270932" y="3025225"/>
            <a:ext cx="1712616"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Assistant Director- Financial Operations &amp; Administration</a:t>
            </a:r>
          </a:p>
        </p:txBody>
      </p:sp>
      <p:sp>
        <p:nvSpPr>
          <p:cNvPr id="224" name="TextBox 223"/>
          <p:cNvSpPr txBox="1"/>
          <p:nvPr/>
        </p:nvSpPr>
        <p:spPr>
          <a:xfrm>
            <a:off x="267290" y="3585019"/>
            <a:ext cx="1716258" cy="246221"/>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Executive Officer</a:t>
            </a:r>
          </a:p>
        </p:txBody>
      </p:sp>
      <p:sp>
        <p:nvSpPr>
          <p:cNvPr id="225" name="TextBox 224"/>
          <p:cNvSpPr txBox="1"/>
          <p:nvPr/>
        </p:nvSpPr>
        <p:spPr>
          <a:xfrm>
            <a:off x="68200" y="4530272"/>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Financial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Services</a:t>
            </a:r>
          </a:p>
        </p:txBody>
      </p:sp>
      <p:sp>
        <p:nvSpPr>
          <p:cNvPr id="227" name="TextBox 226"/>
          <p:cNvSpPr txBox="1"/>
          <p:nvPr/>
        </p:nvSpPr>
        <p:spPr>
          <a:xfrm>
            <a:off x="87710" y="5609474"/>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Sub-Recipient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Monitoring</a:t>
            </a:r>
          </a:p>
        </p:txBody>
      </p:sp>
      <p:sp>
        <p:nvSpPr>
          <p:cNvPr id="228" name="TextBox 227"/>
          <p:cNvSpPr txBox="1"/>
          <p:nvPr/>
        </p:nvSpPr>
        <p:spPr>
          <a:xfrm>
            <a:off x="81614" y="6165926"/>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Facility Management</a:t>
            </a:r>
          </a:p>
        </p:txBody>
      </p:sp>
      <p:cxnSp>
        <p:nvCxnSpPr>
          <p:cNvPr id="162" name="Straight Connector 161"/>
          <p:cNvCxnSpPr/>
          <p:nvPr/>
        </p:nvCxnSpPr>
        <p:spPr>
          <a:xfrm>
            <a:off x="7764275" y="5232316"/>
            <a:ext cx="295837"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751666" y="4680675"/>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738477" y="5824553"/>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7066092" y="3724004"/>
            <a:ext cx="4982" cy="15317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7729232" y="3949504"/>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Operations</a:t>
            </a:r>
          </a:p>
        </p:txBody>
      </p:sp>
      <p:grpSp>
        <p:nvGrpSpPr>
          <p:cNvPr id="5" name="Group 4"/>
          <p:cNvGrpSpPr/>
          <p:nvPr/>
        </p:nvGrpSpPr>
        <p:grpSpPr>
          <a:xfrm>
            <a:off x="7870472" y="4512667"/>
            <a:ext cx="996048" cy="2049685"/>
            <a:chOff x="7937528" y="4500475"/>
            <a:chExt cx="996048" cy="2049685"/>
          </a:xfrm>
        </p:grpSpPr>
        <p:cxnSp>
          <p:nvCxnSpPr>
            <p:cNvPr id="171" name="Straight Connector 170"/>
            <p:cNvCxnSpPr/>
            <p:nvPr/>
          </p:nvCxnSpPr>
          <p:spPr>
            <a:xfrm flipH="1">
              <a:off x="8434287" y="5856561"/>
              <a:ext cx="4982" cy="3666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7940058" y="4500475"/>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School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Safety</a:t>
              </a:r>
            </a:p>
          </p:txBody>
        </p:sp>
        <p:sp>
          <p:nvSpPr>
            <p:cNvPr id="190" name="TextBox 189"/>
            <p:cNvSpPr txBox="1"/>
            <p:nvPr/>
          </p:nvSpPr>
          <p:spPr>
            <a:xfrm>
              <a:off x="7939173" y="5608125"/>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Critical Inf.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Nuclear Plants</a:t>
              </a:r>
            </a:p>
          </p:txBody>
        </p:sp>
        <p:sp>
          <p:nvSpPr>
            <p:cNvPr id="191" name="TextBox 190"/>
            <p:cNvSpPr txBox="1"/>
            <p:nvPr/>
          </p:nvSpPr>
          <p:spPr>
            <a:xfrm>
              <a:off x="7937528" y="5056008"/>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Inter-Operability</a:t>
              </a:r>
            </a:p>
          </p:txBody>
        </p:sp>
        <p:sp>
          <p:nvSpPr>
            <p:cNvPr id="232" name="TextBox 231"/>
            <p:cNvSpPr txBox="1"/>
            <p:nvPr/>
          </p:nvSpPr>
          <p:spPr>
            <a:xfrm>
              <a:off x="7946117" y="6150050"/>
              <a:ext cx="984929"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Services</a:t>
              </a:r>
            </a:p>
          </p:txBody>
        </p:sp>
      </p:grpSp>
      <p:sp>
        <p:nvSpPr>
          <p:cNvPr id="234" name="TextBox 233"/>
          <p:cNvSpPr txBox="1"/>
          <p:nvPr/>
        </p:nvSpPr>
        <p:spPr>
          <a:xfrm>
            <a:off x="67993" y="5061326"/>
            <a:ext cx="993518" cy="430887"/>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Financial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Spt. Services</a:t>
            </a:r>
          </a:p>
        </p:txBody>
      </p:sp>
      <p:sp>
        <p:nvSpPr>
          <p:cNvPr id="235" name="TextBox 234"/>
          <p:cNvSpPr txBox="1"/>
          <p:nvPr/>
        </p:nvSpPr>
        <p:spPr>
          <a:xfrm>
            <a:off x="2272874" y="3585019"/>
            <a:ext cx="1716258" cy="246221"/>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Executive Officer</a:t>
            </a:r>
          </a:p>
        </p:txBody>
      </p:sp>
      <p:cxnSp>
        <p:nvCxnSpPr>
          <p:cNvPr id="241" name="Straight Connector 240"/>
          <p:cNvCxnSpPr/>
          <p:nvPr/>
        </p:nvCxnSpPr>
        <p:spPr>
          <a:xfrm flipH="1">
            <a:off x="5122856" y="3234507"/>
            <a:ext cx="2797" cy="25988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46" name="TextBox 245"/>
          <p:cNvSpPr txBox="1"/>
          <p:nvPr/>
        </p:nvSpPr>
        <p:spPr>
          <a:xfrm>
            <a:off x="4270922" y="3018553"/>
            <a:ext cx="1702400"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Assistant Director-  Emergency Management</a:t>
            </a:r>
          </a:p>
        </p:txBody>
      </p:sp>
      <p:cxnSp>
        <p:nvCxnSpPr>
          <p:cNvPr id="247" name="Straight Connector 246"/>
          <p:cNvCxnSpPr/>
          <p:nvPr/>
        </p:nvCxnSpPr>
        <p:spPr>
          <a:xfrm flipH="1">
            <a:off x="4245767" y="5928917"/>
            <a:ext cx="2797" cy="5141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4715981" y="5819771"/>
            <a:ext cx="767325"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81376" y="4194644"/>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533111" y="5306620"/>
            <a:ext cx="393759"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80274" y="4746779"/>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16840" y="3846629"/>
            <a:ext cx="4982" cy="3666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07" name="TextBox 306"/>
          <p:cNvSpPr txBox="1"/>
          <p:nvPr/>
        </p:nvSpPr>
        <p:spPr>
          <a:xfrm>
            <a:off x="3758526" y="3975535"/>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Current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Operations</a:t>
            </a:r>
          </a:p>
        </p:txBody>
      </p:sp>
      <p:sp>
        <p:nvSpPr>
          <p:cNvPr id="308" name="TextBox 307"/>
          <p:cNvSpPr txBox="1"/>
          <p:nvPr/>
        </p:nvSpPr>
        <p:spPr>
          <a:xfrm>
            <a:off x="3750646" y="4533356"/>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EOC</a:t>
            </a:r>
          </a:p>
        </p:txBody>
      </p:sp>
      <p:sp>
        <p:nvSpPr>
          <p:cNvPr id="309" name="TextBox 308"/>
          <p:cNvSpPr txBox="1"/>
          <p:nvPr/>
        </p:nvSpPr>
        <p:spPr>
          <a:xfrm>
            <a:off x="3750646" y="5089445"/>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Logistics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Support</a:t>
            </a:r>
          </a:p>
        </p:txBody>
      </p:sp>
      <p:cxnSp>
        <p:nvCxnSpPr>
          <p:cNvPr id="310" name="Straight Connector 309"/>
          <p:cNvCxnSpPr/>
          <p:nvPr/>
        </p:nvCxnSpPr>
        <p:spPr>
          <a:xfrm flipH="1">
            <a:off x="4944713" y="4179130"/>
            <a:ext cx="4982" cy="115085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5313117" y="4748516"/>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5310888" y="5301968"/>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5323153" y="4190978"/>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71" name="TextBox 270"/>
          <p:cNvSpPr txBox="1"/>
          <p:nvPr/>
        </p:nvSpPr>
        <p:spPr>
          <a:xfrm>
            <a:off x="5468649" y="3960603"/>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Preparedness &amp; Plans</a:t>
            </a:r>
          </a:p>
        </p:txBody>
      </p:sp>
      <p:sp>
        <p:nvSpPr>
          <p:cNvPr id="272" name="TextBox 271"/>
          <p:cNvSpPr txBox="1"/>
          <p:nvPr/>
        </p:nvSpPr>
        <p:spPr>
          <a:xfrm>
            <a:off x="5476728" y="4517102"/>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Future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Plans</a:t>
            </a:r>
          </a:p>
        </p:txBody>
      </p:sp>
      <p:sp>
        <p:nvSpPr>
          <p:cNvPr id="290" name="TextBox 289"/>
          <p:cNvSpPr txBox="1"/>
          <p:nvPr/>
        </p:nvSpPr>
        <p:spPr>
          <a:xfrm>
            <a:off x="5462505" y="5084269"/>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Community Preparation</a:t>
            </a:r>
          </a:p>
        </p:txBody>
      </p:sp>
      <p:cxnSp>
        <p:nvCxnSpPr>
          <p:cNvPr id="291" name="Straight Connector 290"/>
          <p:cNvCxnSpPr/>
          <p:nvPr/>
        </p:nvCxnSpPr>
        <p:spPr>
          <a:xfrm flipH="1">
            <a:off x="5304956" y="4174594"/>
            <a:ext cx="4982" cy="115085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93" name="TextBox 292">
            <a:extLst>
              <a:ext uri="{FF2B5EF4-FFF2-40B4-BE49-F238E27FC236}">
                <a16:creationId xmlns:a16="http://schemas.microsoft.com/office/drawing/2014/main" id="{FB13DA22-D4EC-7EEA-82CB-689A4227B0FD}"/>
              </a:ext>
            </a:extLst>
          </p:cNvPr>
          <p:cNvSpPr txBox="1"/>
          <p:nvPr/>
        </p:nvSpPr>
        <p:spPr>
          <a:xfrm>
            <a:off x="3751473" y="6170848"/>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Training Programs</a:t>
            </a:r>
          </a:p>
        </p:txBody>
      </p:sp>
      <p:sp>
        <p:nvSpPr>
          <p:cNvPr id="294" name="TextBox 293">
            <a:extLst>
              <a:ext uri="{FF2B5EF4-FFF2-40B4-BE49-F238E27FC236}">
                <a16:creationId xmlns:a16="http://schemas.microsoft.com/office/drawing/2014/main" id="{25640E21-F2C8-29F9-96EF-08C1CF166987}"/>
              </a:ext>
            </a:extLst>
          </p:cNvPr>
          <p:cNvSpPr txBox="1"/>
          <p:nvPr/>
        </p:nvSpPr>
        <p:spPr>
          <a:xfrm>
            <a:off x="3758526" y="5611283"/>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Training &amp; Exercises</a:t>
            </a:r>
          </a:p>
        </p:txBody>
      </p:sp>
      <p:sp>
        <p:nvSpPr>
          <p:cNvPr id="295" name="TextBox 294"/>
          <p:cNvSpPr txBox="1"/>
          <p:nvPr/>
        </p:nvSpPr>
        <p:spPr>
          <a:xfrm>
            <a:off x="5462505" y="5611282"/>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Climatologist</a:t>
            </a:r>
          </a:p>
        </p:txBody>
      </p:sp>
      <p:sp>
        <p:nvSpPr>
          <p:cNvPr id="297" name="TextBox 296"/>
          <p:cNvSpPr txBox="1"/>
          <p:nvPr/>
        </p:nvSpPr>
        <p:spPr>
          <a:xfrm>
            <a:off x="4287112" y="3572943"/>
            <a:ext cx="1716258" cy="246221"/>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Executive Officer</a:t>
            </a:r>
          </a:p>
        </p:txBody>
      </p:sp>
      <p:sp>
        <p:nvSpPr>
          <p:cNvPr id="299" name="TextBox 298"/>
          <p:cNvSpPr txBox="1"/>
          <p:nvPr/>
        </p:nvSpPr>
        <p:spPr>
          <a:xfrm>
            <a:off x="10170771" y="3572942"/>
            <a:ext cx="1716258" cy="246221"/>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Executive Officer</a:t>
            </a:r>
          </a:p>
        </p:txBody>
      </p:sp>
      <p:sp>
        <p:nvSpPr>
          <p:cNvPr id="301" name="TextBox 300"/>
          <p:cNvSpPr txBox="1"/>
          <p:nvPr/>
        </p:nvSpPr>
        <p:spPr>
          <a:xfrm>
            <a:off x="6418931" y="3592376"/>
            <a:ext cx="1716258" cy="246221"/>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Executive Officer</a:t>
            </a:r>
          </a:p>
        </p:txBody>
      </p:sp>
      <p:pic>
        <p:nvPicPr>
          <p:cNvPr id="314" name="Picture 313">
            <a:extLst>
              <a:ext uri="{FF2B5EF4-FFF2-40B4-BE49-F238E27FC236}">
                <a16:creationId xmlns:a16="http://schemas.microsoft.com/office/drawing/2014/main" id="{3B645F04-B4AC-E306-DDFA-6170D452BEC6}"/>
              </a:ext>
            </a:extLst>
          </p:cNvPr>
          <p:cNvPicPr>
            <a:picLocks noChangeAspect="1"/>
          </p:cNvPicPr>
          <p:nvPr/>
        </p:nvPicPr>
        <p:blipFill>
          <a:blip r:embed="rId2"/>
          <a:stretch>
            <a:fillRect/>
          </a:stretch>
        </p:blipFill>
        <p:spPr>
          <a:xfrm>
            <a:off x="5819326" y="6138295"/>
            <a:ext cx="654003" cy="622182"/>
          </a:xfrm>
          <a:prstGeom prst="rect">
            <a:avLst/>
          </a:prstGeom>
          <a:ln w="38100">
            <a:solidFill>
              <a:schemeClr val="bg1">
                <a:lumMod val="50000"/>
              </a:schemeClr>
            </a:solidFill>
          </a:ln>
        </p:spPr>
      </p:pic>
      <p:cxnSp>
        <p:nvCxnSpPr>
          <p:cNvPr id="217" name="Straight Connector 216">
            <a:extLst>
              <a:ext uri="{FF2B5EF4-FFF2-40B4-BE49-F238E27FC236}">
                <a16:creationId xmlns:a16="http://schemas.microsoft.com/office/drawing/2014/main" id="{3D020001-EF94-ABF6-6D47-C024E3786734}"/>
              </a:ext>
            </a:extLst>
          </p:cNvPr>
          <p:cNvCxnSpPr>
            <a:cxnSpLocks/>
          </p:cNvCxnSpPr>
          <p:nvPr/>
        </p:nvCxnSpPr>
        <p:spPr>
          <a:xfrm>
            <a:off x="6508470" y="1325457"/>
            <a:ext cx="3579830" cy="27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3D020001-EF94-ABF6-6D47-C024E3786734}"/>
              </a:ext>
            </a:extLst>
          </p:cNvPr>
          <p:cNvCxnSpPr>
            <a:cxnSpLocks/>
          </p:cNvCxnSpPr>
          <p:nvPr/>
        </p:nvCxnSpPr>
        <p:spPr>
          <a:xfrm>
            <a:off x="9186817" y="2049602"/>
            <a:ext cx="856983" cy="2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D020001-EF94-ABF6-6D47-C024E3786734}"/>
              </a:ext>
            </a:extLst>
          </p:cNvPr>
          <p:cNvCxnSpPr>
            <a:cxnSpLocks/>
          </p:cNvCxnSpPr>
          <p:nvPr/>
        </p:nvCxnSpPr>
        <p:spPr>
          <a:xfrm>
            <a:off x="6515524" y="1512750"/>
            <a:ext cx="2689579" cy="2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6895656" y="1735034"/>
            <a:ext cx="4982" cy="59057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5311946" y="1750667"/>
            <a:ext cx="4982" cy="59057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5260028" y="1332179"/>
            <a:ext cx="295837" cy="48"/>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flipV="1">
            <a:off x="1161003" y="975395"/>
            <a:ext cx="4324802" cy="819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BF1BDF5-D922-3277-79E3-57F7F7437C5E}"/>
              </a:ext>
            </a:extLst>
          </p:cNvPr>
          <p:cNvCxnSpPr/>
          <p:nvPr/>
        </p:nvCxnSpPr>
        <p:spPr>
          <a:xfrm flipH="1" flipV="1">
            <a:off x="4443718" y="839533"/>
            <a:ext cx="1" cy="430144"/>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086136" y="863995"/>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1201992" y="1432700"/>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1055689" y="1947328"/>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8375081" y="1740239"/>
            <a:ext cx="4982" cy="4437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250400-2E5D-AC19-2CBA-475BDE9AFAA8}"/>
              </a:ext>
            </a:extLst>
          </p:cNvPr>
          <p:cNvCxnSpPr>
            <a:cxnSpLocks/>
          </p:cNvCxnSpPr>
          <p:nvPr/>
        </p:nvCxnSpPr>
        <p:spPr>
          <a:xfrm>
            <a:off x="663317" y="1068984"/>
            <a:ext cx="0" cy="77621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H="1" flipV="1">
            <a:off x="4942299" y="707736"/>
            <a:ext cx="5233010" cy="819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86" name="TextBox 185"/>
          <p:cNvSpPr txBox="1"/>
          <p:nvPr/>
        </p:nvSpPr>
        <p:spPr>
          <a:xfrm>
            <a:off x="3527824" y="1122832"/>
            <a:ext cx="1809388"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Regional Support Operations</a:t>
            </a:r>
          </a:p>
        </p:txBody>
      </p:sp>
      <p:sp>
        <p:nvSpPr>
          <p:cNvPr id="6" name="TextBox 5">
            <a:extLst>
              <a:ext uri="{FF2B5EF4-FFF2-40B4-BE49-F238E27FC236}">
                <a16:creationId xmlns:a16="http://schemas.microsoft.com/office/drawing/2014/main" id="{ABAE9001-B428-4D11-894D-09CE6C12F60D}"/>
              </a:ext>
            </a:extLst>
          </p:cNvPr>
          <p:cNvSpPr txBox="1"/>
          <p:nvPr/>
        </p:nvSpPr>
        <p:spPr>
          <a:xfrm>
            <a:off x="8159361" y="598250"/>
            <a:ext cx="2017745" cy="246221"/>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Louisiana Business Liaison/LABEOC</a:t>
            </a:r>
          </a:p>
        </p:txBody>
      </p:sp>
      <p:sp>
        <p:nvSpPr>
          <p:cNvPr id="111" name="TextBox 110"/>
          <p:cNvSpPr txBox="1"/>
          <p:nvPr/>
        </p:nvSpPr>
        <p:spPr>
          <a:xfrm>
            <a:off x="3509014" y="617635"/>
            <a:ext cx="1805109" cy="246221"/>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 Assistant (LEPA)</a:t>
            </a:r>
          </a:p>
        </p:txBody>
      </p:sp>
      <p:sp>
        <p:nvSpPr>
          <p:cNvPr id="189" name="TextBox 188"/>
          <p:cNvSpPr txBox="1"/>
          <p:nvPr/>
        </p:nvSpPr>
        <p:spPr>
          <a:xfrm>
            <a:off x="5494395" y="1121854"/>
            <a:ext cx="1160835"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Deputy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p:txBody>
      </p:sp>
      <p:sp>
        <p:nvSpPr>
          <p:cNvPr id="105" name="TextBox 104"/>
          <p:cNvSpPr txBox="1"/>
          <p:nvPr/>
        </p:nvSpPr>
        <p:spPr>
          <a:xfrm>
            <a:off x="86245" y="658158"/>
            <a:ext cx="115337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Chief Executive  Counsel</a:t>
            </a:r>
          </a:p>
        </p:txBody>
      </p:sp>
      <p:sp>
        <p:nvSpPr>
          <p:cNvPr id="4" name="TextBox 3">
            <a:extLst>
              <a:ext uri="{FF2B5EF4-FFF2-40B4-BE49-F238E27FC236}">
                <a16:creationId xmlns:a16="http://schemas.microsoft.com/office/drawing/2014/main" id="{65DFE2FC-9359-0A42-5D16-657C4AF295C6}"/>
              </a:ext>
            </a:extLst>
          </p:cNvPr>
          <p:cNvSpPr txBox="1"/>
          <p:nvPr/>
        </p:nvSpPr>
        <p:spPr>
          <a:xfrm>
            <a:off x="4616355" y="2187460"/>
            <a:ext cx="1377076"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Strategic Engagement </a:t>
            </a:r>
          </a:p>
        </p:txBody>
      </p:sp>
      <p:sp>
        <p:nvSpPr>
          <p:cNvPr id="120" name="TextBox 119">
            <a:extLst>
              <a:ext uri="{FF2B5EF4-FFF2-40B4-BE49-F238E27FC236}">
                <a16:creationId xmlns:a16="http://schemas.microsoft.com/office/drawing/2014/main" id="{65DFE2FC-9359-0A42-5D16-657C4AF295C6}"/>
              </a:ext>
            </a:extLst>
          </p:cNvPr>
          <p:cNvSpPr txBox="1"/>
          <p:nvPr/>
        </p:nvSpPr>
        <p:spPr>
          <a:xfrm>
            <a:off x="7657460" y="2173892"/>
            <a:ext cx="1433794"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 Visualization Services</a:t>
            </a:r>
          </a:p>
        </p:txBody>
      </p:sp>
      <p:sp>
        <p:nvSpPr>
          <p:cNvPr id="8" name="TextBox 7">
            <a:extLst>
              <a:ext uri="{FF2B5EF4-FFF2-40B4-BE49-F238E27FC236}">
                <a16:creationId xmlns:a16="http://schemas.microsoft.com/office/drawing/2014/main" id="{51E2A79B-4A06-F52D-36D9-EDBFF1AEFE0E}"/>
              </a:ext>
            </a:extLst>
          </p:cNvPr>
          <p:cNvSpPr txBox="1"/>
          <p:nvPr/>
        </p:nvSpPr>
        <p:spPr>
          <a:xfrm>
            <a:off x="6162027" y="2177254"/>
            <a:ext cx="1368206"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External Affairs</a:t>
            </a:r>
          </a:p>
        </p:txBody>
      </p:sp>
      <p:sp>
        <p:nvSpPr>
          <p:cNvPr id="183" name="TextBox 182"/>
          <p:cNvSpPr txBox="1"/>
          <p:nvPr/>
        </p:nvSpPr>
        <p:spPr>
          <a:xfrm>
            <a:off x="5488299" y="603060"/>
            <a:ext cx="1160835"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GOHSEP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p:txBody>
      </p:sp>
      <p:cxnSp>
        <p:nvCxnSpPr>
          <p:cNvPr id="130" name="Straight Connector 129"/>
          <p:cNvCxnSpPr/>
          <p:nvPr/>
        </p:nvCxnSpPr>
        <p:spPr>
          <a:xfrm flipH="1">
            <a:off x="2035305" y="1520325"/>
            <a:ext cx="4982" cy="95112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2C48CF4-89C2-47CC-DF9E-2C4539729B00}"/>
              </a:ext>
            </a:extLst>
          </p:cNvPr>
          <p:cNvSpPr txBox="1"/>
          <p:nvPr/>
        </p:nvSpPr>
        <p:spPr>
          <a:xfrm>
            <a:off x="1427464" y="1881731"/>
            <a:ext cx="1174455"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 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Resources</a:t>
            </a:r>
          </a:p>
        </p:txBody>
      </p:sp>
      <p:sp>
        <p:nvSpPr>
          <p:cNvPr id="129" name="TextBox 128">
            <a:extLst>
              <a:ext uri="{FF2B5EF4-FFF2-40B4-BE49-F238E27FC236}">
                <a16:creationId xmlns:a16="http://schemas.microsoft.com/office/drawing/2014/main" id="{98486258-448F-BB08-31CB-7BE9A414DD1C}"/>
              </a:ext>
            </a:extLst>
          </p:cNvPr>
          <p:cNvSpPr txBox="1"/>
          <p:nvPr/>
        </p:nvSpPr>
        <p:spPr>
          <a:xfrm>
            <a:off x="1439523" y="2464805"/>
            <a:ext cx="1150335" cy="246221"/>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HR Team</a:t>
            </a:r>
          </a:p>
        </p:txBody>
      </p:sp>
      <p:cxnSp>
        <p:nvCxnSpPr>
          <p:cNvPr id="133" name="Straight Connector 132"/>
          <p:cNvCxnSpPr/>
          <p:nvPr/>
        </p:nvCxnSpPr>
        <p:spPr>
          <a:xfrm flipH="1">
            <a:off x="3327947" y="1761132"/>
            <a:ext cx="4982" cy="71459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1328713" y="858213"/>
            <a:ext cx="9406" cy="109208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02C48CF4-89C2-47CC-DF9E-2C4539729B00}"/>
              </a:ext>
            </a:extLst>
          </p:cNvPr>
          <p:cNvSpPr txBox="1"/>
          <p:nvPr/>
        </p:nvSpPr>
        <p:spPr>
          <a:xfrm>
            <a:off x="64389" y="1752583"/>
            <a:ext cx="1175234"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Chief General Counsel</a:t>
            </a:r>
          </a:p>
        </p:txBody>
      </p:sp>
      <p:sp>
        <p:nvSpPr>
          <p:cNvPr id="140" name="TextBox 139">
            <a:extLst>
              <a:ext uri="{FF2B5EF4-FFF2-40B4-BE49-F238E27FC236}">
                <a16:creationId xmlns:a16="http://schemas.microsoft.com/office/drawing/2014/main" id="{98486258-448F-BB08-31CB-7BE9A414DD1C}"/>
              </a:ext>
            </a:extLst>
          </p:cNvPr>
          <p:cNvSpPr txBox="1"/>
          <p:nvPr/>
        </p:nvSpPr>
        <p:spPr>
          <a:xfrm>
            <a:off x="65876" y="1218633"/>
            <a:ext cx="1173747"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Legal Support Team</a:t>
            </a:r>
          </a:p>
        </p:txBody>
      </p:sp>
      <p:sp>
        <p:nvSpPr>
          <p:cNvPr id="143" name="TextBox 142">
            <a:extLst>
              <a:ext uri="{FF2B5EF4-FFF2-40B4-BE49-F238E27FC236}">
                <a16:creationId xmlns:a16="http://schemas.microsoft.com/office/drawing/2014/main" id="{02C48CF4-89C2-47CC-DF9E-2C4539729B00}"/>
              </a:ext>
            </a:extLst>
          </p:cNvPr>
          <p:cNvSpPr txBox="1"/>
          <p:nvPr/>
        </p:nvSpPr>
        <p:spPr>
          <a:xfrm>
            <a:off x="2681704" y="1882690"/>
            <a:ext cx="1284713"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 Individual  Assistance</a:t>
            </a:r>
          </a:p>
        </p:txBody>
      </p:sp>
      <p:sp>
        <p:nvSpPr>
          <p:cNvPr id="145" name="TextBox 144">
            <a:extLst>
              <a:ext uri="{FF2B5EF4-FFF2-40B4-BE49-F238E27FC236}">
                <a16:creationId xmlns:a16="http://schemas.microsoft.com/office/drawing/2014/main" id="{98486258-448F-BB08-31CB-7BE9A414DD1C}"/>
              </a:ext>
            </a:extLst>
          </p:cNvPr>
          <p:cNvSpPr txBox="1"/>
          <p:nvPr/>
        </p:nvSpPr>
        <p:spPr>
          <a:xfrm>
            <a:off x="2674692" y="2453235"/>
            <a:ext cx="1296905" cy="246221"/>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IA Team</a:t>
            </a:r>
          </a:p>
        </p:txBody>
      </p:sp>
      <p:sp>
        <p:nvSpPr>
          <p:cNvPr id="126" name="TextBox 125"/>
          <p:cNvSpPr txBox="1"/>
          <p:nvPr/>
        </p:nvSpPr>
        <p:spPr>
          <a:xfrm>
            <a:off x="6852663" y="823577"/>
            <a:ext cx="1165828"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Chief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Staff</a:t>
            </a:r>
          </a:p>
        </p:txBody>
      </p:sp>
      <p:cxnSp>
        <p:nvCxnSpPr>
          <p:cNvPr id="215" name="Straight Connector 214"/>
          <p:cNvCxnSpPr/>
          <p:nvPr/>
        </p:nvCxnSpPr>
        <p:spPr>
          <a:xfrm flipH="1">
            <a:off x="11006233" y="1335772"/>
            <a:ext cx="4982" cy="2755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0009496" y="1211234"/>
            <a:ext cx="2002498" cy="246221"/>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 Executive Assistant</a:t>
            </a:r>
          </a:p>
        </p:txBody>
      </p:sp>
      <p:sp>
        <p:nvSpPr>
          <p:cNvPr id="131" name="TextBox 130"/>
          <p:cNvSpPr txBox="1"/>
          <p:nvPr/>
        </p:nvSpPr>
        <p:spPr>
          <a:xfrm>
            <a:off x="10015238" y="1566715"/>
            <a:ext cx="1995195" cy="246221"/>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Executive Assistant</a:t>
            </a:r>
          </a:p>
        </p:txBody>
      </p:sp>
      <p:sp>
        <p:nvSpPr>
          <p:cNvPr id="146" name="TextBox 145"/>
          <p:cNvSpPr txBox="1"/>
          <p:nvPr/>
        </p:nvSpPr>
        <p:spPr>
          <a:xfrm>
            <a:off x="1451847" y="1224220"/>
            <a:ext cx="1177573"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Chief Legal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Officer</a:t>
            </a:r>
          </a:p>
        </p:txBody>
      </p:sp>
      <p:sp>
        <p:nvSpPr>
          <p:cNvPr id="208" name="TextBox 207"/>
          <p:cNvSpPr txBox="1"/>
          <p:nvPr/>
        </p:nvSpPr>
        <p:spPr>
          <a:xfrm>
            <a:off x="4622146" y="1654686"/>
            <a:ext cx="1365189"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Assistant Deputy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p:txBody>
      </p:sp>
      <p:cxnSp>
        <p:nvCxnSpPr>
          <p:cNvPr id="158" name="Straight Connector 157"/>
          <p:cNvCxnSpPr/>
          <p:nvPr/>
        </p:nvCxnSpPr>
        <p:spPr>
          <a:xfrm flipH="1">
            <a:off x="9194181" y="1518606"/>
            <a:ext cx="2309" cy="5271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02C48CF4-89C2-47CC-DF9E-2C4539729B00}"/>
              </a:ext>
            </a:extLst>
          </p:cNvPr>
          <p:cNvSpPr txBox="1"/>
          <p:nvPr/>
        </p:nvSpPr>
        <p:spPr>
          <a:xfrm>
            <a:off x="57541" y="2307206"/>
            <a:ext cx="1175234"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HR/IA General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Counsel</a:t>
            </a:r>
          </a:p>
        </p:txBody>
      </p:sp>
      <p:sp>
        <p:nvSpPr>
          <p:cNvPr id="150" name="TextBox 149"/>
          <p:cNvSpPr txBox="1"/>
          <p:nvPr/>
        </p:nvSpPr>
        <p:spPr>
          <a:xfrm>
            <a:off x="62757" y="3978428"/>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Comptroller/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 Auditor</a:t>
            </a:r>
          </a:p>
        </p:txBody>
      </p:sp>
      <p:sp>
        <p:nvSpPr>
          <p:cNvPr id="154" name="TextBox 121">
            <a:extLst>
              <a:ext uri="{FF2B5EF4-FFF2-40B4-BE49-F238E27FC236}">
                <a16:creationId xmlns:a16="http://schemas.microsoft.com/office/drawing/2014/main" id="{25640E21-F2C8-29F9-96EF-08C1CF166987}"/>
              </a:ext>
            </a:extLst>
          </p:cNvPr>
          <p:cNvSpPr txBox="1"/>
          <p:nvPr/>
        </p:nvSpPr>
        <p:spPr>
          <a:xfrm>
            <a:off x="9924382" y="6200660"/>
            <a:ext cx="993518" cy="400110"/>
          </a:xfrm>
          <a:prstGeom prst="rect">
            <a:avLst/>
          </a:prstGeom>
          <a:solidFill>
            <a:schemeClr val="bg1"/>
          </a:solidFill>
          <a:ln w="25400">
            <a:solidFill>
              <a:srgbClr val="00B0F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Preparedness Grants</a:t>
            </a:r>
          </a:p>
        </p:txBody>
      </p:sp>
      <p:grpSp>
        <p:nvGrpSpPr>
          <p:cNvPr id="221" name="Group 220"/>
          <p:cNvGrpSpPr/>
          <p:nvPr/>
        </p:nvGrpSpPr>
        <p:grpSpPr>
          <a:xfrm>
            <a:off x="8302010" y="3016094"/>
            <a:ext cx="2039444" cy="2449077"/>
            <a:chOff x="6234124" y="3022552"/>
            <a:chExt cx="2039444" cy="2449077"/>
          </a:xfrm>
          <a:solidFill>
            <a:schemeClr val="bg1"/>
          </a:solidFill>
        </p:grpSpPr>
        <p:cxnSp>
          <p:nvCxnSpPr>
            <p:cNvPr id="222" name="Straight Connector 221"/>
            <p:cNvCxnSpPr/>
            <p:nvPr/>
          </p:nvCxnSpPr>
          <p:spPr>
            <a:xfrm>
              <a:off x="7105341" y="4724132"/>
              <a:ext cx="268943" cy="48"/>
            </a:xfrm>
            <a:prstGeom prst="line">
              <a:avLst/>
            </a:prstGeom>
            <a:grpFill/>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7105293" y="5270834"/>
              <a:ext cx="295837" cy="48"/>
            </a:xfrm>
            <a:prstGeom prst="line">
              <a:avLst/>
            </a:prstGeom>
            <a:grpFill/>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7105735" y="3257375"/>
              <a:ext cx="4982" cy="2038808"/>
            </a:xfrm>
            <a:prstGeom prst="line">
              <a:avLst/>
            </a:prstGeom>
            <a:grpFill/>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7CF2F99B-A65E-A108-B691-BB322BE74CC0}"/>
                </a:ext>
              </a:extLst>
            </p:cNvPr>
            <p:cNvCxnSpPr/>
            <p:nvPr/>
          </p:nvCxnSpPr>
          <p:spPr>
            <a:xfrm>
              <a:off x="7130249" y="4165157"/>
              <a:ext cx="268943" cy="48"/>
            </a:xfrm>
            <a:prstGeom prst="line">
              <a:avLst/>
            </a:prstGeom>
            <a:grpFill/>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a:off x="7280050" y="3957974"/>
              <a:ext cx="993518" cy="400110"/>
            </a:xfrm>
            <a:prstGeom prst="rect">
              <a:avLst/>
            </a:prstGeom>
            <a:grp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Cyber Operations</a:t>
              </a:r>
            </a:p>
          </p:txBody>
        </p:sp>
        <p:sp>
          <p:nvSpPr>
            <p:cNvPr id="236" name="TextBox 235">
              <a:extLst>
                <a:ext uri="{FF2B5EF4-FFF2-40B4-BE49-F238E27FC236}">
                  <a16:creationId xmlns:a16="http://schemas.microsoft.com/office/drawing/2014/main" id="{CD6B7A8B-503F-253F-8BB2-83583B1AEE39}"/>
                </a:ext>
              </a:extLst>
            </p:cNvPr>
            <p:cNvSpPr txBox="1"/>
            <p:nvPr/>
          </p:nvSpPr>
          <p:spPr>
            <a:xfrm>
              <a:off x="7268256" y="4518771"/>
              <a:ext cx="993518" cy="400110"/>
            </a:xfrm>
            <a:prstGeom prst="rect">
              <a:avLst/>
            </a:prstGeom>
            <a:grp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UAS Detection &amp; Mitigation</a:t>
              </a:r>
            </a:p>
          </p:txBody>
        </p:sp>
        <p:sp>
          <p:nvSpPr>
            <p:cNvPr id="237" name="TextBox 236"/>
            <p:cNvSpPr txBox="1"/>
            <p:nvPr/>
          </p:nvSpPr>
          <p:spPr>
            <a:xfrm>
              <a:off x="6235280" y="3567206"/>
              <a:ext cx="1716258" cy="246221"/>
            </a:xfrm>
            <a:prstGeom prst="rect">
              <a:avLst/>
            </a:prstGeom>
            <a:grp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Executive Officer</a:t>
              </a:r>
            </a:p>
          </p:txBody>
        </p:sp>
        <p:sp>
          <p:nvSpPr>
            <p:cNvPr id="238" name="TextBox 237"/>
            <p:cNvSpPr txBox="1"/>
            <p:nvPr/>
          </p:nvSpPr>
          <p:spPr>
            <a:xfrm>
              <a:off x="6234124" y="3022552"/>
              <a:ext cx="1702689" cy="400110"/>
            </a:xfrm>
            <a:prstGeom prst="rect">
              <a:avLst/>
            </a:prstGeom>
            <a:grp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Assistant Director-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Cyber &amp; Emerging Threats</a:t>
              </a:r>
            </a:p>
          </p:txBody>
        </p:sp>
        <p:sp>
          <p:nvSpPr>
            <p:cNvPr id="239" name="TextBox 238">
              <a:extLst>
                <a:ext uri="{FF2B5EF4-FFF2-40B4-BE49-F238E27FC236}">
                  <a16:creationId xmlns:a16="http://schemas.microsoft.com/office/drawing/2014/main" id="{CD6B7A8B-503F-253F-8BB2-83583B1AEE39}"/>
                </a:ext>
              </a:extLst>
            </p:cNvPr>
            <p:cNvSpPr txBox="1"/>
            <p:nvPr/>
          </p:nvSpPr>
          <p:spPr>
            <a:xfrm>
              <a:off x="7268424" y="5071519"/>
              <a:ext cx="993518" cy="400110"/>
            </a:xfrm>
            <a:prstGeom prst="rect">
              <a:avLst/>
            </a:prstGeom>
            <a:grp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AI Technical Measures</a:t>
              </a:r>
            </a:p>
          </p:txBody>
        </p:sp>
      </p:grpSp>
      <p:sp>
        <p:nvSpPr>
          <p:cNvPr id="185" name="TextBox 184"/>
          <p:cNvSpPr txBox="1"/>
          <p:nvPr/>
        </p:nvSpPr>
        <p:spPr>
          <a:xfrm>
            <a:off x="6425883" y="3019266"/>
            <a:ext cx="1702689" cy="400110"/>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Assistant Director-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Security &amp; Interoperability</a:t>
            </a:r>
          </a:p>
        </p:txBody>
      </p:sp>
      <p:cxnSp>
        <p:nvCxnSpPr>
          <p:cNvPr id="240" name="Straight Connector 239"/>
          <p:cNvCxnSpPr/>
          <p:nvPr/>
        </p:nvCxnSpPr>
        <p:spPr>
          <a:xfrm>
            <a:off x="10995218" y="5831239"/>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10912113" y="6403780"/>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25640E21-F2C8-29F9-96EF-08C1CF166987}"/>
              </a:ext>
            </a:extLst>
          </p:cNvPr>
          <p:cNvSpPr txBox="1"/>
          <p:nvPr/>
        </p:nvSpPr>
        <p:spPr>
          <a:xfrm>
            <a:off x="11121253" y="5639800"/>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Applicant Liaisons</a:t>
            </a:r>
          </a:p>
        </p:txBody>
      </p:sp>
      <p:sp>
        <p:nvSpPr>
          <p:cNvPr id="201" name="TextBox 200">
            <a:extLst>
              <a:ext uri="{FF2B5EF4-FFF2-40B4-BE49-F238E27FC236}">
                <a16:creationId xmlns:a16="http://schemas.microsoft.com/office/drawing/2014/main" id="{F7BF1F88-670F-565B-D3FA-6BA19150DEB3}"/>
              </a:ext>
            </a:extLst>
          </p:cNvPr>
          <p:cNvSpPr txBox="1"/>
          <p:nvPr/>
        </p:nvSpPr>
        <p:spPr>
          <a:xfrm>
            <a:off x="11121253" y="6198059"/>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Planning</a:t>
            </a:r>
          </a:p>
        </p:txBody>
      </p:sp>
      <p:sp>
        <p:nvSpPr>
          <p:cNvPr id="243" name="TextBox 242"/>
          <p:cNvSpPr txBox="1"/>
          <p:nvPr/>
        </p:nvSpPr>
        <p:spPr>
          <a:xfrm>
            <a:off x="6546414" y="3963297"/>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Intelligence </a:t>
            </a:r>
          </a:p>
        </p:txBody>
      </p:sp>
      <p:sp>
        <p:nvSpPr>
          <p:cNvPr id="249" name="TextBox 248"/>
          <p:cNvSpPr txBox="1"/>
          <p:nvPr/>
        </p:nvSpPr>
        <p:spPr>
          <a:xfrm>
            <a:off x="6555378" y="4514904"/>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Intel Liaison Public Safety</a:t>
            </a:r>
          </a:p>
        </p:txBody>
      </p:sp>
      <p:sp>
        <p:nvSpPr>
          <p:cNvPr id="250" name="TextBox 249"/>
          <p:cNvSpPr txBox="1"/>
          <p:nvPr/>
        </p:nvSpPr>
        <p:spPr>
          <a:xfrm>
            <a:off x="6555378" y="5068717"/>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Intel Liaison LABEOC</a:t>
            </a:r>
          </a:p>
        </p:txBody>
      </p:sp>
      <p:sp>
        <p:nvSpPr>
          <p:cNvPr id="169" name="TextBox 168"/>
          <p:cNvSpPr txBox="1"/>
          <p:nvPr/>
        </p:nvSpPr>
        <p:spPr>
          <a:xfrm>
            <a:off x="6552315" y="5619716"/>
            <a:ext cx="993518" cy="400110"/>
          </a:xfrm>
          <a:prstGeom prst="rect">
            <a:avLst/>
          </a:prstGeom>
          <a:solidFill>
            <a:schemeClr val="bg1"/>
          </a:solidFill>
          <a:ln w="254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Special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Projects</a:t>
            </a:r>
          </a:p>
        </p:txBody>
      </p:sp>
      <p:cxnSp>
        <p:nvCxnSpPr>
          <p:cNvPr id="206" name="Straight Connector 205"/>
          <p:cNvCxnSpPr/>
          <p:nvPr/>
        </p:nvCxnSpPr>
        <p:spPr>
          <a:xfrm>
            <a:off x="10999346" y="2166523"/>
            <a:ext cx="4223" cy="226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98486258-448F-BB08-31CB-7BE9A414DD1C}"/>
              </a:ext>
            </a:extLst>
          </p:cNvPr>
          <p:cNvSpPr txBox="1"/>
          <p:nvPr/>
        </p:nvSpPr>
        <p:spPr>
          <a:xfrm>
            <a:off x="10014198" y="2276863"/>
            <a:ext cx="2013232" cy="246221"/>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QC Team</a:t>
            </a:r>
          </a:p>
        </p:txBody>
      </p:sp>
      <p:sp>
        <p:nvSpPr>
          <p:cNvPr id="134" name="TextBox 133">
            <a:extLst>
              <a:ext uri="{FF2B5EF4-FFF2-40B4-BE49-F238E27FC236}">
                <a16:creationId xmlns:a16="http://schemas.microsoft.com/office/drawing/2014/main" id="{02C48CF4-89C2-47CC-DF9E-2C4539729B00}"/>
              </a:ext>
            </a:extLst>
          </p:cNvPr>
          <p:cNvSpPr txBox="1"/>
          <p:nvPr/>
        </p:nvSpPr>
        <p:spPr>
          <a:xfrm>
            <a:off x="10018339" y="1938981"/>
            <a:ext cx="2004566" cy="246221"/>
          </a:xfrm>
          <a:prstGeom prst="rect">
            <a:avLst/>
          </a:prstGeom>
          <a:solidFill>
            <a:schemeClr val="bg1"/>
          </a:solidFill>
          <a:ln w="254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Director- Quality Control</a:t>
            </a:r>
          </a:p>
        </p:txBody>
      </p:sp>
      <p:cxnSp>
        <p:nvCxnSpPr>
          <p:cNvPr id="178" name="Straight Connector 177"/>
          <p:cNvCxnSpPr/>
          <p:nvPr/>
        </p:nvCxnSpPr>
        <p:spPr>
          <a:xfrm flipH="1">
            <a:off x="1222898" y="2253232"/>
            <a:ext cx="217309" cy="2514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36863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1DECD8-F4A9-C33D-510B-24BA8F3E3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50200-8847-7F97-F1A4-1559E38D7353}"/>
              </a:ext>
            </a:extLst>
          </p:cNvPr>
          <p:cNvSpPr>
            <a:spLocks noGrp="1"/>
          </p:cNvSpPr>
          <p:nvPr>
            <p:ph type="ctrTitle"/>
          </p:nvPr>
        </p:nvSpPr>
        <p:spPr>
          <a:xfrm>
            <a:off x="405063" y="336438"/>
            <a:ext cx="11381873" cy="1898761"/>
          </a:xfrm>
        </p:spPr>
        <p:txBody>
          <a:bodyPr>
            <a:noAutofit/>
          </a:bodyPr>
          <a:lstStyle/>
          <a:p>
            <a:r>
              <a:rPr lang="en-US" sz="4800" dirty="0"/>
              <a:t>Questions</a:t>
            </a:r>
            <a:br>
              <a:rPr lang="en-US" sz="4800" dirty="0"/>
            </a:br>
            <a:r>
              <a:rPr lang="en-US" sz="4800" dirty="0"/>
              <a:t>Jacques Thibodeaux 504-915-3120</a:t>
            </a:r>
          </a:p>
        </p:txBody>
      </p:sp>
      <p:sp>
        <p:nvSpPr>
          <p:cNvPr id="5" name="TextBox 4">
            <a:extLst>
              <a:ext uri="{FF2B5EF4-FFF2-40B4-BE49-F238E27FC236}">
                <a16:creationId xmlns:a16="http://schemas.microsoft.com/office/drawing/2014/main" id="{9A33EFB8-8673-4310-B27E-CEF0A4E0E6A4}"/>
              </a:ext>
            </a:extLst>
          </p:cNvPr>
          <p:cNvSpPr txBox="1"/>
          <p:nvPr/>
        </p:nvSpPr>
        <p:spPr>
          <a:xfrm>
            <a:off x="64168" y="6217279"/>
            <a:ext cx="1363580" cy="523220"/>
          </a:xfrm>
          <a:prstGeom prst="rect">
            <a:avLst/>
          </a:prstGeom>
          <a:noFill/>
        </p:spPr>
        <p:txBody>
          <a:bodyPr wrap="square" rtlCol="0">
            <a:spAutoFit/>
          </a:bodyPr>
          <a:lstStyle/>
          <a:p>
            <a:r>
              <a:rPr lang="en-US" sz="1400" dirty="0">
                <a:solidFill>
                  <a:srgbClr val="FF0000"/>
                </a:solidFill>
              </a:rPr>
              <a:t>2024</a:t>
            </a:r>
          </a:p>
          <a:p>
            <a:r>
              <a:rPr lang="en-US" sz="1400" dirty="0">
                <a:solidFill>
                  <a:srgbClr val="FF0000"/>
                </a:solidFill>
              </a:rPr>
              <a:t>For Official Use</a:t>
            </a:r>
          </a:p>
        </p:txBody>
      </p:sp>
      <p:pic>
        <p:nvPicPr>
          <p:cNvPr id="3" name="Picture 2">
            <a:extLst>
              <a:ext uri="{FF2B5EF4-FFF2-40B4-BE49-F238E27FC236}">
                <a16:creationId xmlns:a16="http://schemas.microsoft.com/office/drawing/2014/main" id="{27EC1A0F-1090-C243-AF94-220A37A07A96}"/>
              </a:ext>
            </a:extLst>
          </p:cNvPr>
          <p:cNvPicPr>
            <a:picLocks noChangeAspect="1"/>
          </p:cNvPicPr>
          <p:nvPr/>
        </p:nvPicPr>
        <p:blipFill>
          <a:blip r:embed="rId3"/>
          <a:stretch>
            <a:fillRect/>
          </a:stretch>
        </p:blipFill>
        <p:spPr>
          <a:xfrm>
            <a:off x="4320910" y="2607998"/>
            <a:ext cx="3719513" cy="3538537"/>
          </a:xfrm>
          <a:prstGeom prst="rect">
            <a:avLst/>
          </a:prstGeom>
          <a:ln w="38100">
            <a:solidFill>
              <a:schemeClr val="bg1">
                <a:lumMod val="50000"/>
              </a:schemeClr>
            </a:solidFill>
          </a:ln>
        </p:spPr>
      </p:pic>
    </p:spTree>
    <p:extLst>
      <p:ext uri="{BB962C8B-B14F-4D97-AF65-F5344CB8AC3E}">
        <p14:creationId xmlns:p14="http://schemas.microsoft.com/office/powerpoint/2010/main" val="92660097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descr="DeathValley_Snow.jpg">
            <a:extLst>
              <a:ext uri="{FF2B5EF4-FFF2-40B4-BE49-F238E27FC236}">
                <a16:creationId xmlns:a16="http://schemas.microsoft.com/office/drawing/2014/main" id="{218B0DDF-FE0A-F08B-0EE2-148324C97D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533400"/>
            <a:ext cx="12785726" cy="959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DeathValley_Snow.jpg">
            <a:extLst>
              <a:ext uri="{FF2B5EF4-FFF2-40B4-BE49-F238E27FC236}">
                <a16:creationId xmlns:a16="http://schemas.microsoft.com/office/drawing/2014/main" id="{1A0BE2AE-2C56-F88D-FB9C-079B2202FB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533400"/>
            <a:ext cx="12785726" cy="959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5B137AB-9595-4D6F-0DBA-EE590B0BA052}"/>
              </a:ext>
            </a:extLst>
          </p:cNvPr>
          <p:cNvSpPr/>
          <p:nvPr/>
        </p:nvSpPr>
        <p:spPr>
          <a:xfrm>
            <a:off x="-427038" y="-346075"/>
            <a:ext cx="13046076" cy="9402763"/>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88490" name="Rectangle 10">
            <a:extLst>
              <a:ext uri="{FF2B5EF4-FFF2-40B4-BE49-F238E27FC236}">
                <a16:creationId xmlns:a16="http://schemas.microsoft.com/office/drawing/2014/main" id="{458A054D-8BE1-8AB6-001F-EC2B0BFDD644}"/>
              </a:ext>
            </a:extLst>
          </p:cNvPr>
          <p:cNvSpPr>
            <a:spLocks noGrp="1" noChangeArrowheads="1"/>
          </p:cNvSpPr>
          <p:nvPr>
            <p:ph type="ctrTitle"/>
          </p:nvPr>
        </p:nvSpPr>
        <p:spPr>
          <a:xfrm>
            <a:off x="1159373" y="-38819"/>
            <a:ext cx="9876999" cy="1217612"/>
          </a:xfrm>
        </p:spPr>
        <p:txBody>
          <a:bodyPr rtlCol="0">
            <a:normAutofit/>
          </a:bodyPr>
          <a:lstStyle/>
          <a:p>
            <a:pPr eaLnBrk="1" fontAlgn="auto" hangingPunct="1">
              <a:spcAft>
                <a:spcPts val="0"/>
              </a:spcAft>
              <a:defRPr/>
            </a:pPr>
            <a:r>
              <a:rPr lang="en-US" sz="4000" b="1" i="1" dirty="0">
                <a:solidFill>
                  <a:srgbClr val="66FFFF"/>
                </a:solidFill>
                <a:effectLst>
                  <a:outerShdw blurRad="38100" dist="38100" dir="2700000" algn="tl">
                    <a:srgbClr val="000000"/>
                  </a:outerShdw>
                </a:effectLst>
                <a:latin typeface="Arial" charset="0"/>
              </a:rPr>
              <a:t> Re-Defining State Climatology</a:t>
            </a:r>
            <a:endParaRPr lang="en-US" sz="2800" b="1" i="1" dirty="0">
              <a:solidFill>
                <a:srgbClr val="66FFFF"/>
              </a:solidFill>
              <a:effectLst>
                <a:outerShdw blurRad="38100" dist="38100" dir="2700000" algn="tl">
                  <a:srgbClr val="000000"/>
                </a:outerShdw>
              </a:effectLst>
              <a:latin typeface="Arial" charset="0"/>
            </a:endParaRPr>
          </a:p>
        </p:txBody>
      </p:sp>
      <p:pic>
        <p:nvPicPr>
          <p:cNvPr id="5125" name="Picture 7" descr="agctr">
            <a:extLst>
              <a:ext uri="{FF2B5EF4-FFF2-40B4-BE49-F238E27FC236}">
                <a16:creationId xmlns:a16="http://schemas.microsoft.com/office/drawing/2014/main" id="{B02C91E5-D1CE-43C8-2612-AB5DF0CA5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008" y="5235853"/>
            <a:ext cx="18288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2">
            <a:extLst>
              <a:ext uri="{FF2B5EF4-FFF2-40B4-BE49-F238E27FC236}">
                <a16:creationId xmlns:a16="http://schemas.microsoft.com/office/drawing/2014/main" id="{6A0AAC71-45A3-EC7A-2334-F4D104FCCA0A}"/>
              </a:ext>
            </a:extLst>
          </p:cNvPr>
          <p:cNvSpPr txBox="1">
            <a:spLocks noChangeArrowheads="1"/>
          </p:cNvSpPr>
          <p:nvPr/>
        </p:nvSpPr>
        <p:spPr bwMode="auto">
          <a:xfrm>
            <a:off x="3118319" y="1844715"/>
            <a:ext cx="6180785" cy="1442446"/>
          </a:xfrm>
          <a:prstGeom prst="rect">
            <a:avLst/>
          </a:prstGeom>
          <a:noFill/>
          <a:ln w="9525">
            <a:noFill/>
            <a:miter lim="800000"/>
            <a:headEnd/>
            <a:tailEnd/>
          </a:ln>
          <a:effectLst/>
        </p:spPr>
        <p:txBody>
          <a:bodyPr wrap="square">
            <a:spAutoFit/>
          </a:bodyPr>
          <a:lstStyle/>
          <a:p>
            <a:pPr algn="ctr" eaLnBrk="1" fontAlgn="auto" hangingPunct="1">
              <a:lnSpc>
                <a:spcPts val="2200"/>
              </a:lnSpc>
              <a:spcBef>
                <a:spcPct val="20000"/>
              </a:spcBef>
              <a:spcAft>
                <a:spcPts val="0"/>
              </a:spcAft>
              <a:defRPr/>
            </a:pPr>
            <a:r>
              <a:rPr lang="en-US" sz="2400" b="1" i="1" dirty="0">
                <a:solidFill>
                  <a:srgbClr val="FFFFFF"/>
                </a:solidFill>
                <a:effectLst>
                  <a:outerShdw blurRad="38100" dist="38100" dir="2700000" algn="tl">
                    <a:srgbClr val="000000"/>
                  </a:outerShdw>
                </a:effectLst>
                <a:latin typeface="Arial" charset="0"/>
              </a:rPr>
              <a:t> Assoc. of Levee Boards of Louisiana</a:t>
            </a:r>
          </a:p>
          <a:p>
            <a:pPr algn="ctr" eaLnBrk="1" fontAlgn="auto" hangingPunct="1">
              <a:lnSpc>
                <a:spcPts val="2200"/>
              </a:lnSpc>
              <a:spcBef>
                <a:spcPct val="20000"/>
              </a:spcBef>
              <a:spcAft>
                <a:spcPts val="0"/>
              </a:spcAft>
              <a:defRPr/>
            </a:pPr>
            <a:r>
              <a:rPr lang="en-US" sz="2400" b="1" i="1" dirty="0">
                <a:solidFill>
                  <a:srgbClr val="FFFFFF"/>
                </a:solidFill>
                <a:effectLst>
                  <a:outerShdw blurRad="38100" dist="38100" dir="2700000" algn="tl">
                    <a:srgbClr val="000000"/>
                  </a:outerShdw>
                </a:effectLst>
                <a:latin typeface="Arial" charset="0"/>
              </a:rPr>
              <a:t>83rd Annual Meeting</a:t>
            </a:r>
          </a:p>
          <a:p>
            <a:pPr algn="ctr" eaLnBrk="1" fontAlgn="auto" hangingPunct="1">
              <a:lnSpc>
                <a:spcPts val="2200"/>
              </a:lnSpc>
              <a:spcBef>
                <a:spcPct val="20000"/>
              </a:spcBef>
              <a:spcAft>
                <a:spcPts val="0"/>
              </a:spcAft>
              <a:defRPr/>
            </a:pPr>
            <a:r>
              <a:rPr lang="en-US" sz="2400" b="1" i="1" dirty="0">
                <a:solidFill>
                  <a:srgbClr val="FFFFFF"/>
                </a:solidFill>
                <a:effectLst>
                  <a:outerShdw blurRad="38100" dist="38100" dir="2700000" algn="tl">
                    <a:srgbClr val="000000"/>
                  </a:outerShdw>
                </a:effectLst>
                <a:latin typeface="Arial" charset="0"/>
              </a:rPr>
              <a:t>New Orleans</a:t>
            </a:r>
          </a:p>
          <a:p>
            <a:pPr algn="ctr" eaLnBrk="1" fontAlgn="auto" hangingPunct="1">
              <a:lnSpc>
                <a:spcPts val="2200"/>
              </a:lnSpc>
              <a:spcBef>
                <a:spcPct val="20000"/>
              </a:spcBef>
              <a:spcAft>
                <a:spcPts val="0"/>
              </a:spcAft>
              <a:defRPr/>
            </a:pPr>
            <a:r>
              <a:rPr lang="en-US" sz="2400" b="1" i="1" dirty="0">
                <a:solidFill>
                  <a:srgbClr val="FFFFFF"/>
                </a:solidFill>
                <a:effectLst>
                  <a:outerShdw blurRad="38100" dist="38100" dir="2700000" algn="tl">
                    <a:srgbClr val="000000"/>
                  </a:outerShdw>
                </a:effectLst>
                <a:latin typeface="Arial" charset="0"/>
              </a:rPr>
              <a:t>4 December 2024</a:t>
            </a:r>
            <a:endParaRPr lang="en-US" sz="2400" dirty="0">
              <a:latin typeface="Arial" charset="0"/>
            </a:endParaRPr>
          </a:p>
        </p:txBody>
      </p:sp>
      <p:pic>
        <p:nvPicPr>
          <p:cNvPr id="3" name="Picture 8">
            <a:extLst>
              <a:ext uri="{FF2B5EF4-FFF2-40B4-BE49-F238E27FC236}">
                <a16:creationId xmlns:a16="http://schemas.microsoft.com/office/drawing/2014/main" id="{45DA5FE9-1686-BF61-72B3-2A96140527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4023210" y="4821208"/>
            <a:ext cx="2072790" cy="206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a:extLst>
              <a:ext uri="{FF2B5EF4-FFF2-40B4-BE49-F238E27FC236}">
                <a16:creationId xmlns:a16="http://schemas.microsoft.com/office/drawing/2014/main" id="{209114BE-E00F-DB10-59C9-B82E1084FD06}"/>
              </a:ext>
            </a:extLst>
          </p:cNvPr>
          <p:cNvSpPr txBox="1">
            <a:spLocks noChangeArrowheads="1"/>
          </p:cNvSpPr>
          <p:nvPr/>
        </p:nvSpPr>
        <p:spPr bwMode="auto">
          <a:xfrm>
            <a:off x="3579813" y="3964678"/>
            <a:ext cx="5257800" cy="1074140"/>
          </a:xfrm>
          <a:prstGeom prst="rect">
            <a:avLst/>
          </a:prstGeom>
          <a:noFill/>
          <a:ln w="9525">
            <a:noFill/>
            <a:miter lim="800000"/>
            <a:headEnd/>
            <a:tailEnd/>
          </a:ln>
          <a:effectLst/>
        </p:spPr>
        <p:txBody>
          <a:bodyPr>
            <a:spAutoFit/>
          </a:bodyPr>
          <a:lstStyle/>
          <a:p>
            <a:pPr algn="ctr" eaLnBrk="1" fontAlgn="auto" hangingPunct="1">
              <a:lnSpc>
                <a:spcPts val="2200"/>
              </a:lnSpc>
              <a:spcBef>
                <a:spcPct val="20000"/>
              </a:spcBef>
              <a:spcAft>
                <a:spcPts val="0"/>
              </a:spcAft>
              <a:defRPr/>
            </a:pPr>
            <a:r>
              <a:rPr lang="en-US" sz="2200" b="1" i="1" dirty="0">
                <a:solidFill>
                  <a:schemeClr val="bg1"/>
                </a:solidFill>
                <a:effectLst>
                  <a:outerShdw blurRad="38100" dist="38100" dir="2700000" algn="tl">
                    <a:srgbClr val="000000"/>
                  </a:outerShdw>
                </a:effectLst>
                <a:latin typeface="Arial" charset="0"/>
              </a:rPr>
              <a:t>Jay Grymes</a:t>
            </a:r>
          </a:p>
          <a:p>
            <a:pPr algn="ctr" eaLnBrk="1" fontAlgn="auto" hangingPunct="1">
              <a:lnSpc>
                <a:spcPts val="2200"/>
              </a:lnSpc>
              <a:spcBef>
                <a:spcPct val="20000"/>
              </a:spcBef>
              <a:spcAft>
                <a:spcPts val="0"/>
              </a:spcAft>
              <a:defRPr/>
            </a:pPr>
            <a:r>
              <a:rPr lang="en-US" sz="2200" b="1" dirty="0">
                <a:solidFill>
                  <a:schemeClr val="bg1"/>
                </a:solidFill>
                <a:effectLst>
                  <a:outerShdw blurRad="38100" dist="38100" dir="2700000" algn="tl">
                    <a:srgbClr val="000000"/>
                  </a:outerShdw>
                </a:effectLst>
                <a:latin typeface="Arial" charset="0"/>
              </a:rPr>
              <a:t>State Climatologist</a:t>
            </a:r>
          </a:p>
          <a:p>
            <a:pPr algn="ctr" eaLnBrk="1" fontAlgn="auto" hangingPunct="1">
              <a:lnSpc>
                <a:spcPts val="2200"/>
              </a:lnSpc>
              <a:spcBef>
                <a:spcPct val="20000"/>
              </a:spcBef>
              <a:spcAft>
                <a:spcPts val="0"/>
              </a:spcAft>
              <a:defRPr/>
            </a:pPr>
            <a:r>
              <a:rPr lang="en-US" sz="2200" b="1" dirty="0">
                <a:solidFill>
                  <a:schemeClr val="bg1"/>
                </a:solidFill>
                <a:effectLst>
                  <a:outerShdw blurRad="38100" dist="38100" dir="2700000" algn="tl">
                    <a:srgbClr val="000000"/>
                  </a:outerShdw>
                </a:effectLst>
                <a:latin typeface="Arial" charset="0"/>
              </a:rPr>
              <a:t>GOHSEP  &amp;  LSU</a:t>
            </a:r>
            <a:endParaRPr lang="en-US" sz="2200" dirty="0">
              <a:latin typeface="Arial" charset="0"/>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_Prism_Map.png">
            <a:extLst>
              <a:ext uri="{FF2B5EF4-FFF2-40B4-BE49-F238E27FC236}">
                <a16:creationId xmlns:a16="http://schemas.microsoft.com/office/drawing/2014/main" id="{944A2DE5-C20A-F0CE-D083-DF6556ABFB97}"/>
              </a:ext>
            </a:extLst>
          </p:cNvPr>
          <p:cNvPicPr>
            <a:picLocks noChangeAspect="1"/>
          </p:cNvPicPr>
          <p:nvPr/>
        </p:nvPicPr>
        <p:blipFill>
          <a:blip r:embed="rId2"/>
          <a:stretch>
            <a:fillRect/>
          </a:stretch>
        </p:blipFill>
        <p:spPr>
          <a:xfrm>
            <a:off x="871538" y="495300"/>
            <a:ext cx="6426200" cy="5867400"/>
          </a:xfrm>
          <a:prstGeom prst="rect">
            <a:avLst/>
          </a:prstGeom>
          <a:effectLst>
            <a:outerShdw blurRad="63500" dist="50800" dir="5400000" algn="ctr" rotWithShape="0">
              <a:schemeClr val="bg1">
                <a:alpha val="80000"/>
              </a:schemeClr>
            </a:outerShdw>
          </a:effectLst>
        </p:spPr>
      </p:pic>
      <p:grpSp>
        <p:nvGrpSpPr>
          <p:cNvPr id="18435" name="Group 1">
            <a:extLst>
              <a:ext uri="{FF2B5EF4-FFF2-40B4-BE49-F238E27FC236}">
                <a16:creationId xmlns:a16="http://schemas.microsoft.com/office/drawing/2014/main" id="{1A14DEDA-3675-BB99-58D8-F3D09CCB2C7B}"/>
              </a:ext>
            </a:extLst>
          </p:cNvPr>
          <p:cNvGrpSpPr>
            <a:grpSpLocks/>
          </p:cNvGrpSpPr>
          <p:nvPr/>
        </p:nvGrpSpPr>
        <p:grpSpPr bwMode="auto">
          <a:xfrm>
            <a:off x="4843463" y="293688"/>
            <a:ext cx="3889375" cy="3009900"/>
            <a:chOff x="5876925" y="1085850"/>
            <a:chExt cx="2982548" cy="2101729"/>
          </a:xfrm>
        </p:grpSpPr>
        <p:sp>
          <p:nvSpPr>
            <p:cNvPr id="5" name="TextBox 4">
              <a:extLst>
                <a:ext uri="{FF2B5EF4-FFF2-40B4-BE49-F238E27FC236}">
                  <a16:creationId xmlns:a16="http://schemas.microsoft.com/office/drawing/2014/main" id="{5D08EEC4-4E75-AAEF-0A83-4AB411357E14}"/>
                </a:ext>
              </a:extLst>
            </p:cNvPr>
            <p:cNvSpPr txBox="1"/>
            <p:nvPr/>
          </p:nvSpPr>
          <p:spPr>
            <a:xfrm>
              <a:off x="5876925" y="1085850"/>
              <a:ext cx="2982548" cy="738266"/>
            </a:xfrm>
            <a:prstGeom prst="rect">
              <a:avLst/>
            </a:prstGeom>
            <a:noFill/>
          </p:spPr>
          <p:txBody>
            <a:bodyPr wrap="none">
              <a:spAutoFit/>
            </a:bodyPr>
            <a:lstStyle/>
            <a:p>
              <a:pPr algn="ctr" eaLnBrk="1" fontAlgn="auto" hangingPunct="1">
                <a:spcBef>
                  <a:spcPts val="0"/>
                </a:spcBef>
                <a:spcAft>
                  <a:spcPts val="0"/>
                </a:spcAft>
                <a:defRPr/>
              </a:pPr>
              <a:r>
                <a:rPr lang="en-US" sz="2100" dirty="0">
                  <a:solidFill>
                    <a:schemeClr val="tx2">
                      <a:lumMod val="20000"/>
                      <a:lumOff val="80000"/>
                    </a:schemeClr>
                  </a:solidFill>
                  <a:effectLst>
                    <a:outerShdw blurRad="127000" dist="38100" dir="2700000" algn="tl">
                      <a:srgbClr val="000000"/>
                    </a:outerShdw>
                  </a:effectLst>
                  <a:latin typeface="+mn-lt"/>
                  <a:cs typeface="Arial" pitchFamily="34" charset="0"/>
                </a:rPr>
                <a:t>Louisiana Annual Average</a:t>
              </a:r>
            </a:p>
            <a:p>
              <a:pPr algn="ctr" eaLnBrk="1" fontAlgn="auto" hangingPunct="1">
                <a:spcBef>
                  <a:spcPts val="0"/>
                </a:spcBef>
                <a:spcAft>
                  <a:spcPts val="0"/>
                </a:spcAft>
                <a:defRPr/>
              </a:pPr>
              <a:r>
                <a:rPr lang="en-US" sz="2100" dirty="0">
                  <a:solidFill>
                    <a:schemeClr val="tx2">
                      <a:lumMod val="20000"/>
                      <a:lumOff val="80000"/>
                    </a:schemeClr>
                  </a:solidFill>
                  <a:effectLst>
                    <a:outerShdw blurRad="127000" dist="38100" dir="2700000" algn="tl">
                      <a:srgbClr val="000000"/>
                    </a:outerShdw>
                  </a:effectLst>
                  <a:latin typeface="+mn-lt"/>
                  <a:cs typeface="Arial" pitchFamily="34" charset="0"/>
                </a:rPr>
                <a:t>Precipitation</a:t>
              </a:r>
            </a:p>
          </p:txBody>
        </p:sp>
        <p:pic>
          <p:nvPicPr>
            <p:cNvPr id="7" name="Picture 6" descr="LA_Prism_Legend.png">
              <a:extLst>
                <a:ext uri="{FF2B5EF4-FFF2-40B4-BE49-F238E27FC236}">
                  <a16:creationId xmlns:a16="http://schemas.microsoft.com/office/drawing/2014/main" id="{081C240C-85E9-639D-4F57-F79E2A1154C6}"/>
                </a:ext>
              </a:extLst>
            </p:cNvPr>
            <p:cNvPicPr>
              <a:picLocks noChangeAspect="1"/>
            </p:cNvPicPr>
            <p:nvPr/>
          </p:nvPicPr>
          <p:blipFill>
            <a:blip r:embed="rId3"/>
            <a:stretch>
              <a:fillRect/>
            </a:stretch>
          </p:blipFill>
          <p:spPr>
            <a:xfrm>
              <a:off x="6210483" y="1828550"/>
              <a:ext cx="1628836" cy="733832"/>
            </a:xfrm>
            <a:prstGeom prst="rect">
              <a:avLst/>
            </a:prstGeom>
            <a:effectLst>
              <a:outerShdw blurRad="63500" dist="38100" dir="5400000" algn="ctr" rotWithShape="0">
                <a:schemeClr val="bg1">
                  <a:alpha val="80000"/>
                </a:schemeClr>
              </a:outerShdw>
            </a:effectLst>
          </p:spPr>
        </p:pic>
        <p:sp>
          <p:nvSpPr>
            <p:cNvPr id="8" name="TextBox 7">
              <a:extLst>
                <a:ext uri="{FF2B5EF4-FFF2-40B4-BE49-F238E27FC236}">
                  <a16:creationId xmlns:a16="http://schemas.microsoft.com/office/drawing/2014/main" id="{D84339EA-C1C8-D249-1B08-DF081B0FEACC}"/>
                </a:ext>
              </a:extLst>
            </p:cNvPr>
            <p:cNvSpPr txBox="1"/>
            <p:nvPr/>
          </p:nvSpPr>
          <p:spPr>
            <a:xfrm>
              <a:off x="6603692" y="1856262"/>
              <a:ext cx="796158" cy="237220"/>
            </a:xfrm>
            <a:prstGeom prst="rect">
              <a:avLst/>
            </a:prstGeom>
            <a:noFill/>
          </p:spPr>
          <p:txBody>
            <a:bodyPr wrap="none">
              <a:spAutoFit/>
            </a:bodyPr>
            <a:lstStyle/>
            <a:p>
              <a:pPr eaLnBrk="1" fontAlgn="auto" hangingPunct="1">
                <a:spcBef>
                  <a:spcPts val="0"/>
                </a:spcBef>
                <a:spcAft>
                  <a:spcPts val="0"/>
                </a:spcAft>
                <a:defRPr/>
              </a:pPr>
              <a:r>
                <a:rPr lang="en-US" sz="1600" b="1" dirty="0">
                  <a:solidFill>
                    <a:schemeClr val="tx2">
                      <a:lumMod val="20000"/>
                      <a:lumOff val="80000"/>
                    </a:schemeClr>
                  </a:solidFill>
                  <a:effectLst>
                    <a:outerShdw blurRad="127000" dist="38100" dir="2700000" algn="tl">
                      <a:srgbClr val="000000"/>
                    </a:outerShdw>
                  </a:effectLst>
                  <a:cs typeface="Arial" pitchFamily="34" charset="0"/>
                </a:rPr>
                <a:t>under 50”</a:t>
              </a:r>
            </a:p>
          </p:txBody>
        </p:sp>
        <p:sp>
          <p:nvSpPr>
            <p:cNvPr id="9" name="TextBox 8">
              <a:extLst>
                <a:ext uri="{FF2B5EF4-FFF2-40B4-BE49-F238E27FC236}">
                  <a16:creationId xmlns:a16="http://schemas.microsoft.com/office/drawing/2014/main" id="{B5BCDBEF-838B-5FF1-6C47-82FDDFF71351}"/>
                </a:ext>
              </a:extLst>
            </p:cNvPr>
            <p:cNvSpPr txBox="1"/>
            <p:nvPr/>
          </p:nvSpPr>
          <p:spPr>
            <a:xfrm>
              <a:off x="6610997" y="2086831"/>
              <a:ext cx="718246" cy="236112"/>
            </a:xfrm>
            <a:prstGeom prst="rect">
              <a:avLst/>
            </a:prstGeom>
            <a:noFill/>
          </p:spPr>
          <p:txBody>
            <a:bodyPr wrap="none">
              <a:spAutoFit/>
            </a:bodyPr>
            <a:lstStyle/>
            <a:p>
              <a:pPr eaLnBrk="1" fontAlgn="auto" hangingPunct="1">
                <a:spcBef>
                  <a:spcPts val="0"/>
                </a:spcBef>
                <a:spcAft>
                  <a:spcPts val="0"/>
                </a:spcAft>
                <a:defRPr/>
              </a:pPr>
              <a:r>
                <a:rPr lang="en-US" sz="1600" b="1" dirty="0">
                  <a:solidFill>
                    <a:schemeClr val="tx2">
                      <a:lumMod val="20000"/>
                      <a:lumOff val="80000"/>
                    </a:schemeClr>
                  </a:solidFill>
                  <a:effectLst>
                    <a:outerShdw blurRad="127000" dist="38100" dir="2700000" algn="tl">
                      <a:srgbClr val="000000"/>
                    </a:outerShdw>
                  </a:effectLst>
                </a:rPr>
                <a:t>50” - 55”</a:t>
              </a:r>
            </a:p>
          </p:txBody>
        </p:sp>
        <p:sp>
          <p:nvSpPr>
            <p:cNvPr id="10" name="TextBox 9">
              <a:extLst>
                <a:ext uri="{FF2B5EF4-FFF2-40B4-BE49-F238E27FC236}">
                  <a16:creationId xmlns:a16="http://schemas.microsoft.com/office/drawing/2014/main" id="{B98D4E49-F40C-0598-3EBC-66325DCC4B2E}"/>
                </a:ext>
              </a:extLst>
            </p:cNvPr>
            <p:cNvSpPr txBox="1"/>
            <p:nvPr/>
          </p:nvSpPr>
          <p:spPr>
            <a:xfrm>
              <a:off x="6607345" y="2336246"/>
              <a:ext cx="718246" cy="236112"/>
            </a:xfrm>
            <a:prstGeom prst="rect">
              <a:avLst/>
            </a:prstGeom>
            <a:noFill/>
          </p:spPr>
          <p:txBody>
            <a:bodyPr wrap="none">
              <a:spAutoFit/>
            </a:bodyPr>
            <a:lstStyle/>
            <a:p>
              <a:pPr eaLnBrk="1" fontAlgn="auto" hangingPunct="1">
                <a:spcBef>
                  <a:spcPts val="0"/>
                </a:spcBef>
                <a:spcAft>
                  <a:spcPts val="0"/>
                </a:spcAft>
                <a:defRPr/>
              </a:pPr>
              <a:r>
                <a:rPr lang="en-US" sz="1600" b="1" dirty="0">
                  <a:solidFill>
                    <a:schemeClr val="tx2">
                      <a:lumMod val="20000"/>
                      <a:lumOff val="80000"/>
                    </a:schemeClr>
                  </a:solidFill>
                  <a:effectLst>
                    <a:outerShdw blurRad="127000" dist="38100" dir="2700000" algn="tl">
                      <a:srgbClr val="000000"/>
                    </a:outerShdw>
                  </a:effectLst>
                </a:rPr>
                <a:t>55” - 60”</a:t>
              </a:r>
            </a:p>
          </p:txBody>
        </p:sp>
        <p:sp>
          <p:nvSpPr>
            <p:cNvPr id="11" name="TextBox 10">
              <a:extLst>
                <a:ext uri="{FF2B5EF4-FFF2-40B4-BE49-F238E27FC236}">
                  <a16:creationId xmlns:a16="http://schemas.microsoft.com/office/drawing/2014/main" id="{2CDCEC28-7BDD-F6DA-32CE-10FDA26CD619}"/>
                </a:ext>
              </a:extLst>
            </p:cNvPr>
            <p:cNvSpPr txBox="1"/>
            <p:nvPr/>
          </p:nvSpPr>
          <p:spPr>
            <a:xfrm>
              <a:off x="7797929" y="1866239"/>
              <a:ext cx="718246" cy="236112"/>
            </a:xfrm>
            <a:prstGeom prst="rect">
              <a:avLst/>
            </a:prstGeom>
            <a:noFill/>
          </p:spPr>
          <p:txBody>
            <a:bodyPr wrap="none">
              <a:spAutoFit/>
            </a:bodyPr>
            <a:lstStyle/>
            <a:p>
              <a:pPr eaLnBrk="1" fontAlgn="auto" hangingPunct="1">
                <a:spcBef>
                  <a:spcPts val="0"/>
                </a:spcBef>
                <a:spcAft>
                  <a:spcPts val="0"/>
                </a:spcAft>
                <a:defRPr/>
              </a:pPr>
              <a:r>
                <a:rPr lang="en-US" sz="1600" b="1" dirty="0">
                  <a:solidFill>
                    <a:schemeClr val="tx2">
                      <a:lumMod val="20000"/>
                      <a:lumOff val="80000"/>
                    </a:schemeClr>
                  </a:solidFill>
                  <a:effectLst>
                    <a:outerShdw blurRad="127000" dist="38100" dir="2700000" algn="tl">
                      <a:srgbClr val="000000"/>
                    </a:outerShdw>
                  </a:effectLst>
                </a:rPr>
                <a:t>60” - 65”</a:t>
              </a:r>
            </a:p>
          </p:txBody>
        </p:sp>
        <p:sp>
          <p:nvSpPr>
            <p:cNvPr id="12" name="TextBox 11">
              <a:extLst>
                <a:ext uri="{FF2B5EF4-FFF2-40B4-BE49-F238E27FC236}">
                  <a16:creationId xmlns:a16="http://schemas.microsoft.com/office/drawing/2014/main" id="{D12CB1FC-FEE8-1C75-8E9A-5001FDDB3120}"/>
                </a:ext>
              </a:extLst>
            </p:cNvPr>
            <p:cNvSpPr txBox="1"/>
            <p:nvPr/>
          </p:nvSpPr>
          <p:spPr>
            <a:xfrm>
              <a:off x="7808885" y="2090157"/>
              <a:ext cx="734072" cy="236112"/>
            </a:xfrm>
            <a:prstGeom prst="rect">
              <a:avLst/>
            </a:prstGeom>
            <a:noFill/>
          </p:spPr>
          <p:txBody>
            <a:bodyPr wrap="none">
              <a:spAutoFit/>
            </a:bodyPr>
            <a:lstStyle/>
            <a:p>
              <a:pPr eaLnBrk="1" fontAlgn="auto" hangingPunct="1">
                <a:spcBef>
                  <a:spcPts val="0"/>
                </a:spcBef>
                <a:spcAft>
                  <a:spcPts val="0"/>
                </a:spcAft>
                <a:defRPr/>
              </a:pPr>
              <a:r>
                <a:rPr lang="en-US" sz="1600" b="1" dirty="0">
                  <a:solidFill>
                    <a:schemeClr val="tx2">
                      <a:lumMod val="20000"/>
                      <a:lumOff val="80000"/>
                    </a:schemeClr>
                  </a:solidFill>
                  <a:effectLst>
                    <a:outerShdw blurRad="127000" dist="38100" dir="2700000" algn="tl">
                      <a:srgbClr val="000000"/>
                    </a:outerShdw>
                  </a:effectLst>
                </a:rPr>
                <a:t>over  65”</a:t>
              </a:r>
            </a:p>
          </p:txBody>
        </p:sp>
        <p:sp>
          <p:nvSpPr>
            <p:cNvPr id="13" name="Rectangle 12">
              <a:extLst>
                <a:ext uri="{FF2B5EF4-FFF2-40B4-BE49-F238E27FC236}">
                  <a16:creationId xmlns:a16="http://schemas.microsoft.com/office/drawing/2014/main" id="{AA6DE865-559B-3970-3F5D-0B964B2FCD0B}"/>
                </a:ext>
              </a:extLst>
            </p:cNvPr>
            <p:cNvSpPr/>
            <p:nvPr/>
          </p:nvSpPr>
          <p:spPr>
            <a:xfrm>
              <a:off x="6361437" y="2607830"/>
              <a:ext cx="2286214" cy="579749"/>
            </a:xfrm>
            <a:prstGeom prst="rect">
              <a:avLst/>
            </a:prstGeom>
          </p:spPr>
          <p:txBody>
            <a:bodyPr>
              <a:spAutoFit/>
            </a:bodyPr>
            <a:lstStyle/>
            <a:p>
              <a:pPr eaLnBrk="1" fontAlgn="auto" hangingPunct="1">
                <a:spcBef>
                  <a:spcPts val="0"/>
                </a:spcBef>
                <a:spcAft>
                  <a:spcPts val="0"/>
                </a:spcAft>
                <a:defRPr/>
              </a:pPr>
              <a:r>
                <a:rPr lang="en-US" sz="1600" dirty="0">
                  <a:solidFill>
                    <a:schemeClr val="tx2">
                      <a:lumMod val="20000"/>
                      <a:lumOff val="80000"/>
                    </a:schemeClr>
                  </a:solidFill>
                  <a:effectLst>
                    <a:outerShdw blurRad="127000" dist="38100" dir="2700000" algn="tl">
                      <a:srgbClr val="000000"/>
                    </a:outerShdw>
                  </a:effectLst>
                  <a:latin typeface="+mn-lt"/>
                  <a:cs typeface="Arial" pitchFamily="34" charset="0"/>
                </a:rPr>
                <a:t>Adapted and Modified from:</a:t>
              </a:r>
            </a:p>
            <a:p>
              <a:pPr eaLnBrk="1" fontAlgn="auto" hangingPunct="1">
                <a:spcBef>
                  <a:spcPts val="0"/>
                </a:spcBef>
                <a:spcAft>
                  <a:spcPts val="0"/>
                </a:spcAft>
                <a:defRPr/>
              </a:pPr>
              <a:r>
                <a:rPr lang="en-US" sz="1600" dirty="0">
                  <a:solidFill>
                    <a:schemeClr val="tx2">
                      <a:lumMod val="20000"/>
                      <a:lumOff val="80000"/>
                    </a:schemeClr>
                  </a:solidFill>
                  <a:effectLst>
                    <a:outerShdw blurRad="127000" dist="38100" dir="2700000" algn="tl">
                      <a:srgbClr val="000000"/>
                    </a:outerShdw>
                  </a:effectLst>
                  <a:latin typeface="+mn-lt"/>
                  <a:cs typeface="Arial" pitchFamily="34" charset="0"/>
                </a:rPr>
                <a:t>PRISM Climate Group</a:t>
              </a:r>
            </a:p>
            <a:p>
              <a:pPr eaLnBrk="1" fontAlgn="auto" hangingPunct="1">
                <a:spcBef>
                  <a:spcPts val="0"/>
                </a:spcBef>
                <a:spcAft>
                  <a:spcPts val="0"/>
                </a:spcAft>
                <a:defRPr/>
              </a:pPr>
              <a:r>
                <a:rPr lang="en-US" sz="1600" i="1" dirty="0">
                  <a:solidFill>
                    <a:schemeClr val="tx2">
                      <a:lumMod val="20000"/>
                      <a:lumOff val="80000"/>
                    </a:schemeClr>
                  </a:solidFill>
                  <a:effectLst>
                    <a:outerShdw blurRad="127000" dist="38100" dir="2700000" algn="tl">
                      <a:srgbClr val="000000"/>
                    </a:outerShdw>
                  </a:effectLst>
                  <a:latin typeface="+mn-lt"/>
                  <a:cs typeface="Arial" pitchFamily="34" charset="0"/>
                </a:rPr>
                <a:t>www.prism.oregonstate.edu</a:t>
              </a:r>
            </a:p>
          </p:txBody>
        </p:sp>
      </p:grpSp>
      <p:sp>
        <p:nvSpPr>
          <p:cNvPr id="3" name="Text Box 16">
            <a:extLst>
              <a:ext uri="{FF2B5EF4-FFF2-40B4-BE49-F238E27FC236}">
                <a16:creationId xmlns:a16="http://schemas.microsoft.com/office/drawing/2014/main" id="{7F608536-4B59-4616-6315-FC9863CBFC5B}"/>
              </a:ext>
            </a:extLst>
          </p:cNvPr>
          <p:cNvSpPr txBox="1">
            <a:spLocks noChangeArrowheads="1"/>
          </p:cNvSpPr>
          <p:nvPr/>
        </p:nvSpPr>
        <p:spPr bwMode="auto">
          <a:xfrm>
            <a:off x="7523163" y="4097338"/>
            <a:ext cx="4022725" cy="1476375"/>
          </a:xfrm>
          <a:prstGeom prst="rect">
            <a:avLst/>
          </a:prstGeom>
          <a:noFill/>
          <a:ln>
            <a:noFill/>
          </a:ln>
          <a:effectLst>
            <a:outerShdw algn="ctr" rotWithShape="0">
              <a:schemeClr val="bg2"/>
            </a:outerShdw>
          </a:effec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1800" b="1" i="1" dirty="0">
                <a:solidFill>
                  <a:schemeClr val="bg1"/>
                </a:solidFill>
                <a:effectLst>
                  <a:outerShdw blurRad="38100" dist="38100" dir="2700000" algn="tl">
                    <a:srgbClr val="000000">
                      <a:alpha val="43137"/>
                    </a:srgbClr>
                  </a:outerShdw>
                </a:effectLst>
              </a:rPr>
              <a:t>A notable precipitation gradient </a:t>
            </a:r>
            <a:r>
              <a:rPr lang="en-US" altLang="en-US" sz="1800" dirty="0">
                <a:solidFill>
                  <a:schemeClr val="bg1"/>
                </a:solidFill>
                <a:effectLst>
                  <a:outerShdw blurRad="38100" dist="38100" dir="2700000" algn="tl">
                    <a:srgbClr val="000000">
                      <a:alpha val="43137"/>
                    </a:srgbClr>
                  </a:outerShdw>
                </a:effectLst>
              </a:rPr>
              <a:t>… </a:t>
            </a:r>
          </a:p>
          <a:p>
            <a:pPr eaLnBrk="1" fontAlgn="auto" hangingPunct="1">
              <a:spcBef>
                <a:spcPts val="0"/>
              </a:spcBef>
              <a:spcAft>
                <a:spcPts val="0"/>
              </a:spcAft>
              <a:defRPr/>
            </a:pPr>
            <a:endParaRPr lang="en-US" altLang="en-US" sz="1800" dirty="0">
              <a:solidFill>
                <a:schemeClr val="bg1"/>
              </a:solidFill>
              <a:effectLst>
                <a:outerShdw blurRad="38100" dist="38100" dir="2700000" algn="tl">
                  <a:srgbClr val="000000">
                    <a:alpha val="43137"/>
                  </a:srgbClr>
                </a:outerShdw>
              </a:effectLst>
            </a:endParaRPr>
          </a:p>
          <a:p>
            <a:pPr eaLnBrk="1" fontAlgn="auto" hangingPunct="1">
              <a:spcBef>
                <a:spcPts val="0"/>
              </a:spcBef>
              <a:spcAft>
                <a:spcPts val="0"/>
              </a:spcAft>
              <a:defRPr/>
            </a:pPr>
            <a:r>
              <a:rPr lang="en-US" altLang="en-US" sz="1800" dirty="0">
                <a:solidFill>
                  <a:schemeClr val="bg1"/>
                </a:solidFill>
                <a:effectLst>
                  <a:outerShdw blurRad="38100" dist="38100" dir="2700000" algn="tl">
                    <a:srgbClr val="000000">
                      <a:alpha val="43137"/>
                    </a:srgbClr>
                  </a:outerShdw>
                </a:effectLst>
              </a:rPr>
              <a:t>nearly a 30% decrease (~20 inches)</a:t>
            </a:r>
          </a:p>
          <a:p>
            <a:pPr eaLnBrk="1" fontAlgn="auto" hangingPunct="1">
              <a:spcBef>
                <a:spcPts val="0"/>
              </a:spcBef>
              <a:spcAft>
                <a:spcPts val="0"/>
              </a:spcAft>
              <a:defRPr/>
            </a:pPr>
            <a:r>
              <a:rPr lang="en-US" altLang="en-US" sz="1800" dirty="0">
                <a:solidFill>
                  <a:schemeClr val="bg1"/>
                </a:solidFill>
                <a:effectLst>
                  <a:outerShdw blurRad="38100" dist="38100" dir="2700000" algn="tl">
                    <a:srgbClr val="000000">
                      <a:alpha val="43137"/>
                    </a:srgbClr>
                  </a:outerShdw>
                </a:effectLst>
              </a:rPr>
              <a:t>in annual average rainfall over a </a:t>
            </a:r>
          </a:p>
          <a:p>
            <a:pPr eaLnBrk="1" fontAlgn="auto" hangingPunct="1">
              <a:spcBef>
                <a:spcPts val="0"/>
              </a:spcBef>
              <a:spcAft>
                <a:spcPts val="0"/>
              </a:spcAft>
              <a:defRPr/>
            </a:pPr>
            <a:r>
              <a:rPr lang="en-US" altLang="en-US" sz="1800" dirty="0">
                <a:solidFill>
                  <a:schemeClr val="bg1"/>
                </a:solidFill>
                <a:effectLst>
                  <a:outerShdw blurRad="38100" dist="38100" dir="2700000" algn="tl">
                    <a:srgbClr val="000000">
                      <a:alpha val="43137"/>
                    </a:srgbClr>
                  </a:outerShdw>
                </a:effectLst>
              </a:rPr>
              <a:t>distance of less than 250 miles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AAg_SHV-MSY.jpg">
            <a:extLst>
              <a:ext uri="{FF2B5EF4-FFF2-40B4-BE49-F238E27FC236}">
                <a16:creationId xmlns:a16="http://schemas.microsoft.com/office/drawing/2014/main" id="{C4F37B58-120C-9C90-157B-F8B2CBCA30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365125"/>
            <a:ext cx="887095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4FAA9BFF-C065-F078-187B-67EFB3377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34186" y="282225"/>
            <a:ext cx="11420475" cy="454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EE6F337-7E46-14B5-B0EB-6DE93FF50948}"/>
              </a:ext>
            </a:extLst>
          </p:cNvPr>
          <p:cNvSpPr txBox="1">
            <a:spLocks noChangeArrowheads="1"/>
          </p:cNvSpPr>
          <p:nvPr/>
        </p:nvSpPr>
        <p:spPr bwMode="auto">
          <a:xfrm>
            <a:off x="549310" y="4986771"/>
            <a:ext cx="112426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chemeClr val="bg1"/>
                </a:solidFill>
              </a:rPr>
              <a:t>Back-to-back drought development during the summers of 2022 and 2023 reminded Louisiana that even the </a:t>
            </a:r>
            <a:r>
              <a:rPr lang="en-US" altLang="en-US" sz="2400" b="1" dirty="0">
                <a:solidFill>
                  <a:srgbClr val="66FFFF"/>
                </a:solidFill>
              </a:rPr>
              <a:t>“</a:t>
            </a:r>
            <a:r>
              <a:rPr lang="en-US" altLang="en-US" sz="2400" b="1" i="1" dirty="0">
                <a:solidFill>
                  <a:srgbClr val="66FFFF"/>
                </a:solidFill>
              </a:rPr>
              <a:t>wettest state in the lower 48</a:t>
            </a:r>
            <a:r>
              <a:rPr lang="en-US" altLang="en-US" sz="2400" b="1" dirty="0">
                <a:solidFill>
                  <a:srgbClr val="66FFFF"/>
                </a:solidFill>
              </a:rPr>
              <a:t>”</a:t>
            </a:r>
            <a:r>
              <a:rPr lang="en-US" altLang="en-US" sz="2400" b="1" dirty="0">
                <a:solidFill>
                  <a:schemeClr val="bg1"/>
                </a:solidFill>
              </a:rPr>
              <a:t> can suffer from significant moisture deficits.   Impacts were especially critical for Ag &amp; Forestry.</a:t>
            </a:r>
          </a:p>
        </p:txBody>
      </p:sp>
      <p:sp>
        <p:nvSpPr>
          <p:cNvPr id="3" name="Rectangle 2">
            <a:extLst>
              <a:ext uri="{FF2B5EF4-FFF2-40B4-BE49-F238E27FC236}">
                <a16:creationId xmlns:a16="http://schemas.microsoft.com/office/drawing/2014/main" id="{27F8D0D5-90AB-BBF5-7651-30C41DD6EC42}"/>
              </a:ext>
            </a:extLst>
          </p:cNvPr>
          <p:cNvSpPr/>
          <p:nvPr/>
        </p:nvSpPr>
        <p:spPr>
          <a:xfrm>
            <a:off x="334186" y="3949863"/>
            <a:ext cx="6066616" cy="785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4" descr="A group of red and yellow squares&#10;&#10;Description automatically generated">
            <a:extLst>
              <a:ext uri="{FF2B5EF4-FFF2-40B4-BE49-F238E27FC236}">
                <a16:creationId xmlns:a16="http://schemas.microsoft.com/office/drawing/2014/main" id="{10FF0AD1-ADF8-AC8E-9556-E14034B35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758" y="3949863"/>
            <a:ext cx="770348" cy="830652"/>
          </a:xfrm>
          <a:prstGeom prst="rect">
            <a:avLst/>
          </a:prstGeom>
        </p:spPr>
      </p:pic>
      <p:sp>
        <p:nvSpPr>
          <p:cNvPr id="6" name="Rectangle 5">
            <a:extLst>
              <a:ext uri="{FF2B5EF4-FFF2-40B4-BE49-F238E27FC236}">
                <a16:creationId xmlns:a16="http://schemas.microsoft.com/office/drawing/2014/main" id="{5C9A3CDB-28AA-E1B4-410B-43BC80E6CDF1}"/>
              </a:ext>
            </a:extLst>
          </p:cNvPr>
          <p:cNvSpPr/>
          <p:nvPr/>
        </p:nvSpPr>
        <p:spPr>
          <a:xfrm>
            <a:off x="9983755" y="653143"/>
            <a:ext cx="1436914" cy="259391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2"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66D96-210C-98DA-204F-252AE548B5A4}"/>
            </a:ext>
          </a:extLst>
        </p:cNvPr>
        <p:cNvGrpSpPr/>
        <p:nvPr/>
      </p:nvGrpSpPr>
      <p:grpSpPr>
        <a:xfrm>
          <a:off x="0" y="0"/>
          <a:ext cx="0" cy="0"/>
          <a:chOff x="0" y="0"/>
          <a:chExt cx="0" cy="0"/>
        </a:xfrm>
      </p:grpSpPr>
      <p:pic>
        <p:nvPicPr>
          <p:cNvPr id="15362" name="Picture 3">
            <a:extLst>
              <a:ext uri="{FF2B5EF4-FFF2-40B4-BE49-F238E27FC236}">
                <a16:creationId xmlns:a16="http://schemas.microsoft.com/office/drawing/2014/main" id="{EF1A4265-4D17-E1F9-7C1F-78042A422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34186" y="282225"/>
            <a:ext cx="11420475" cy="454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BA684B8-9CAC-B010-D96E-068628F4110A}"/>
              </a:ext>
            </a:extLst>
          </p:cNvPr>
          <p:cNvSpPr txBox="1">
            <a:spLocks noChangeArrowheads="1"/>
          </p:cNvSpPr>
          <p:nvPr/>
        </p:nvSpPr>
        <p:spPr bwMode="auto">
          <a:xfrm>
            <a:off x="474662" y="4986771"/>
            <a:ext cx="112426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chemeClr val="bg1"/>
                </a:solidFill>
              </a:rPr>
              <a:t>While the peak intensity of the 2023 drought exceeds anything in the USDM record (back to 2000), it was NOT the longest duration event in the last 25 years.</a:t>
            </a:r>
          </a:p>
          <a:p>
            <a:pPr eaLnBrk="1" hangingPunct="1">
              <a:lnSpc>
                <a:spcPct val="100000"/>
              </a:lnSpc>
              <a:spcBef>
                <a:spcPct val="0"/>
              </a:spcBef>
              <a:buFontTx/>
              <a:buNone/>
            </a:pPr>
            <a:endParaRPr lang="en-US" altLang="en-US" sz="2400" b="1" dirty="0">
              <a:solidFill>
                <a:schemeClr val="bg1"/>
              </a:solidFill>
            </a:endParaRPr>
          </a:p>
        </p:txBody>
      </p:sp>
      <p:sp>
        <p:nvSpPr>
          <p:cNvPr id="3" name="Rectangle 2">
            <a:extLst>
              <a:ext uri="{FF2B5EF4-FFF2-40B4-BE49-F238E27FC236}">
                <a16:creationId xmlns:a16="http://schemas.microsoft.com/office/drawing/2014/main" id="{AD00182A-0CCE-0F82-FDA7-0044DC490958}"/>
              </a:ext>
            </a:extLst>
          </p:cNvPr>
          <p:cNvSpPr/>
          <p:nvPr/>
        </p:nvSpPr>
        <p:spPr>
          <a:xfrm>
            <a:off x="334186" y="3949863"/>
            <a:ext cx="6066616" cy="785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4" descr="A group of red and yellow squares&#10;&#10;Description automatically generated">
            <a:extLst>
              <a:ext uri="{FF2B5EF4-FFF2-40B4-BE49-F238E27FC236}">
                <a16:creationId xmlns:a16="http://schemas.microsoft.com/office/drawing/2014/main" id="{B1E2FFA5-D233-5078-E043-932221C59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758" y="3949863"/>
            <a:ext cx="770348" cy="830652"/>
          </a:xfrm>
          <a:prstGeom prst="rect">
            <a:avLst/>
          </a:prstGeom>
        </p:spPr>
      </p:pic>
      <p:sp>
        <p:nvSpPr>
          <p:cNvPr id="6" name="Rectangle 5">
            <a:extLst>
              <a:ext uri="{FF2B5EF4-FFF2-40B4-BE49-F238E27FC236}">
                <a16:creationId xmlns:a16="http://schemas.microsoft.com/office/drawing/2014/main" id="{C25EBE2D-8C3E-45A9-BADD-339A15F00B33}"/>
              </a:ext>
            </a:extLst>
          </p:cNvPr>
          <p:cNvSpPr/>
          <p:nvPr/>
        </p:nvSpPr>
        <p:spPr>
          <a:xfrm>
            <a:off x="9983755" y="653143"/>
            <a:ext cx="1436914" cy="259391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48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4C42AB1B-A0F5-9977-A19F-6C534FF7E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45" y="152841"/>
            <a:ext cx="5050981" cy="6612512"/>
          </a:xfrm>
          <a:prstGeom prst="rect">
            <a:avLst/>
          </a:prstGeom>
        </p:spPr>
      </p:pic>
      <p:sp>
        <p:nvSpPr>
          <p:cNvPr id="4" name="TextBox 3">
            <a:extLst>
              <a:ext uri="{FF2B5EF4-FFF2-40B4-BE49-F238E27FC236}">
                <a16:creationId xmlns:a16="http://schemas.microsoft.com/office/drawing/2014/main" id="{50C456DD-B177-F2EF-2CA8-36B70FDF6DEA}"/>
              </a:ext>
            </a:extLst>
          </p:cNvPr>
          <p:cNvSpPr txBox="1"/>
          <p:nvPr/>
        </p:nvSpPr>
        <p:spPr>
          <a:xfrm>
            <a:off x="6310604" y="184384"/>
            <a:ext cx="4576446" cy="830997"/>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Addressing the Climate Info Needs</a:t>
            </a:r>
          </a:p>
          <a:p>
            <a:pPr algn="ctr"/>
            <a:r>
              <a:rPr lang="en-US" sz="2400" b="1" dirty="0">
                <a:solidFill>
                  <a:schemeClr val="bg1"/>
                </a:solidFill>
                <a:effectLst>
                  <a:outerShdw blurRad="38100" dist="38100" dir="2700000" algn="tl">
                    <a:srgbClr val="000000">
                      <a:alpha val="43137"/>
                    </a:srgbClr>
                  </a:outerShdw>
                </a:effectLst>
              </a:rPr>
              <a:t> of the Bayou State</a:t>
            </a:r>
          </a:p>
        </p:txBody>
      </p:sp>
      <p:sp>
        <p:nvSpPr>
          <p:cNvPr id="7" name="TextBox 6">
            <a:extLst>
              <a:ext uri="{FF2B5EF4-FFF2-40B4-BE49-F238E27FC236}">
                <a16:creationId xmlns:a16="http://schemas.microsoft.com/office/drawing/2014/main" id="{FBBDC46A-AB59-10F2-A842-C0B17B013DE5}"/>
              </a:ext>
            </a:extLst>
          </p:cNvPr>
          <p:cNvSpPr txBox="1"/>
          <p:nvPr/>
        </p:nvSpPr>
        <p:spPr>
          <a:xfrm>
            <a:off x="5925018" y="1385309"/>
            <a:ext cx="5270674" cy="1200329"/>
          </a:xfrm>
          <a:prstGeom prst="rect">
            <a:avLst/>
          </a:prstGeom>
          <a:noFill/>
        </p:spPr>
        <p:txBody>
          <a:bodyPr wrap="none" rtlCol="0">
            <a:spAutoFit/>
          </a:bodyPr>
          <a:lstStyle/>
          <a:p>
            <a:pPr marL="457200" indent="-457200">
              <a:buAutoNum type="arabicParenBoth"/>
            </a:pPr>
            <a:r>
              <a:rPr lang="en-US" sz="2400" b="1" dirty="0">
                <a:solidFill>
                  <a:schemeClr val="bg1"/>
                </a:solidFill>
                <a:effectLst>
                  <a:outerShdw blurRad="38100" dist="38100" dir="2700000" algn="tl">
                    <a:srgbClr val="000000">
                      <a:alpha val="43137"/>
                    </a:srgbClr>
                  </a:outerShdw>
                </a:effectLst>
              </a:rPr>
              <a:t>LSU &amp; LDAF identify need for better</a:t>
            </a:r>
          </a:p>
          <a:p>
            <a:r>
              <a:rPr lang="en-US" sz="2400" b="1" dirty="0">
                <a:solidFill>
                  <a:schemeClr val="bg1"/>
                </a:solidFill>
                <a:effectLst>
                  <a:outerShdw blurRad="38100" dist="38100" dir="2700000" algn="tl">
                    <a:srgbClr val="000000">
                      <a:alpha val="43137"/>
                    </a:srgbClr>
                  </a:outerShdw>
                </a:effectLst>
              </a:rPr>
              <a:t>       real-time climate monitoring with a </a:t>
            </a:r>
          </a:p>
          <a:p>
            <a:r>
              <a:rPr lang="en-US" sz="2400" b="1" dirty="0">
                <a:solidFill>
                  <a:schemeClr val="bg1"/>
                </a:solidFill>
                <a:effectLst>
                  <a:outerShdw blurRad="38100" dist="38100" dir="2700000" algn="tl">
                    <a:srgbClr val="000000">
                      <a:alpha val="43137"/>
                    </a:srgbClr>
                  </a:outerShdw>
                </a:effectLst>
              </a:rPr>
              <a:t>       key focus on Ag &amp; Forestry</a:t>
            </a:r>
          </a:p>
        </p:txBody>
      </p:sp>
      <p:sp>
        <p:nvSpPr>
          <p:cNvPr id="8" name="TextBox 7">
            <a:extLst>
              <a:ext uri="{FF2B5EF4-FFF2-40B4-BE49-F238E27FC236}">
                <a16:creationId xmlns:a16="http://schemas.microsoft.com/office/drawing/2014/main" id="{9AB29F2D-DD36-2EC0-6C0A-53D87E405CA3}"/>
              </a:ext>
            </a:extLst>
          </p:cNvPr>
          <p:cNvSpPr txBox="1"/>
          <p:nvPr/>
        </p:nvSpPr>
        <p:spPr>
          <a:xfrm>
            <a:off x="5925018" y="2858178"/>
            <a:ext cx="5572103"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(2)  GOHSEP creates professional post for</a:t>
            </a:r>
          </a:p>
          <a:p>
            <a:r>
              <a:rPr lang="en-US" sz="2400" b="1" dirty="0">
                <a:solidFill>
                  <a:schemeClr val="bg1"/>
                </a:solidFill>
                <a:effectLst>
                  <a:outerShdw blurRad="38100" dist="38100" dir="2700000" algn="tl">
                    <a:srgbClr val="000000">
                      <a:alpha val="43137"/>
                    </a:srgbClr>
                  </a:outerShdw>
                </a:effectLst>
              </a:rPr>
              <a:t>       in-house weather/climate expertise</a:t>
            </a:r>
          </a:p>
        </p:txBody>
      </p:sp>
      <p:sp>
        <p:nvSpPr>
          <p:cNvPr id="9" name="TextBox 8">
            <a:extLst>
              <a:ext uri="{FF2B5EF4-FFF2-40B4-BE49-F238E27FC236}">
                <a16:creationId xmlns:a16="http://schemas.microsoft.com/office/drawing/2014/main" id="{C9390B07-D466-99E7-3528-D78E484B5B20}"/>
              </a:ext>
            </a:extLst>
          </p:cNvPr>
          <p:cNvSpPr txBox="1"/>
          <p:nvPr/>
        </p:nvSpPr>
        <p:spPr>
          <a:xfrm>
            <a:off x="5943680" y="4130252"/>
            <a:ext cx="5866093" cy="1200329"/>
          </a:xfrm>
          <a:prstGeom prst="rect">
            <a:avLst/>
          </a:prstGeom>
          <a:noFill/>
        </p:spPr>
        <p:txBody>
          <a:bodyPr wrap="none" rtlCol="0">
            <a:spAutoFit/>
          </a:bodyPr>
          <a:lstStyle/>
          <a:p>
            <a:pPr marL="457200" indent="-457200">
              <a:buAutoNum type="arabicParenBoth" startAt="3"/>
            </a:pPr>
            <a:r>
              <a:rPr lang="en-US" sz="2400" b="1" dirty="0">
                <a:solidFill>
                  <a:schemeClr val="bg1"/>
                </a:solidFill>
                <a:effectLst>
                  <a:outerShdw blurRad="38100" dist="38100" dir="2700000" algn="tl">
                    <a:srgbClr val="000000">
                      <a:alpha val="43137"/>
                    </a:srgbClr>
                  </a:outerShdw>
                </a:effectLst>
              </a:rPr>
              <a:t>State Climatologist assigned to GOHSEP</a:t>
            </a:r>
          </a:p>
          <a:p>
            <a:r>
              <a:rPr lang="en-US" sz="2400" b="1" dirty="0">
                <a:solidFill>
                  <a:schemeClr val="bg1"/>
                </a:solidFill>
                <a:effectLst>
                  <a:outerShdw blurRad="38100" dist="38100" dir="2700000" algn="tl">
                    <a:srgbClr val="000000">
                      <a:alpha val="43137"/>
                    </a:srgbClr>
                  </a:outerShdw>
                </a:effectLst>
              </a:rPr>
              <a:t>       . . . Louisiana Office of State Climatology</a:t>
            </a:r>
          </a:p>
          <a:p>
            <a:r>
              <a:rPr lang="en-US" sz="2400" b="1" dirty="0">
                <a:solidFill>
                  <a:schemeClr val="bg1"/>
                </a:solidFill>
                <a:effectLst>
                  <a:outerShdw blurRad="38100" dist="38100" dir="2700000" algn="tl">
                    <a:srgbClr val="000000">
                      <a:alpha val="43137"/>
                    </a:srgbClr>
                  </a:outerShdw>
                </a:effectLst>
              </a:rPr>
              <a:t>       housed at LSU . . . joint responsibilities</a:t>
            </a:r>
          </a:p>
        </p:txBody>
      </p:sp>
    </p:spTree>
    <p:extLst>
      <p:ext uri="{BB962C8B-B14F-4D97-AF65-F5344CB8AC3E}">
        <p14:creationId xmlns:p14="http://schemas.microsoft.com/office/powerpoint/2010/main" val="3998073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620D4-69F4-EE82-F653-AFFB1189E7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6828A2-0015-7CEC-FC18-DA8D7E1B40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3745" y="172440"/>
            <a:ext cx="5050981" cy="6573314"/>
          </a:xfrm>
          <a:prstGeom prst="rect">
            <a:avLst/>
          </a:prstGeom>
        </p:spPr>
      </p:pic>
      <p:sp>
        <p:nvSpPr>
          <p:cNvPr id="4" name="TextBox 3">
            <a:extLst>
              <a:ext uri="{FF2B5EF4-FFF2-40B4-BE49-F238E27FC236}">
                <a16:creationId xmlns:a16="http://schemas.microsoft.com/office/drawing/2014/main" id="{F28819F5-1C41-89B4-B7C5-BBBBC84A4D92}"/>
              </a:ext>
            </a:extLst>
          </p:cNvPr>
          <p:cNvSpPr txBox="1"/>
          <p:nvPr/>
        </p:nvSpPr>
        <p:spPr>
          <a:xfrm>
            <a:off x="5580183" y="287020"/>
            <a:ext cx="6229590"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The ‘New’ Louisiana Office of State Climatology</a:t>
            </a:r>
          </a:p>
        </p:txBody>
      </p:sp>
      <p:sp>
        <p:nvSpPr>
          <p:cNvPr id="7" name="TextBox 6">
            <a:extLst>
              <a:ext uri="{FF2B5EF4-FFF2-40B4-BE49-F238E27FC236}">
                <a16:creationId xmlns:a16="http://schemas.microsoft.com/office/drawing/2014/main" id="{6E0952B4-A645-B5D9-FD40-3910C8B8CFE9}"/>
              </a:ext>
            </a:extLst>
          </p:cNvPr>
          <p:cNvSpPr txBox="1"/>
          <p:nvPr/>
        </p:nvSpPr>
        <p:spPr>
          <a:xfrm>
            <a:off x="5943680" y="927254"/>
            <a:ext cx="6127896"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GOHSEP State Climatologist serves as the</a:t>
            </a:r>
          </a:p>
          <a:p>
            <a:r>
              <a:rPr lang="en-US" sz="2400" b="1" dirty="0">
                <a:solidFill>
                  <a:schemeClr val="bg1"/>
                </a:solidFill>
                <a:effectLst>
                  <a:outerShdw blurRad="38100" dist="38100" dir="2700000" algn="tl">
                    <a:srgbClr val="000000">
                      <a:alpha val="43137"/>
                    </a:srgbClr>
                  </a:outerShdw>
                </a:effectLst>
              </a:rPr>
              <a:t>Director with a part-time appointment at LSU</a:t>
            </a:r>
          </a:p>
        </p:txBody>
      </p:sp>
      <p:sp>
        <p:nvSpPr>
          <p:cNvPr id="8" name="TextBox 7">
            <a:extLst>
              <a:ext uri="{FF2B5EF4-FFF2-40B4-BE49-F238E27FC236}">
                <a16:creationId xmlns:a16="http://schemas.microsoft.com/office/drawing/2014/main" id="{96CD12F9-10ED-DEAA-E9F7-B2E8D9C49CCD}"/>
              </a:ext>
            </a:extLst>
          </p:cNvPr>
          <p:cNvSpPr txBox="1"/>
          <p:nvPr/>
        </p:nvSpPr>
        <p:spPr>
          <a:xfrm>
            <a:off x="5974243" y="2113254"/>
            <a:ext cx="5390322" cy="1200329"/>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LOSC staffed by 2 full-time professionals:</a:t>
            </a:r>
          </a:p>
          <a:p>
            <a:r>
              <a:rPr lang="en-US" sz="2400" b="1" dirty="0">
                <a:solidFill>
                  <a:schemeClr val="bg1"/>
                </a:solidFill>
                <a:effectLst>
                  <a:outerShdw blurRad="38100" dist="38100" dir="2700000" algn="tl">
                    <a:srgbClr val="000000">
                      <a:alpha val="43137"/>
                    </a:srgbClr>
                  </a:outerShdw>
                </a:effectLst>
              </a:rPr>
              <a:t>	Dr. Nazla Bushra</a:t>
            </a:r>
          </a:p>
          <a:p>
            <a:r>
              <a:rPr lang="en-US" sz="2400" b="1" dirty="0">
                <a:solidFill>
                  <a:schemeClr val="bg1"/>
                </a:solidFill>
                <a:effectLst>
                  <a:outerShdw blurRad="38100" dist="38100" dir="2700000" algn="tl">
                    <a:srgbClr val="000000">
                      <a:alpha val="43137"/>
                    </a:srgbClr>
                  </a:outerShdw>
                </a:effectLst>
              </a:rPr>
              <a:t>	Mr. Kyle </a:t>
            </a:r>
            <a:r>
              <a:rPr lang="en-US" sz="2400" b="1" dirty="0" err="1">
                <a:solidFill>
                  <a:schemeClr val="bg1"/>
                </a:solidFill>
                <a:effectLst>
                  <a:outerShdw blurRad="38100" dist="38100" dir="2700000" algn="tl">
                    <a:srgbClr val="000000">
                      <a:alpha val="43137"/>
                    </a:srgbClr>
                  </a:outerShdw>
                </a:effectLst>
              </a:rPr>
              <a:t>Brehe</a:t>
            </a:r>
            <a:endParaRPr lang="en-US" sz="2400" b="1"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E6B907A0-1770-ABB7-D2FB-03EC785A01B0}"/>
              </a:ext>
            </a:extLst>
          </p:cNvPr>
          <p:cNvSpPr txBox="1"/>
          <p:nvPr/>
        </p:nvSpPr>
        <p:spPr>
          <a:xfrm>
            <a:off x="5971673" y="3668586"/>
            <a:ext cx="6146225" cy="1231106"/>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LOSC co-located in LSU’s College of The Coast and Environment . . . with the developing </a:t>
            </a:r>
            <a:r>
              <a:rPr lang="en-US" sz="2600" b="1" i="1" dirty="0">
                <a:solidFill>
                  <a:srgbClr val="66FFFF"/>
                </a:solidFill>
                <a:effectLst>
                  <a:outerShdw blurRad="38100" dist="38100" dir="2700000" algn="tl">
                    <a:srgbClr val="000000">
                      <a:alpha val="43137"/>
                    </a:srgbClr>
                  </a:outerShdw>
                </a:effectLst>
              </a:rPr>
              <a:t>Coastal Meteorology Program</a:t>
            </a:r>
          </a:p>
        </p:txBody>
      </p:sp>
      <p:sp>
        <p:nvSpPr>
          <p:cNvPr id="2" name="TextBox 1">
            <a:extLst>
              <a:ext uri="{FF2B5EF4-FFF2-40B4-BE49-F238E27FC236}">
                <a16:creationId xmlns:a16="http://schemas.microsoft.com/office/drawing/2014/main" id="{19E55FEC-4B4C-39CF-161E-62BC76B216AE}"/>
              </a:ext>
            </a:extLst>
          </p:cNvPr>
          <p:cNvSpPr txBox="1"/>
          <p:nvPr/>
        </p:nvSpPr>
        <p:spPr>
          <a:xfrm>
            <a:off x="5978766" y="5223918"/>
            <a:ext cx="6146225" cy="1200329"/>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LOSC working collaboratively with LDAF’s Director of Meteorology (Lillie Adams Wiley) for drought monitoring</a:t>
            </a:r>
          </a:p>
        </p:txBody>
      </p:sp>
    </p:spTree>
    <p:extLst>
      <p:ext uri="{BB962C8B-B14F-4D97-AF65-F5344CB8AC3E}">
        <p14:creationId xmlns:p14="http://schemas.microsoft.com/office/powerpoint/2010/main" val="3939402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EC4AAC-E382-5CAE-2EBB-E3A9CD5B62A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6CB43D3-0418-A831-BB56-D43B49780352}"/>
              </a:ext>
            </a:extLst>
          </p:cNvPr>
          <p:cNvPicPr>
            <a:picLocks noChangeAspect="1"/>
          </p:cNvPicPr>
          <p:nvPr/>
        </p:nvPicPr>
        <p:blipFill>
          <a:blip r:embed="rId3"/>
          <a:stretch>
            <a:fillRect/>
          </a:stretch>
        </p:blipFill>
        <p:spPr>
          <a:xfrm>
            <a:off x="10215819" y="98586"/>
            <a:ext cx="1863203" cy="1772547"/>
          </a:xfrm>
          <a:prstGeom prst="rect">
            <a:avLst/>
          </a:prstGeom>
          <a:ln w="38100">
            <a:solidFill>
              <a:schemeClr val="bg1">
                <a:lumMod val="50000"/>
              </a:schemeClr>
            </a:solidFill>
          </a:ln>
        </p:spPr>
      </p:pic>
      <p:pic>
        <p:nvPicPr>
          <p:cNvPr id="7" name="Picture 6">
            <a:extLst>
              <a:ext uri="{FF2B5EF4-FFF2-40B4-BE49-F238E27FC236}">
                <a16:creationId xmlns:a16="http://schemas.microsoft.com/office/drawing/2014/main" id="{266FC788-9A91-5427-367C-FF5CA33254D2}"/>
              </a:ext>
            </a:extLst>
          </p:cNvPr>
          <p:cNvPicPr>
            <a:picLocks noChangeAspect="1"/>
          </p:cNvPicPr>
          <p:nvPr/>
        </p:nvPicPr>
        <p:blipFill>
          <a:blip r:embed="rId3"/>
          <a:stretch>
            <a:fillRect/>
          </a:stretch>
        </p:blipFill>
        <p:spPr>
          <a:xfrm>
            <a:off x="112978" y="98585"/>
            <a:ext cx="1863203" cy="1772547"/>
          </a:xfrm>
          <a:prstGeom prst="rect">
            <a:avLst/>
          </a:prstGeom>
          <a:ln w="38100">
            <a:solidFill>
              <a:schemeClr val="bg1">
                <a:lumMod val="50000"/>
              </a:schemeClr>
            </a:solidFill>
          </a:ln>
        </p:spPr>
      </p:pic>
      <p:sp>
        <p:nvSpPr>
          <p:cNvPr id="8" name="Title 7">
            <a:extLst>
              <a:ext uri="{FF2B5EF4-FFF2-40B4-BE49-F238E27FC236}">
                <a16:creationId xmlns:a16="http://schemas.microsoft.com/office/drawing/2014/main" id="{8A1BE177-013C-D64E-E469-B2328242F9C9}"/>
              </a:ext>
            </a:extLst>
          </p:cNvPr>
          <p:cNvSpPr>
            <a:spLocks noGrp="1"/>
          </p:cNvSpPr>
          <p:nvPr>
            <p:ph type="title"/>
          </p:nvPr>
        </p:nvSpPr>
        <p:spPr>
          <a:xfrm>
            <a:off x="2133600" y="365125"/>
            <a:ext cx="7890933" cy="1325563"/>
          </a:xfrm>
        </p:spPr>
        <p:txBody>
          <a:bodyPr/>
          <a:lstStyle/>
          <a:p>
            <a:pPr algn="ctr"/>
            <a:r>
              <a:rPr lang="en-US" dirty="0"/>
              <a:t>GOHSEP as an Organization</a:t>
            </a:r>
          </a:p>
        </p:txBody>
      </p:sp>
      <p:sp>
        <p:nvSpPr>
          <p:cNvPr id="9" name="Content Placeholder 8">
            <a:extLst>
              <a:ext uri="{FF2B5EF4-FFF2-40B4-BE49-F238E27FC236}">
                <a16:creationId xmlns:a16="http://schemas.microsoft.com/office/drawing/2014/main" id="{C8C21BA9-6535-63A7-6292-CC21A0356754}"/>
              </a:ext>
            </a:extLst>
          </p:cNvPr>
          <p:cNvSpPr>
            <a:spLocks noGrp="1"/>
          </p:cNvSpPr>
          <p:nvPr>
            <p:ph sz="half" idx="1"/>
          </p:nvPr>
        </p:nvSpPr>
        <p:spPr>
          <a:xfrm>
            <a:off x="132193" y="2155827"/>
            <a:ext cx="5904819" cy="4351338"/>
          </a:xfrm>
          <a:ln>
            <a:solidFill>
              <a:schemeClr val="tx1"/>
            </a:solidFill>
          </a:ln>
        </p:spPr>
        <p:txBody>
          <a:bodyPr>
            <a:normAutofit lnSpcReduction="10000"/>
          </a:bodyPr>
          <a:lstStyle/>
          <a:p>
            <a:r>
              <a:rPr lang="en-US" sz="2400" dirty="0">
                <a:solidFill>
                  <a:srgbClr val="FF0000"/>
                </a:solidFill>
              </a:rPr>
              <a:t>2025 Budget			</a:t>
            </a:r>
            <a:r>
              <a:rPr lang="en-US" sz="2400" dirty="0">
                <a:solidFill>
                  <a:srgbClr val="FF0000"/>
                </a:solidFill>
                <a:effectLst/>
                <a:latin typeface="Calibri" panose="020F0502020204030204" pitchFamily="34" charset="0"/>
                <a:ea typeface="Calibri" panose="020F0502020204030204" pitchFamily="34" charset="0"/>
              </a:rPr>
              <a:t>$3,132,866,422</a:t>
            </a:r>
            <a:endParaRPr lang="en-US" sz="2400" dirty="0">
              <a:solidFill>
                <a:srgbClr val="FF0000"/>
              </a:solidFill>
            </a:endParaRPr>
          </a:p>
          <a:p>
            <a:r>
              <a:rPr lang="en-US" sz="2400" dirty="0">
                <a:effectLst/>
                <a:latin typeface="Calibri" panose="020F0502020204030204" pitchFamily="34" charset="0"/>
                <a:ea typeface="Calibri" panose="020F0502020204030204" pitchFamily="34" charset="0"/>
                <a:cs typeface="Calibri" panose="020F0502020204030204" pitchFamily="34" charset="0"/>
              </a:rPr>
              <a:t>State General Fund (Direct) 	$70,943,906</a:t>
            </a:r>
          </a:p>
          <a:p>
            <a:r>
              <a:rPr lang="en-US" sz="2400" dirty="0">
                <a:effectLst/>
                <a:latin typeface="Calibri" panose="020F0502020204030204" pitchFamily="34" charset="0"/>
                <a:ea typeface="Calibri" panose="020F0502020204030204" pitchFamily="34" charset="0"/>
                <a:cs typeface="Calibri" panose="020F0502020204030204" pitchFamily="34" charset="0"/>
              </a:rPr>
              <a:t>Interagency Transfers 	$801,087</a:t>
            </a:r>
          </a:p>
          <a:p>
            <a:r>
              <a:rPr lang="en-US" sz="2400" dirty="0">
                <a:effectLst/>
                <a:latin typeface="Calibri" panose="020F0502020204030204" pitchFamily="34" charset="0"/>
                <a:ea typeface="Calibri" panose="020F0502020204030204" pitchFamily="34" charset="0"/>
                <a:cs typeface="Calibri" panose="020F0502020204030204" pitchFamily="34" charset="0"/>
              </a:rPr>
              <a:t>Fees &amp; Self-generated	$1,265,396</a:t>
            </a:r>
          </a:p>
          <a:p>
            <a:r>
              <a:rPr lang="en-US" sz="2400" dirty="0">
                <a:effectLst/>
                <a:latin typeface="Calibri" panose="020F0502020204030204" pitchFamily="34" charset="0"/>
                <a:ea typeface="Calibri" panose="020F0502020204030204" pitchFamily="34" charset="0"/>
                <a:cs typeface="Calibri" panose="020F0502020204030204" pitchFamily="34" charset="0"/>
              </a:rPr>
              <a:t>Statutory Dedications	$101,500,000</a:t>
            </a:r>
          </a:p>
          <a:p>
            <a:r>
              <a:rPr lang="en-US" sz="2400" b="1" dirty="0">
                <a:effectLst/>
                <a:latin typeface="Calibri" panose="020F0502020204030204" pitchFamily="34" charset="0"/>
                <a:ea typeface="Calibri" panose="020F0502020204030204" pitchFamily="34" charset="0"/>
                <a:cs typeface="Calibri" panose="020F0502020204030204" pitchFamily="34" charset="0"/>
              </a:rPr>
              <a:t>Federal Funds (94%)	$2,958,456,033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0" name="Content Placeholder 9">
            <a:extLst>
              <a:ext uri="{FF2B5EF4-FFF2-40B4-BE49-F238E27FC236}">
                <a16:creationId xmlns:a16="http://schemas.microsoft.com/office/drawing/2014/main" id="{09B0947A-2B90-E65F-9E5F-9D19217163B9}"/>
              </a:ext>
            </a:extLst>
          </p:cNvPr>
          <p:cNvSpPr>
            <a:spLocks noGrp="1"/>
          </p:cNvSpPr>
          <p:nvPr>
            <p:ph sz="half" idx="2"/>
          </p:nvPr>
        </p:nvSpPr>
        <p:spPr>
          <a:xfrm>
            <a:off x="6174660" y="2155827"/>
            <a:ext cx="5904819" cy="4351338"/>
          </a:xfrm>
          <a:ln>
            <a:solidFill>
              <a:schemeClr val="tx1"/>
            </a:solidFill>
          </a:ln>
        </p:spPr>
        <p:txBody>
          <a:bodyPr>
            <a:normAutofit lnSpcReduction="10000"/>
          </a:bodyPr>
          <a:lstStyle/>
          <a:p>
            <a:r>
              <a:rPr lang="en-US" sz="2400" dirty="0">
                <a:solidFill>
                  <a:srgbClr val="FF0000"/>
                </a:solidFill>
              </a:rPr>
              <a:t>Six HQ Divisions </a:t>
            </a:r>
          </a:p>
          <a:p>
            <a:r>
              <a:rPr lang="en-US" sz="2400" dirty="0"/>
              <a:t>Cyber &amp; Emerging Threats</a:t>
            </a:r>
          </a:p>
          <a:p>
            <a:r>
              <a:rPr lang="en-US" sz="2400" dirty="0"/>
              <a:t>Emergency Management</a:t>
            </a:r>
          </a:p>
          <a:p>
            <a:r>
              <a:rPr lang="en-US" sz="2400" dirty="0"/>
              <a:t>Security &amp; Interoperability</a:t>
            </a:r>
          </a:p>
          <a:p>
            <a:r>
              <a:rPr lang="en-US" sz="2400" dirty="0"/>
              <a:t>Financial Operations &amp; Administration</a:t>
            </a:r>
          </a:p>
          <a:p>
            <a:r>
              <a:rPr lang="en-US" sz="2400" dirty="0"/>
              <a:t>Public Assistance</a:t>
            </a:r>
          </a:p>
          <a:p>
            <a:r>
              <a:rPr lang="en-US" sz="2400" dirty="0"/>
              <a:t>Hazard Mitigation</a:t>
            </a:r>
          </a:p>
          <a:p>
            <a:r>
              <a:rPr lang="en-US" sz="2400" dirty="0">
                <a:solidFill>
                  <a:srgbClr val="FF0000"/>
                </a:solidFill>
              </a:rPr>
              <a:t>Regional Support Operations </a:t>
            </a:r>
          </a:p>
          <a:p>
            <a:r>
              <a:rPr lang="en-US" sz="2400" dirty="0"/>
              <a:t>Three Louisiana Areas </a:t>
            </a:r>
          </a:p>
          <a:p>
            <a:r>
              <a:rPr lang="en-US" sz="2400" dirty="0"/>
              <a:t>Nine Geographic Regions</a:t>
            </a:r>
          </a:p>
          <a:p>
            <a:pPr lvl="1"/>
            <a:endParaRPr lang="en-US" dirty="0"/>
          </a:p>
        </p:txBody>
      </p:sp>
    </p:spTree>
    <p:extLst>
      <p:ext uri="{BB962C8B-B14F-4D97-AF65-F5344CB8AC3E}">
        <p14:creationId xmlns:p14="http://schemas.microsoft.com/office/powerpoint/2010/main" val="271796761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359B1-EF45-B9E4-CD79-B1B2990BE6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60BA17-51CA-BA4D-65D7-DBD3C7D548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5424" y="152841"/>
            <a:ext cx="5027622" cy="6612512"/>
          </a:xfrm>
          <a:prstGeom prst="rect">
            <a:avLst/>
          </a:prstGeom>
        </p:spPr>
      </p:pic>
      <p:sp>
        <p:nvSpPr>
          <p:cNvPr id="4" name="TextBox 3">
            <a:extLst>
              <a:ext uri="{FF2B5EF4-FFF2-40B4-BE49-F238E27FC236}">
                <a16:creationId xmlns:a16="http://schemas.microsoft.com/office/drawing/2014/main" id="{D3982F3C-F244-CE1A-EE4F-3DFA7D4F2592}"/>
              </a:ext>
            </a:extLst>
          </p:cNvPr>
          <p:cNvSpPr txBox="1"/>
          <p:nvPr/>
        </p:nvSpPr>
        <p:spPr>
          <a:xfrm>
            <a:off x="5580183" y="287020"/>
            <a:ext cx="6229590"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rPr>
              <a:t>The ‘New’ Louisiana Office of State Climatology</a:t>
            </a:r>
          </a:p>
        </p:txBody>
      </p:sp>
      <p:sp>
        <p:nvSpPr>
          <p:cNvPr id="7" name="TextBox 6">
            <a:extLst>
              <a:ext uri="{FF2B5EF4-FFF2-40B4-BE49-F238E27FC236}">
                <a16:creationId xmlns:a16="http://schemas.microsoft.com/office/drawing/2014/main" id="{0CC8E241-F66F-F14A-27AC-D25A892A9D8E}"/>
              </a:ext>
            </a:extLst>
          </p:cNvPr>
          <p:cNvSpPr txBox="1"/>
          <p:nvPr/>
        </p:nvSpPr>
        <p:spPr>
          <a:xfrm>
            <a:off x="5943680" y="927254"/>
            <a:ext cx="5027851" cy="1200329"/>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GOHSEP State Climatologist is NOT a </a:t>
            </a:r>
          </a:p>
          <a:p>
            <a:r>
              <a:rPr lang="en-US" sz="2400" b="1" dirty="0">
                <a:solidFill>
                  <a:schemeClr val="bg1"/>
                </a:solidFill>
                <a:effectLst>
                  <a:outerShdw blurRad="38100" dist="38100" dir="2700000" algn="tl">
                    <a:srgbClr val="000000">
                      <a:alpha val="43137"/>
                    </a:srgbClr>
                  </a:outerShdw>
                </a:effectLst>
              </a:rPr>
              <a:t>replacement for the NWS &amp; NHC . . .</a:t>
            </a:r>
          </a:p>
          <a:p>
            <a:r>
              <a:rPr lang="en-US" sz="2400" b="1" dirty="0">
                <a:solidFill>
                  <a:schemeClr val="bg1"/>
                </a:solidFill>
                <a:effectLst>
                  <a:outerShdw blurRad="38100" dist="38100" dir="2700000" algn="tl">
                    <a:srgbClr val="000000">
                      <a:alpha val="43137"/>
                    </a:srgbClr>
                  </a:outerShdw>
                </a:effectLst>
              </a:rPr>
              <a:t>but serves as a supplemental resource</a:t>
            </a:r>
          </a:p>
        </p:txBody>
      </p:sp>
      <p:sp>
        <p:nvSpPr>
          <p:cNvPr id="8" name="TextBox 7">
            <a:extLst>
              <a:ext uri="{FF2B5EF4-FFF2-40B4-BE49-F238E27FC236}">
                <a16:creationId xmlns:a16="http://schemas.microsoft.com/office/drawing/2014/main" id="{B4DF49E1-6392-E32F-15B6-3865BC7C6F9A}"/>
              </a:ext>
            </a:extLst>
          </p:cNvPr>
          <p:cNvSpPr txBox="1"/>
          <p:nvPr/>
        </p:nvSpPr>
        <p:spPr>
          <a:xfrm>
            <a:off x="5943680" y="2402503"/>
            <a:ext cx="5866093" cy="830997"/>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LOSC focus: data services and support for any/all potential clients</a:t>
            </a:r>
          </a:p>
        </p:txBody>
      </p:sp>
      <p:sp>
        <p:nvSpPr>
          <p:cNvPr id="9" name="TextBox 8">
            <a:extLst>
              <a:ext uri="{FF2B5EF4-FFF2-40B4-BE49-F238E27FC236}">
                <a16:creationId xmlns:a16="http://schemas.microsoft.com/office/drawing/2014/main" id="{1C45433B-BD9F-2252-A178-2F62364047C8}"/>
              </a:ext>
            </a:extLst>
          </p:cNvPr>
          <p:cNvSpPr txBox="1"/>
          <p:nvPr/>
        </p:nvSpPr>
        <p:spPr>
          <a:xfrm>
            <a:off x="5971673" y="3668586"/>
            <a:ext cx="6146225" cy="1200329"/>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LOSC looking for input/guidance as to the</a:t>
            </a:r>
          </a:p>
          <a:p>
            <a:r>
              <a:rPr lang="en-US" sz="2400" b="1" dirty="0">
                <a:solidFill>
                  <a:schemeClr val="bg1"/>
                </a:solidFill>
                <a:effectLst>
                  <a:outerShdw blurRad="38100" dist="38100" dir="2700000" algn="tl">
                    <a:srgbClr val="000000">
                      <a:alpha val="43137"/>
                    </a:srgbClr>
                  </a:outerShdw>
                </a:effectLst>
              </a:rPr>
              <a:t>development of climate assessment and tools that benefit users</a:t>
            </a:r>
          </a:p>
        </p:txBody>
      </p:sp>
      <p:sp>
        <p:nvSpPr>
          <p:cNvPr id="2" name="TextBox 1">
            <a:extLst>
              <a:ext uri="{FF2B5EF4-FFF2-40B4-BE49-F238E27FC236}">
                <a16:creationId xmlns:a16="http://schemas.microsoft.com/office/drawing/2014/main" id="{32BFCDF3-8CC6-D5F5-E3D0-6CFB7737FD1C}"/>
              </a:ext>
            </a:extLst>
          </p:cNvPr>
          <p:cNvSpPr txBox="1"/>
          <p:nvPr/>
        </p:nvSpPr>
        <p:spPr>
          <a:xfrm>
            <a:off x="5978766" y="5223918"/>
            <a:ext cx="6146225" cy="830997"/>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jay.grymes@la.gov</a:t>
            </a:r>
            <a:endParaRPr lang="en-US" sz="2400" b="1" dirty="0">
              <a:solidFill>
                <a:schemeClr val="bg1"/>
              </a:solidFill>
              <a:effectLst>
                <a:outerShdw blurRad="38100" dist="38100" dir="2700000" algn="tl">
                  <a:srgbClr val="000000">
                    <a:alpha val="43137"/>
                  </a:srgbClr>
                </a:outerShdw>
              </a:effectLst>
            </a:endParaRPr>
          </a:p>
          <a:p>
            <a:r>
              <a:rPr lang="en-US" sz="2400" b="1" dirty="0">
                <a:solidFill>
                  <a:schemeClr val="bg1"/>
                </a:solidFill>
                <a:effectLst>
                  <a:outerShdw blurRad="38100" dist="38100" dir="2700000" algn="tl">
                    <a:srgbClr val="000000">
                      <a:alpha val="43137"/>
                    </a:srgbClr>
                  </a:outerShdw>
                </a:effectLst>
              </a:rPr>
              <a:t>225-505-6916</a:t>
            </a:r>
          </a:p>
        </p:txBody>
      </p:sp>
    </p:spTree>
    <p:extLst>
      <p:ext uri="{BB962C8B-B14F-4D97-AF65-F5344CB8AC3E}">
        <p14:creationId xmlns:p14="http://schemas.microsoft.com/office/powerpoint/2010/main" val="4144980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28392D7D-8B4F-117C-6691-D9EE11A6F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304" y="239130"/>
            <a:ext cx="5851801" cy="4521846"/>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38FC5DFF-2327-1B26-9B64-18C832436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16" y="242826"/>
            <a:ext cx="5851801" cy="4521846"/>
          </a:xfrm>
          <a:prstGeom prst="rect">
            <a:avLst/>
          </a:prstGeom>
        </p:spPr>
      </p:pic>
      <p:sp>
        <p:nvSpPr>
          <p:cNvPr id="6" name="TextBox 5">
            <a:extLst>
              <a:ext uri="{FF2B5EF4-FFF2-40B4-BE49-F238E27FC236}">
                <a16:creationId xmlns:a16="http://schemas.microsoft.com/office/drawing/2014/main" id="{6E665672-71EB-3C6E-1E9F-93F62C0D7825}"/>
              </a:ext>
            </a:extLst>
          </p:cNvPr>
          <p:cNvSpPr txBox="1"/>
          <p:nvPr/>
        </p:nvSpPr>
        <p:spPr>
          <a:xfrm>
            <a:off x="125616" y="4760976"/>
            <a:ext cx="5851801" cy="1938992"/>
          </a:xfrm>
          <a:prstGeom prst="rect">
            <a:avLst/>
          </a:prstGeom>
          <a:solidFill>
            <a:schemeClr val="bg1"/>
          </a:solidFill>
        </p:spPr>
        <p:txBody>
          <a:bodyPr wrap="square" rtlCol="0">
            <a:spAutoFit/>
          </a:bodyPr>
          <a:lstStyle/>
          <a:p>
            <a:pPr algn="ctr"/>
            <a:endParaRPr lang="en-US" sz="2000" b="1" dirty="0"/>
          </a:p>
          <a:p>
            <a:pPr algn="ctr"/>
            <a:r>
              <a:rPr lang="en-US" sz="2000" b="1" dirty="0"/>
              <a:t>NWS/Climate Prediction Center</a:t>
            </a:r>
          </a:p>
          <a:p>
            <a:pPr algn="ctr"/>
            <a:r>
              <a:rPr lang="en-US" sz="2000" b="1" dirty="0"/>
              <a:t>DJF Seasonal Average Temps Outlook for Louisiana</a:t>
            </a:r>
          </a:p>
          <a:p>
            <a:pPr algn="ctr"/>
            <a:endParaRPr lang="en-US" sz="2000" b="1" dirty="0"/>
          </a:p>
          <a:p>
            <a:pPr algn="ctr"/>
            <a:r>
              <a:rPr lang="en-US" sz="2000" b="1" dirty="0"/>
              <a:t>40% to 60% probability of averaging</a:t>
            </a:r>
          </a:p>
          <a:p>
            <a:pPr algn="ctr"/>
            <a:r>
              <a:rPr lang="en-US" sz="2000" b="1" dirty="0"/>
              <a:t>“significantly” above the seasonal temp norm</a:t>
            </a:r>
          </a:p>
        </p:txBody>
      </p:sp>
      <p:sp>
        <p:nvSpPr>
          <p:cNvPr id="7" name="TextBox 6">
            <a:extLst>
              <a:ext uri="{FF2B5EF4-FFF2-40B4-BE49-F238E27FC236}">
                <a16:creationId xmlns:a16="http://schemas.microsoft.com/office/drawing/2014/main" id="{C1C6ECA9-2EFB-441B-CD8F-238B9EB1E934}"/>
              </a:ext>
            </a:extLst>
          </p:cNvPr>
          <p:cNvSpPr txBox="1"/>
          <p:nvPr/>
        </p:nvSpPr>
        <p:spPr>
          <a:xfrm>
            <a:off x="6239904" y="4754880"/>
            <a:ext cx="5851801" cy="1938992"/>
          </a:xfrm>
          <a:prstGeom prst="rect">
            <a:avLst/>
          </a:prstGeom>
          <a:solidFill>
            <a:schemeClr val="bg1"/>
          </a:solidFill>
        </p:spPr>
        <p:txBody>
          <a:bodyPr wrap="square" rtlCol="0">
            <a:spAutoFit/>
          </a:bodyPr>
          <a:lstStyle/>
          <a:p>
            <a:pPr algn="ctr"/>
            <a:endParaRPr lang="en-US" sz="2000" b="1" dirty="0"/>
          </a:p>
          <a:p>
            <a:pPr algn="ctr"/>
            <a:r>
              <a:rPr lang="en-US" sz="2000" b="1" dirty="0"/>
              <a:t>NWS/Climate Prediction Center</a:t>
            </a:r>
          </a:p>
          <a:p>
            <a:pPr algn="ctr"/>
            <a:r>
              <a:rPr lang="en-US" sz="2000" b="1" dirty="0"/>
              <a:t>DJF Seasonal Rainfall Outlook for Louisiana</a:t>
            </a:r>
          </a:p>
          <a:p>
            <a:pPr algn="ctr"/>
            <a:endParaRPr lang="en-US" sz="2000" b="1" dirty="0"/>
          </a:p>
          <a:p>
            <a:pPr algn="ctr"/>
            <a:r>
              <a:rPr lang="en-US" sz="2000" b="1" dirty="0"/>
              <a:t>40% to 50% probability that seasonal totals</a:t>
            </a:r>
          </a:p>
          <a:p>
            <a:pPr algn="ctr"/>
            <a:r>
              <a:rPr lang="en-US" sz="2000" b="1" dirty="0"/>
              <a:t>will be “significantly” below the seasonal norm</a:t>
            </a:r>
          </a:p>
        </p:txBody>
      </p:sp>
    </p:spTree>
    <p:extLst>
      <p:ext uri="{BB962C8B-B14F-4D97-AF65-F5344CB8AC3E}">
        <p14:creationId xmlns:p14="http://schemas.microsoft.com/office/powerpoint/2010/main" val="130144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a:extLst>
              <a:ext uri="{FF2B5EF4-FFF2-40B4-BE49-F238E27FC236}">
                <a16:creationId xmlns:a16="http://schemas.microsoft.com/office/drawing/2014/main" id="{DFB855B3-BA19-BEBA-BAAA-9ABE7A3A4623}"/>
              </a:ext>
            </a:extLst>
          </p:cNvPr>
          <p:cNvGrpSpPr>
            <a:grpSpLocks/>
          </p:cNvGrpSpPr>
          <p:nvPr/>
        </p:nvGrpSpPr>
        <p:grpSpPr bwMode="auto">
          <a:xfrm>
            <a:off x="3044825" y="149225"/>
            <a:ext cx="5791200" cy="6629400"/>
            <a:chOff x="1248" y="672"/>
            <a:chExt cx="3024" cy="3504"/>
          </a:xfrm>
        </p:grpSpPr>
        <p:pic>
          <p:nvPicPr>
            <p:cNvPr id="22537" name="Picture 3">
              <a:extLst>
                <a:ext uri="{FF2B5EF4-FFF2-40B4-BE49-F238E27FC236}">
                  <a16:creationId xmlns:a16="http://schemas.microsoft.com/office/drawing/2014/main" id="{F52A3E8D-C8A2-6DC5-AE0F-A6AF7C051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 y="672"/>
              <a:ext cx="3024"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4">
              <a:extLst>
                <a:ext uri="{FF2B5EF4-FFF2-40B4-BE49-F238E27FC236}">
                  <a16:creationId xmlns:a16="http://schemas.microsoft.com/office/drawing/2014/main" id="{9D38AD03-E588-8C64-3D4A-8DD709E84293}"/>
                </a:ext>
              </a:extLst>
            </p:cNvPr>
            <p:cNvSpPr>
              <a:spLocks noChangeArrowheads="1"/>
            </p:cNvSpPr>
            <p:nvPr/>
          </p:nvSpPr>
          <p:spPr bwMode="auto">
            <a:xfrm>
              <a:off x="1776" y="912"/>
              <a:ext cx="2016" cy="3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a:latin typeface="Comic Sans MS" panose="030F0702030302020204" pitchFamily="66" charset="0"/>
              </a:endParaRPr>
            </a:p>
          </p:txBody>
        </p:sp>
      </p:grpSp>
      <p:sp>
        <p:nvSpPr>
          <p:cNvPr id="407557" name="Rectangle 5">
            <a:extLst>
              <a:ext uri="{FF2B5EF4-FFF2-40B4-BE49-F238E27FC236}">
                <a16:creationId xmlns:a16="http://schemas.microsoft.com/office/drawing/2014/main" id="{181CF695-DF59-42DF-EF4B-670C00E1BB46}"/>
              </a:ext>
            </a:extLst>
          </p:cNvPr>
          <p:cNvSpPr>
            <a:spLocks noChangeArrowheads="1"/>
          </p:cNvSpPr>
          <p:nvPr/>
        </p:nvSpPr>
        <p:spPr bwMode="auto">
          <a:xfrm>
            <a:off x="3200400" y="228600"/>
            <a:ext cx="5486400" cy="6400800"/>
          </a:xfrm>
          <a:prstGeom prst="rect">
            <a:avLst/>
          </a:prstGeom>
          <a:solidFill>
            <a:srgbClr val="00000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a:latin typeface="Comic Sans MS" panose="030F0702030302020204" pitchFamily="66" charset="0"/>
            </a:endParaRPr>
          </a:p>
        </p:txBody>
      </p:sp>
      <p:sp>
        <p:nvSpPr>
          <p:cNvPr id="407559" name="Text Box 7">
            <a:extLst>
              <a:ext uri="{FF2B5EF4-FFF2-40B4-BE49-F238E27FC236}">
                <a16:creationId xmlns:a16="http://schemas.microsoft.com/office/drawing/2014/main" id="{26159040-22B9-F46E-A5DD-4139488CCFD0}"/>
              </a:ext>
            </a:extLst>
          </p:cNvPr>
          <p:cNvSpPr txBox="1">
            <a:spLocks noChangeArrowheads="1"/>
          </p:cNvSpPr>
          <p:nvPr/>
        </p:nvSpPr>
        <p:spPr bwMode="auto">
          <a:xfrm>
            <a:off x="2628900" y="1465263"/>
            <a:ext cx="6400800" cy="1201737"/>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sz="2400" dirty="0">
                <a:solidFill>
                  <a:schemeClr val="bg1"/>
                </a:solidFill>
                <a:effectLst>
                  <a:outerShdw blurRad="38100" dist="38100" dir="2700000" algn="tl">
                    <a:srgbClr val="000000"/>
                  </a:outerShdw>
                </a:effectLst>
                <a:latin typeface="Arial" charset="0"/>
                <a:cs typeface="Times New Roman" pitchFamily="18" charset="0"/>
              </a:rPr>
              <a:t>-- Ocean-Atmosphere linkage that produces</a:t>
            </a:r>
          </a:p>
          <a:p>
            <a:pPr eaLnBrk="1" fontAlgn="auto" hangingPunct="1">
              <a:spcBef>
                <a:spcPts val="0"/>
              </a:spcBef>
              <a:spcAft>
                <a:spcPts val="0"/>
              </a:spcAft>
              <a:defRPr/>
            </a:pPr>
            <a:r>
              <a:rPr lang="en-US" sz="2400" dirty="0">
                <a:solidFill>
                  <a:schemeClr val="bg1"/>
                </a:solidFill>
                <a:effectLst>
                  <a:outerShdw blurRad="38100" dist="38100" dir="2700000" algn="tl">
                    <a:srgbClr val="000000"/>
                  </a:outerShdw>
                </a:effectLst>
                <a:latin typeface="Arial" charset="0"/>
                <a:cs typeface="Times New Roman" pitchFamily="18" charset="0"/>
              </a:rPr>
              <a:t>	“shifts” in regional / global weather and</a:t>
            </a:r>
          </a:p>
          <a:p>
            <a:pPr eaLnBrk="1" fontAlgn="auto" hangingPunct="1">
              <a:spcBef>
                <a:spcPts val="0"/>
              </a:spcBef>
              <a:spcAft>
                <a:spcPts val="0"/>
              </a:spcAft>
              <a:defRPr/>
            </a:pPr>
            <a:r>
              <a:rPr lang="en-US" sz="2400" dirty="0">
                <a:solidFill>
                  <a:schemeClr val="bg1"/>
                </a:solidFill>
                <a:effectLst>
                  <a:outerShdw blurRad="38100" dist="38100" dir="2700000" algn="tl">
                    <a:srgbClr val="000000"/>
                  </a:outerShdw>
                </a:effectLst>
                <a:latin typeface="Arial" charset="0"/>
                <a:cs typeface="Times New Roman" pitchFamily="18" charset="0"/>
              </a:rPr>
              <a:t>	climate patterns  . . .  </a:t>
            </a:r>
            <a:r>
              <a:rPr lang="en-US" sz="2200" b="1" i="1" u="sng" dirty="0">
                <a:solidFill>
                  <a:schemeClr val="accent4">
                    <a:lumMod val="60000"/>
                    <a:lumOff val="40000"/>
                  </a:schemeClr>
                </a:solidFill>
                <a:effectLst>
                  <a:outerShdw blurRad="38100" dist="38100" dir="2700000" algn="tl">
                    <a:srgbClr val="000000"/>
                  </a:outerShdw>
                </a:effectLst>
                <a:latin typeface="Arial" charset="0"/>
                <a:cs typeface="Times New Roman" pitchFamily="18" charset="0"/>
              </a:rPr>
              <a:t>teleconnections</a:t>
            </a:r>
            <a:endParaRPr lang="en-US" sz="2200" b="1" dirty="0">
              <a:solidFill>
                <a:schemeClr val="accent4">
                  <a:lumMod val="60000"/>
                  <a:lumOff val="40000"/>
                </a:schemeClr>
              </a:solidFill>
              <a:effectLst>
                <a:outerShdw blurRad="38100" dist="38100" dir="2700000" algn="tl">
                  <a:srgbClr val="000000"/>
                </a:outerShdw>
              </a:effectLst>
              <a:latin typeface="Arial" charset="0"/>
              <a:cs typeface="Times New Roman" pitchFamily="18" charset="0"/>
            </a:endParaRPr>
          </a:p>
        </p:txBody>
      </p:sp>
      <p:sp>
        <p:nvSpPr>
          <p:cNvPr id="407560" name="Text Box 8">
            <a:extLst>
              <a:ext uri="{FF2B5EF4-FFF2-40B4-BE49-F238E27FC236}">
                <a16:creationId xmlns:a16="http://schemas.microsoft.com/office/drawing/2014/main" id="{7BE7EE19-D50A-FEBB-94B9-3214325DDDE0}"/>
              </a:ext>
            </a:extLst>
          </p:cNvPr>
          <p:cNvSpPr txBox="1">
            <a:spLocks noChangeArrowheads="1"/>
          </p:cNvSpPr>
          <p:nvPr/>
        </p:nvSpPr>
        <p:spPr bwMode="auto">
          <a:xfrm>
            <a:off x="1990725" y="3386138"/>
            <a:ext cx="8210550" cy="460375"/>
          </a:xfrm>
          <a:prstGeom prst="rect">
            <a:avLst/>
          </a:prstGeom>
          <a:noFill/>
          <a:ln w="9525">
            <a:noFill/>
            <a:miter lim="800000"/>
            <a:headEnd/>
            <a:tailEnd/>
          </a:ln>
          <a:effectLst/>
        </p:spPr>
        <p:txBody>
          <a:bodyPr>
            <a:spAutoFit/>
          </a:bodyPr>
          <a:lstStyle/>
          <a:p>
            <a:pPr eaLnBrk="1" fontAlgn="auto" hangingPunct="1">
              <a:spcBef>
                <a:spcPts val="0"/>
              </a:spcBef>
              <a:spcAft>
                <a:spcPts val="0"/>
              </a:spcAft>
              <a:defRPr/>
            </a:pPr>
            <a:r>
              <a:rPr lang="en-US" sz="2400" b="1" i="1" dirty="0">
                <a:solidFill>
                  <a:srgbClr val="FF3300"/>
                </a:solidFill>
                <a:effectLst>
                  <a:outerShdw blurRad="38100" dist="38100" dir="2700000" algn="tl">
                    <a:srgbClr val="000000"/>
                  </a:outerShdw>
                </a:effectLst>
                <a:latin typeface="Arial" charset="0"/>
                <a:cs typeface="Times New Roman" pitchFamily="18" charset="0"/>
              </a:rPr>
              <a:t>El Niño</a:t>
            </a:r>
            <a:r>
              <a:rPr lang="en-US" sz="2400" dirty="0">
                <a:solidFill>
                  <a:srgbClr val="FFFFFF"/>
                </a:solidFill>
                <a:effectLst>
                  <a:outerShdw blurRad="38100" dist="38100" dir="2700000" algn="tl">
                    <a:srgbClr val="000000"/>
                  </a:outerShdw>
                </a:effectLst>
                <a:latin typeface="Arial" charset="0"/>
                <a:cs typeface="Times New Roman" pitchFamily="18" charset="0"/>
              </a:rPr>
              <a:t> / </a:t>
            </a:r>
            <a:r>
              <a:rPr lang="en-US" sz="2400" b="1" i="1" dirty="0">
                <a:solidFill>
                  <a:srgbClr val="66FFFF"/>
                </a:solidFill>
                <a:effectLst>
                  <a:outerShdw blurRad="38100" dist="38100" dir="2700000" algn="tl">
                    <a:srgbClr val="000000"/>
                  </a:outerShdw>
                </a:effectLst>
                <a:latin typeface="Arial" charset="0"/>
                <a:cs typeface="Times New Roman" pitchFamily="18" charset="0"/>
              </a:rPr>
              <a:t>La Niña</a:t>
            </a:r>
            <a:r>
              <a:rPr lang="en-US" sz="2400" dirty="0">
                <a:solidFill>
                  <a:schemeClr val="bg1"/>
                </a:solidFill>
                <a:effectLst>
                  <a:outerShdw blurRad="38100" dist="38100" dir="2700000" algn="tl">
                    <a:srgbClr val="000000"/>
                  </a:outerShdw>
                </a:effectLst>
                <a:latin typeface="Arial" charset="0"/>
                <a:cs typeface="Times New Roman" pitchFamily="18" charset="0"/>
              </a:rPr>
              <a:t>:  ocean temperature (SST) ‘signature’</a:t>
            </a:r>
          </a:p>
        </p:txBody>
      </p:sp>
      <p:sp>
        <p:nvSpPr>
          <p:cNvPr id="407561" name="Text Box 9">
            <a:extLst>
              <a:ext uri="{FF2B5EF4-FFF2-40B4-BE49-F238E27FC236}">
                <a16:creationId xmlns:a16="http://schemas.microsoft.com/office/drawing/2014/main" id="{09CB181D-6DBF-85F6-4835-9F2AEFDEA3A7}"/>
              </a:ext>
            </a:extLst>
          </p:cNvPr>
          <p:cNvSpPr txBox="1">
            <a:spLocks noChangeArrowheads="1"/>
          </p:cNvSpPr>
          <p:nvPr/>
        </p:nvSpPr>
        <p:spPr bwMode="auto">
          <a:xfrm>
            <a:off x="1733550" y="4545013"/>
            <a:ext cx="8997950" cy="461962"/>
          </a:xfrm>
          <a:prstGeom prst="rect">
            <a:avLst/>
          </a:prstGeom>
          <a:noFill/>
          <a:ln w="9525">
            <a:noFill/>
            <a:miter lim="800000"/>
            <a:headEnd/>
            <a:tailEnd/>
          </a:ln>
          <a:effectLst/>
        </p:spPr>
        <p:txBody>
          <a:bodyPr>
            <a:spAutoFit/>
          </a:bodyPr>
          <a:lstStyle/>
          <a:p>
            <a:pPr eaLnBrk="1" fontAlgn="auto" hangingPunct="1">
              <a:spcBef>
                <a:spcPts val="0"/>
              </a:spcBef>
              <a:spcAft>
                <a:spcPts val="0"/>
              </a:spcAft>
              <a:defRPr/>
            </a:pPr>
            <a:r>
              <a:rPr lang="en-US" sz="2400" dirty="0">
                <a:solidFill>
                  <a:srgbClr val="FFFFFF"/>
                </a:solidFill>
                <a:effectLst>
                  <a:outerShdw blurRad="38100" dist="38100" dir="2700000" algn="tl">
                    <a:srgbClr val="000000"/>
                  </a:outerShdw>
                </a:effectLst>
                <a:latin typeface="Arial" charset="0"/>
                <a:cs typeface="Times New Roman" pitchFamily="18" charset="0"/>
              </a:rPr>
              <a:t>Southern Oscillation</a:t>
            </a:r>
            <a:r>
              <a:rPr lang="en-US" sz="2400" dirty="0">
                <a:solidFill>
                  <a:schemeClr val="bg1"/>
                </a:solidFill>
                <a:effectLst>
                  <a:outerShdw blurRad="38100" dist="38100" dir="2700000" algn="tl">
                    <a:srgbClr val="000000"/>
                  </a:outerShdw>
                </a:effectLst>
                <a:latin typeface="Arial" charset="0"/>
                <a:cs typeface="Times New Roman" pitchFamily="18" charset="0"/>
              </a:rPr>
              <a:t>:  atmosphere pressure-pattern ‘signature’</a:t>
            </a:r>
          </a:p>
        </p:txBody>
      </p:sp>
      <p:sp>
        <p:nvSpPr>
          <p:cNvPr id="2" name="Rectangle 1">
            <a:extLst>
              <a:ext uri="{FF2B5EF4-FFF2-40B4-BE49-F238E27FC236}">
                <a16:creationId xmlns:a16="http://schemas.microsoft.com/office/drawing/2014/main" id="{F2A7882D-2308-340F-7B79-634FD2272E46}"/>
              </a:ext>
            </a:extLst>
          </p:cNvPr>
          <p:cNvSpPr/>
          <p:nvPr/>
        </p:nvSpPr>
        <p:spPr>
          <a:xfrm>
            <a:off x="3467100" y="560388"/>
            <a:ext cx="4724400" cy="7127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7558" name="Text Box 6">
            <a:extLst>
              <a:ext uri="{FF2B5EF4-FFF2-40B4-BE49-F238E27FC236}">
                <a16:creationId xmlns:a16="http://schemas.microsoft.com/office/drawing/2014/main" id="{864DB758-3EE4-5668-1781-37449648450A}"/>
              </a:ext>
            </a:extLst>
          </p:cNvPr>
          <p:cNvSpPr txBox="1">
            <a:spLocks noChangeArrowheads="1"/>
          </p:cNvSpPr>
          <p:nvPr/>
        </p:nvSpPr>
        <p:spPr bwMode="auto">
          <a:xfrm>
            <a:off x="2193925" y="314325"/>
            <a:ext cx="7491413" cy="579438"/>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defRPr/>
            </a:pPr>
            <a:r>
              <a:rPr lang="en-US" sz="3200" b="1" dirty="0">
                <a:solidFill>
                  <a:srgbClr val="FFFFFF"/>
                </a:solidFill>
                <a:effectLst>
                  <a:outerShdw blurRad="38100" dist="38100" dir="2700000" algn="tl">
                    <a:srgbClr val="000000"/>
                  </a:outerShdw>
                </a:effectLst>
                <a:latin typeface="Arial" charset="0"/>
              </a:rPr>
              <a:t>ENSO – El Ni</a:t>
            </a:r>
            <a:r>
              <a:rPr lang="en-US" sz="3200" b="1" dirty="0">
                <a:solidFill>
                  <a:srgbClr val="FFFFFF"/>
                </a:solidFill>
                <a:effectLst>
                  <a:outerShdw blurRad="38100" dist="38100" dir="2700000" algn="tl">
                    <a:srgbClr val="000000"/>
                  </a:outerShdw>
                </a:effectLst>
                <a:latin typeface="Arial" charset="0"/>
                <a:cs typeface="Times New Roman" pitchFamily="18" charset="0"/>
              </a:rPr>
              <a:t>ño / Southern Oscillation</a:t>
            </a:r>
            <a:endParaRPr lang="en-US" dirty="0">
              <a:effectLst>
                <a:outerShdw blurRad="38100" dist="38100" dir="2700000" algn="tl">
                  <a:srgbClr val="000000"/>
                </a:outerShdw>
              </a:effectLst>
              <a:latin typeface="Arial"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7557"/>
                                        </p:tgtEl>
                                        <p:attrNameLst>
                                          <p:attrName>style.visibility</p:attrName>
                                        </p:attrNameLst>
                                      </p:cBhvr>
                                      <p:to>
                                        <p:strVal val="visible"/>
                                      </p:to>
                                    </p:set>
                                    <p:animEffect transition="in" filter="dissolve">
                                      <p:cBhvr>
                                        <p:cTn id="7" dur="1000"/>
                                        <p:tgtEl>
                                          <p:spTgt spid="407557"/>
                                        </p:tgtEl>
                                      </p:cBhvr>
                                    </p:animEffect>
                                  </p:childTnLst>
                                </p:cTn>
                              </p:par>
                              <p:par>
                                <p:cTn id="8" presetID="2" presetClass="entr" presetSubtype="4" fill="hold" nodeType="withEffect">
                                  <p:stCondLst>
                                    <p:cond delay="0"/>
                                  </p:stCondLst>
                                  <p:childTnLst>
                                    <p:set>
                                      <p:cBhvr>
                                        <p:cTn id="9" dur="1" fill="hold">
                                          <p:stCondLst>
                                            <p:cond delay="0"/>
                                          </p:stCondLst>
                                        </p:cTn>
                                        <p:tgtEl>
                                          <p:spTgt spid="407559"/>
                                        </p:tgtEl>
                                        <p:attrNameLst>
                                          <p:attrName>style.visibility</p:attrName>
                                        </p:attrNameLst>
                                      </p:cBhvr>
                                      <p:to>
                                        <p:strVal val="visible"/>
                                      </p:to>
                                    </p:set>
                                    <p:anim calcmode="lin" valueType="num">
                                      <p:cBhvr additive="base">
                                        <p:cTn id="10" dur="1000" fill="hold"/>
                                        <p:tgtEl>
                                          <p:spTgt spid="407559"/>
                                        </p:tgtEl>
                                        <p:attrNameLst>
                                          <p:attrName>ppt_x</p:attrName>
                                        </p:attrNameLst>
                                      </p:cBhvr>
                                      <p:tavLst>
                                        <p:tav tm="0">
                                          <p:val>
                                            <p:strVal val="#ppt_x"/>
                                          </p:val>
                                        </p:tav>
                                        <p:tav tm="100000">
                                          <p:val>
                                            <p:strVal val="#ppt_x"/>
                                          </p:val>
                                        </p:tav>
                                      </p:tavLst>
                                    </p:anim>
                                    <p:anim calcmode="lin" valueType="num">
                                      <p:cBhvr additive="base">
                                        <p:cTn id="11" dur="1000" fill="hold"/>
                                        <p:tgtEl>
                                          <p:spTgt spid="407559"/>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407560"/>
                                        </p:tgtEl>
                                        <p:attrNameLst>
                                          <p:attrName>style.visibility</p:attrName>
                                        </p:attrNameLst>
                                      </p:cBhvr>
                                      <p:to>
                                        <p:strVal val="visible"/>
                                      </p:to>
                                    </p:set>
                                    <p:anim calcmode="lin" valueType="num">
                                      <p:cBhvr>
                                        <p:cTn id="16" dur="1000" fill="hold"/>
                                        <p:tgtEl>
                                          <p:spTgt spid="407560"/>
                                        </p:tgtEl>
                                        <p:attrNameLst>
                                          <p:attrName>ppt_w</p:attrName>
                                        </p:attrNameLst>
                                      </p:cBhvr>
                                      <p:tavLst>
                                        <p:tav tm="0">
                                          <p:val>
                                            <p:fltVal val="0"/>
                                          </p:val>
                                        </p:tav>
                                        <p:tav tm="100000">
                                          <p:val>
                                            <p:strVal val="#ppt_w"/>
                                          </p:val>
                                        </p:tav>
                                      </p:tavLst>
                                    </p:anim>
                                    <p:anim calcmode="lin" valueType="num">
                                      <p:cBhvr>
                                        <p:cTn id="17" dur="1000" fill="hold"/>
                                        <p:tgtEl>
                                          <p:spTgt spid="407560"/>
                                        </p:tgtEl>
                                        <p:attrNameLst>
                                          <p:attrName>ppt_h</p:attrName>
                                        </p:attrNameLst>
                                      </p:cBhvr>
                                      <p:tavLst>
                                        <p:tav tm="0">
                                          <p:val>
                                            <p:fltVal val="0"/>
                                          </p:val>
                                        </p:tav>
                                        <p:tav tm="100000">
                                          <p:val>
                                            <p:strVal val="#ppt_h"/>
                                          </p:val>
                                        </p:tav>
                                      </p:tavLst>
                                    </p:anim>
                                    <p:animEffect transition="in" filter="fade">
                                      <p:cBhvr>
                                        <p:cTn id="18" dur="1000"/>
                                        <p:tgtEl>
                                          <p:spTgt spid="407560"/>
                                        </p:tgtEl>
                                      </p:cBhvr>
                                    </p:animEffect>
                                  </p:childTnLst>
                                </p:cTn>
                              </p:par>
                            </p:childTnLst>
                          </p:cTn>
                        </p:par>
                        <p:par>
                          <p:cTn id="19" fill="hold" nodeType="afterGroup">
                            <p:stCondLst>
                              <p:cond delay="1000"/>
                            </p:stCondLst>
                            <p:childTnLst>
                              <p:par>
                                <p:cTn id="20" presetID="53" presetClass="entr" presetSubtype="0" fill="hold" nodeType="afterEffect">
                                  <p:stCondLst>
                                    <p:cond delay="1000"/>
                                  </p:stCondLst>
                                  <p:childTnLst>
                                    <p:set>
                                      <p:cBhvr>
                                        <p:cTn id="21" dur="1" fill="hold">
                                          <p:stCondLst>
                                            <p:cond delay="0"/>
                                          </p:stCondLst>
                                        </p:cTn>
                                        <p:tgtEl>
                                          <p:spTgt spid="407561"/>
                                        </p:tgtEl>
                                        <p:attrNameLst>
                                          <p:attrName>style.visibility</p:attrName>
                                        </p:attrNameLst>
                                      </p:cBhvr>
                                      <p:to>
                                        <p:strVal val="visible"/>
                                      </p:to>
                                    </p:set>
                                    <p:anim calcmode="lin" valueType="num">
                                      <p:cBhvr>
                                        <p:cTn id="22" dur="1000" fill="hold"/>
                                        <p:tgtEl>
                                          <p:spTgt spid="407561"/>
                                        </p:tgtEl>
                                        <p:attrNameLst>
                                          <p:attrName>ppt_w</p:attrName>
                                        </p:attrNameLst>
                                      </p:cBhvr>
                                      <p:tavLst>
                                        <p:tav tm="0">
                                          <p:val>
                                            <p:fltVal val="0"/>
                                          </p:val>
                                        </p:tav>
                                        <p:tav tm="100000">
                                          <p:val>
                                            <p:strVal val="#ppt_w"/>
                                          </p:val>
                                        </p:tav>
                                      </p:tavLst>
                                    </p:anim>
                                    <p:anim calcmode="lin" valueType="num">
                                      <p:cBhvr>
                                        <p:cTn id="23" dur="1000" fill="hold"/>
                                        <p:tgtEl>
                                          <p:spTgt spid="407561"/>
                                        </p:tgtEl>
                                        <p:attrNameLst>
                                          <p:attrName>ppt_h</p:attrName>
                                        </p:attrNameLst>
                                      </p:cBhvr>
                                      <p:tavLst>
                                        <p:tav tm="0">
                                          <p:val>
                                            <p:fltVal val="0"/>
                                          </p:val>
                                        </p:tav>
                                        <p:tav tm="100000">
                                          <p:val>
                                            <p:strVal val="#ppt_h"/>
                                          </p:val>
                                        </p:tav>
                                      </p:tavLst>
                                    </p:anim>
                                    <p:animEffect transition="in" filter="fade">
                                      <p:cBhvr>
                                        <p:cTn id="24" dur="1000"/>
                                        <p:tgtEl>
                                          <p:spTgt spid="407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7" grpId="0" animBg="1"/>
      <p:bldP spid="407559" grpId="0"/>
      <p:bldP spid="407560" grpId="0"/>
      <p:bldP spid="4075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Grymes 01">
            <a:extLst>
              <a:ext uri="{FF2B5EF4-FFF2-40B4-BE49-F238E27FC236}">
                <a16:creationId xmlns:a16="http://schemas.microsoft.com/office/drawing/2014/main" id="{1B5282B8-122A-1E74-8BB6-0AEF5C538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0"/>
            <a:ext cx="744061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79" name="Text Box 3">
            <a:extLst>
              <a:ext uri="{FF2B5EF4-FFF2-40B4-BE49-F238E27FC236}">
                <a16:creationId xmlns:a16="http://schemas.microsoft.com/office/drawing/2014/main" id="{880411FA-9A58-2037-27C4-4284239D58CA}"/>
              </a:ext>
            </a:extLst>
          </p:cNvPr>
          <p:cNvSpPr txBox="1">
            <a:spLocks noChangeArrowheads="1"/>
          </p:cNvSpPr>
          <p:nvPr/>
        </p:nvSpPr>
        <p:spPr bwMode="auto">
          <a:xfrm>
            <a:off x="2094345" y="437347"/>
            <a:ext cx="8384309" cy="954107"/>
          </a:xfrm>
          <a:prstGeom prst="rect">
            <a:avLst/>
          </a:prstGeom>
          <a:noFill/>
          <a:ln w="9525">
            <a:noFill/>
            <a:miter lim="800000"/>
            <a:headEnd/>
            <a:tailEnd/>
          </a:ln>
          <a:effectLst/>
        </p:spPr>
        <p:txBody>
          <a:bodyPr wrap="square">
            <a:spAutoFit/>
          </a:bodyPr>
          <a:lstStyle/>
          <a:p>
            <a:pPr eaLnBrk="1" fontAlgn="auto" hangingPunct="1">
              <a:spcBef>
                <a:spcPts val="0"/>
              </a:spcBef>
              <a:spcAft>
                <a:spcPts val="0"/>
              </a:spcAft>
              <a:defRPr/>
            </a:pPr>
            <a:r>
              <a:rPr lang="en-US" sz="2800" b="1" i="1" dirty="0">
                <a:solidFill>
                  <a:srgbClr val="FF7B00"/>
                </a:solidFill>
                <a:effectLst>
                  <a:outerShdw blurRad="38100" dist="38100" dir="2700000" algn="tl">
                    <a:srgbClr val="000000"/>
                  </a:outerShdw>
                </a:effectLst>
                <a:latin typeface="Arial" charset="0"/>
              </a:rPr>
              <a:t>El Niño</a:t>
            </a:r>
            <a:r>
              <a:rPr lang="en-US" sz="2800" dirty="0">
                <a:solidFill>
                  <a:srgbClr val="FF7B00"/>
                </a:solidFill>
                <a:effectLst>
                  <a:outerShdw blurRad="38100" dist="38100" dir="2700000" algn="tl">
                    <a:srgbClr val="000000"/>
                  </a:outerShdw>
                </a:effectLst>
                <a:latin typeface="Arial" charset="0"/>
              </a:rPr>
              <a:t> </a:t>
            </a:r>
            <a:r>
              <a:rPr lang="en-US" sz="2800" dirty="0">
                <a:solidFill>
                  <a:schemeClr val="bg1"/>
                </a:solidFill>
                <a:effectLst>
                  <a:outerShdw blurRad="38100" dist="38100" dir="2700000" algn="tl">
                    <a:srgbClr val="000000"/>
                  </a:outerShdw>
                </a:effectLst>
                <a:latin typeface="Arial" charset="0"/>
              </a:rPr>
              <a:t>‘cool months signature’ along Gulf Coast: </a:t>
            </a:r>
          </a:p>
          <a:p>
            <a:pPr eaLnBrk="1" fontAlgn="auto" hangingPunct="1">
              <a:spcBef>
                <a:spcPts val="0"/>
              </a:spcBef>
              <a:spcAft>
                <a:spcPts val="0"/>
              </a:spcAft>
              <a:defRPr/>
            </a:pPr>
            <a:r>
              <a:rPr lang="en-US" sz="2800" dirty="0">
                <a:solidFill>
                  <a:schemeClr val="bg1"/>
                </a:solidFill>
                <a:effectLst>
                  <a:outerShdw blurRad="38100" dist="38100" dir="2700000" algn="tl">
                    <a:srgbClr val="000000"/>
                  </a:outerShdw>
                </a:effectLst>
                <a:latin typeface="Arial" charset="0"/>
              </a:rPr>
              <a:t>  More Frequent Sub-Tropical Jet - </a:t>
            </a:r>
            <a:r>
              <a:rPr lang="en-US" sz="2800" b="1" i="1" dirty="0">
                <a:solidFill>
                  <a:srgbClr val="66FFFF"/>
                </a:solidFill>
                <a:effectLst>
                  <a:outerShdw blurRad="38100" dist="38100" dir="2700000" algn="tl">
                    <a:srgbClr val="000000"/>
                  </a:outerShdw>
                </a:effectLst>
                <a:latin typeface="Arial" charset="0"/>
              </a:rPr>
              <a:t>’Rainmaker’</a:t>
            </a:r>
          </a:p>
        </p:txBody>
      </p:sp>
      <p:sp>
        <p:nvSpPr>
          <p:cNvPr id="408580" name="Freeform 4">
            <a:extLst>
              <a:ext uri="{FF2B5EF4-FFF2-40B4-BE49-F238E27FC236}">
                <a16:creationId xmlns:a16="http://schemas.microsoft.com/office/drawing/2014/main" id="{58BD5B96-0817-2FE1-29C2-ABD9BB78BD64}"/>
              </a:ext>
            </a:extLst>
          </p:cNvPr>
          <p:cNvSpPr>
            <a:spLocks/>
          </p:cNvSpPr>
          <p:nvPr/>
        </p:nvSpPr>
        <p:spPr bwMode="auto">
          <a:xfrm>
            <a:off x="3505200" y="2057400"/>
            <a:ext cx="5562600" cy="914400"/>
          </a:xfrm>
          <a:custGeom>
            <a:avLst/>
            <a:gdLst>
              <a:gd name="T0" fmla="*/ 0 w 2832"/>
              <a:gd name="T1" fmla="*/ 2147483646 h 576"/>
              <a:gd name="T2" fmla="*/ 2147483646 w 2832"/>
              <a:gd name="T3" fmla="*/ 2147483646 h 576"/>
              <a:gd name="T4" fmla="*/ 2147483646 w 2832"/>
              <a:gd name="T5" fmla="*/ 2147483646 h 576"/>
              <a:gd name="T6" fmla="*/ 2147483646 w 2832"/>
              <a:gd name="T7" fmla="*/ 2147483646 h 576"/>
              <a:gd name="T8" fmla="*/ 2147483646 w 2832"/>
              <a:gd name="T9" fmla="*/ 2147483646 h 576"/>
              <a:gd name="T10" fmla="*/ 2147483646 w 2832"/>
              <a:gd name="T11" fmla="*/ 2147483646 h 576"/>
              <a:gd name="T12" fmla="*/ 2147483646 w 2832"/>
              <a:gd name="T13" fmla="*/ 0 h 576"/>
              <a:gd name="T14" fmla="*/ 0 60000 65536"/>
              <a:gd name="T15" fmla="*/ 0 60000 65536"/>
              <a:gd name="T16" fmla="*/ 0 60000 65536"/>
              <a:gd name="T17" fmla="*/ 0 60000 65536"/>
              <a:gd name="T18" fmla="*/ 0 60000 65536"/>
              <a:gd name="T19" fmla="*/ 0 60000 65536"/>
              <a:gd name="T20" fmla="*/ 0 60000 65536"/>
              <a:gd name="T21" fmla="*/ 0 w 2832"/>
              <a:gd name="T22" fmla="*/ 0 h 576"/>
              <a:gd name="T23" fmla="*/ 2832 w 2832"/>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32" h="576">
                <a:moveTo>
                  <a:pt x="0" y="576"/>
                </a:moveTo>
                <a:cubicBezTo>
                  <a:pt x="184" y="484"/>
                  <a:pt x="368" y="392"/>
                  <a:pt x="528" y="336"/>
                </a:cubicBezTo>
                <a:cubicBezTo>
                  <a:pt x="688" y="280"/>
                  <a:pt x="792" y="256"/>
                  <a:pt x="960" y="240"/>
                </a:cubicBezTo>
                <a:cubicBezTo>
                  <a:pt x="1128" y="224"/>
                  <a:pt x="1352" y="240"/>
                  <a:pt x="1536" y="240"/>
                </a:cubicBezTo>
                <a:cubicBezTo>
                  <a:pt x="1720" y="240"/>
                  <a:pt x="1920" y="248"/>
                  <a:pt x="2064" y="240"/>
                </a:cubicBezTo>
                <a:cubicBezTo>
                  <a:pt x="2208" y="232"/>
                  <a:pt x="2272" y="232"/>
                  <a:pt x="2400" y="192"/>
                </a:cubicBezTo>
                <a:cubicBezTo>
                  <a:pt x="2528" y="152"/>
                  <a:pt x="2680" y="76"/>
                  <a:pt x="2832" y="0"/>
                </a:cubicBezTo>
              </a:path>
            </a:pathLst>
          </a:custGeom>
          <a:noFill/>
          <a:ln w="127000">
            <a:solidFill>
              <a:schemeClr val="accent1">
                <a:lumMod val="75000"/>
                <a:alpha val="50195"/>
              </a:schemeClr>
            </a:solidFill>
            <a:round/>
            <a:headEnd/>
            <a:tailEnd type="triangle" w="med" len="med"/>
          </a:ln>
        </p:spPr>
        <p:txBody>
          <a:bodyPr/>
          <a:lstStyle/>
          <a:p>
            <a:pPr eaLnBrk="1" fontAlgn="auto" hangingPunct="1">
              <a:spcBef>
                <a:spcPts val="0"/>
              </a:spcBef>
              <a:spcAft>
                <a:spcPts val="0"/>
              </a:spcAft>
              <a:defRPr/>
            </a:pPr>
            <a:endParaRPr lang="en-US">
              <a:latin typeface="+mn-lt"/>
            </a:endParaRPr>
          </a:p>
        </p:txBody>
      </p:sp>
      <p:sp>
        <p:nvSpPr>
          <p:cNvPr id="408581" name="Text Box 5">
            <a:extLst>
              <a:ext uri="{FF2B5EF4-FFF2-40B4-BE49-F238E27FC236}">
                <a16:creationId xmlns:a16="http://schemas.microsoft.com/office/drawing/2014/main" id="{E80DE101-D053-F66D-CC88-08F04DEB216A}"/>
              </a:ext>
            </a:extLst>
          </p:cNvPr>
          <p:cNvSpPr txBox="1">
            <a:spLocks noChangeArrowheads="1"/>
          </p:cNvSpPr>
          <p:nvPr/>
        </p:nvSpPr>
        <p:spPr bwMode="auto">
          <a:xfrm>
            <a:off x="4837113" y="2574925"/>
            <a:ext cx="2773362" cy="461963"/>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en-US" altLang="en-US" sz="2400" b="1" i="1" dirty="0">
                <a:solidFill>
                  <a:schemeClr val="accent1">
                    <a:lumMod val="75000"/>
                  </a:schemeClr>
                </a:solidFill>
                <a:effectLst>
                  <a:outerShdw blurRad="38100" dist="38100" dir="2700000" algn="tl">
                    <a:srgbClr val="000000">
                      <a:alpha val="43137"/>
                    </a:srgbClr>
                  </a:outerShdw>
                </a:effectLst>
                <a:latin typeface="Comic Sans MS" panose="030F0702030302020204" pitchFamily="66" charset="0"/>
              </a:rPr>
              <a:t>Sub-Tropical Jet</a:t>
            </a:r>
          </a:p>
        </p:txBody>
      </p:sp>
      <p:sp>
        <p:nvSpPr>
          <p:cNvPr id="9222" name="Text Box 6">
            <a:extLst>
              <a:ext uri="{FF2B5EF4-FFF2-40B4-BE49-F238E27FC236}">
                <a16:creationId xmlns:a16="http://schemas.microsoft.com/office/drawing/2014/main" id="{A406EDC2-2CFE-7E58-9C2F-817EDBE9B90E}"/>
              </a:ext>
            </a:extLst>
          </p:cNvPr>
          <p:cNvSpPr txBox="1">
            <a:spLocks noChangeArrowheads="1"/>
          </p:cNvSpPr>
          <p:nvPr/>
        </p:nvSpPr>
        <p:spPr bwMode="auto">
          <a:xfrm>
            <a:off x="6096000" y="4191000"/>
            <a:ext cx="1817688" cy="366713"/>
          </a:xfrm>
          <a:prstGeom prst="rect">
            <a:avLst/>
          </a:prstGeom>
          <a:noFill/>
          <a:ln>
            <a:noFill/>
          </a:ln>
          <a:effectLst>
            <a:outerShdw blurRad="38100" dist="38100" dir="2700000" algn="tl" rotWithShape="0">
              <a:prstClr val="black">
                <a:alpha val="70000"/>
              </a:prstClr>
            </a:outerShdw>
          </a:effectLst>
        </p:spPr>
        <p:txBody>
          <a:bodyPr wrap="none">
            <a:spAutoFit/>
          </a:bodyPr>
          <a:lstStyle>
            <a:lvl1pPr eaLnBrk="0" hangingPunct="0">
              <a:defRPr sz="2800">
                <a:solidFill>
                  <a:schemeClr val="tx1"/>
                </a:solidFill>
                <a:latin typeface="Comic Sans MS" panose="030F0702030302020204" pitchFamily="66" charset="0"/>
              </a:defRPr>
            </a:lvl1pPr>
            <a:lvl2pPr marL="742950" indent="-285750" eaLnBrk="0" hangingPunct="0">
              <a:defRPr sz="2800">
                <a:solidFill>
                  <a:schemeClr val="tx1"/>
                </a:solidFill>
                <a:latin typeface="Comic Sans MS" panose="030F0702030302020204" pitchFamily="66" charset="0"/>
              </a:defRPr>
            </a:lvl2pPr>
            <a:lvl3pPr marL="1143000" indent="-228600" eaLnBrk="0" hangingPunct="0">
              <a:defRPr sz="2800">
                <a:solidFill>
                  <a:schemeClr val="tx1"/>
                </a:solidFill>
                <a:latin typeface="Comic Sans MS" panose="030F0702030302020204" pitchFamily="66" charset="0"/>
              </a:defRPr>
            </a:lvl3pPr>
            <a:lvl4pPr marL="1600200" indent="-228600" eaLnBrk="0" hangingPunct="0">
              <a:defRPr sz="2800">
                <a:solidFill>
                  <a:schemeClr val="tx1"/>
                </a:solidFill>
                <a:latin typeface="Comic Sans MS" panose="030F0702030302020204" pitchFamily="66" charset="0"/>
              </a:defRPr>
            </a:lvl4pPr>
            <a:lvl5pPr marL="2057400" indent="-228600" eaLnBrk="0" hangingPunct="0">
              <a:defRPr sz="28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800">
                <a:solidFill>
                  <a:schemeClr val="tx1"/>
                </a:solidFill>
                <a:latin typeface="Comic Sans MS" panose="030F0702030302020204" pitchFamily="66" charset="0"/>
              </a:defRPr>
            </a:lvl9pPr>
          </a:lstStyle>
          <a:p>
            <a:pPr eaLnBrk="1" fontAlgn="auto" hangingPunct="1">
              <a:spcBef>
                <a:spcPts val="0"/>
              </a:spcBef>
              <a:spcAft>
                <a:spcPts val="0"/>
              </a:spcAft>
              <a:defRPr/>
            </a:pPr>
            <a:r>
              <a:rPr lang="en-US" altLang="en-US" sz="1800" b="1" dirty="0">
                <a:solidFill>
                  <a:srgbClr val="FFFFFF"/>
                </a:solidFill>
                <a:effectLst>
                  <a:outerShdw blurRad="38100" dist="38100" dir="2700000" algn="tl">
                    <a:srgbClr val="000000">
                      <a:alpha val="43137"/>
                    </a:srgbClr>
                  </a:outerShdw>
                </a:effectLst>
              </a:rPr>
              <a:t>“Warm”  SSTs</a:t>
            </a:r>
          </a:p>
        </p:txBody>
      </p:sp>
      <p:sp>
        <p:nvSpPr>
          <p:cNvPr id="408583" name="Text Box 7">
            <a:extLst>
              <a:ext uri="{FF2B5EF4-FFF2-40B4-BE49-F238E27FC236}">
                <a16:creationId xmlns:a16="http://schemas.microsoft.com/office/drawing/2014/main" id="{8F034329-A4BD-3403-20D4-3E23D9D406EF}"/>
              </a:ext>
            </a:extLst>
          </p:cNvPr>
          <p:cNvSpPr txBox="1">
            <a:spLocks noChangeArrowheads="1"/>
          </p:cNvSpPr>
          <p:nvPr/>
        </p:nvSpPr>
        <p:spPr bwMode="auto">
          <a:xfrm>
            <a:off x="8910638" y="2419350"/>
            <a:ext cx="1936750" cy="831850"/>
          </a:xfrm>
          <a:prstGeom prst="rect">
            <a:avLst/>
          </a:prstGeom>
          <a:solidFill>
            <a:srgbClr val="000066">
              <a:alpha val="70000"/>
            </a:srgbClr>
          </a:solidFill>
          <a:ln w="9525">
            <a:noFill/>
            <a:miter lim="800000"/>
            <a:headEnd/>
            <a:tailEnd/>
          </a:ln>
          <a:effectLst/>
        </p:spPr>
        <p:txBody>
          <a:bodyPr wrap="none">
            <a:spAutoFit/>
          </a:bodyPr>
          <a:lstStyle/>
          <a:p>
            <a:pPr eaLnBrk="1" fontAlgn="auto" hangingPunct="1">
              <a:spcBef>
                <a:spcPts val="0"/>
              </a:spcBef>
              <a:spcAft>
                <a:spcPts val="0"/>
              </a:spcAft>
              <a:defRPr/>
            </a:pPr>
            <a:r>
              <a:rPr lang="en-US" sz="2400" b="1" i="1" dirty="0">
                <a:solidFill>
                  <a:schemeClr val="bg1"/>
                </a:solidFill>
                <a:effectLst>
                  <a:outerShdw blurRad="38100" dist="38100" dir="2700000" algn="tl">
                    <a:srgbClr val="000000"/>
                  </a:outerShdw>
                </a:effectLst>
                <a:latin typeface="Arial Narrow" pitchFamily="34" charset="0"/>
              </a:rPr>
              <a:t>More Frequent</a:t>
            </a:r>
          </a:p>
          <a:p>
            <a:pPr eaLnBrk="1" fontAlgn="auto" hangingPunct="1">
              <a:spcBef>
                <a:spcPts val="0"/>
              </a:spcBef>
              <a:spcAft>
                <a:spcPts val="0"/>
              </a:spcAft>
              <a:defRPr/>
            </a:pPr>
            <a:r>
              <a:rPr lang="en-US" sz="2400" b="1" i="1" dirty="0">
                <a:solidFill>
                  <a:schemeClr val="bg1"/>
                </a:solidFill>
                <a:effectLst>
                  <a:outerShdw blurRad="38100" dist="38100" dir="2700000" algn="tl">
                    <a:srgbClr val="000000"/>
                  </a:outerShdw>
                </a:effectLst>
                <a:latin typeface="Arial Narrow" pitchFamily="34" charset="0"/>
              </a:rPr>
              <a:t>Gulf Lows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08580"/>
                                        </p:tgtEl>
                                        <p:attrNameLst>
                                          <p:attrName>style.visibility</p:attrName>
                                        </p:attrNameLst>
                                      </p:cBhvr>
                                      <p:to>
                                        <p:strVal val="visible"/>
                                      </p:to>
                                    </p:set>
                                    <p:anim calcmode="lin" valueType="num">
                                      <p:cBhvr>
                                        <p:cTn id="7" dur="500" fill="hold"/>
                                        <p:tgtEl>
                                          <p:spTgt spid="408580"/>
                                        </p:tgtEl>
                                        <p:attrNameLst>
                                          <p:attrName>ppt_w</p:attrName>
                                        </p:attrNameLst>
                                      </p:cBhvr>
                                      <p:tavLst>
                                        <p:tav tm="0">
                                          <p:val>
                                            <p:fltVal val="0"/>
                                          </p:val>
                                        </p:tav>
                                        <p:tav tm="100000">
                                          <p:val>
                                            <p:strVal val="#ppt_w"/>
                                          </p:val>
                                        </p:tav>
                                      </p:tavLst>
                                    </p:anim>
                                    <p:anim calcmode="lin" valueType="num">
                                      <p:cBhvr>
                                        <p:cTn id="8" dur="500" fill="hold"/>
                                        <p:tgtEl>
                                          <p:spTgt spid="408580"/>
                                        </p:tgtEl>
                                        <p:attrNameLst>
                                          <p:attrName>ppt_h</p:attrName>
                                        </p:attrNameLst>
                                      </p:cBhvr>
                                      <p:tavLst>
                                        <p:tav tm="0">
                                          <p:val>
                                            <p:fltVal val="0"/>
                                          </p:val>
                                        </p:tav>
                                        <p:tav tm="100000">
                                          <p:val>
                                            <p:strVal val="#ppt_h"/>
                                          </p:val>
                                        </p:tav>
                                      </p:tavLst>
                                    </p:anim>
                                    <p:animEffect transition="in" filter="fade">
                                      <p:cBhvr>
                                        <p:cTn id="9" dur="500"/>
                                        <p:tgtEl>
                                          <p:spTgt spid="408580"/>
                                        </p:tgtEl>
                                      </p:cBhvr>
                                    </p:animEffect>
                                  </p:childTnLst>
                                </p:cTn>
                              </p:par>
                              <p:par>
                                <p:cTn id="10" presetID="53" presetClass="entr" presetSubtype="0" fill="hold" nodeType="withEffect">
                                  <p:stCondLst>
                                    <p:cond delay="0"/>
                                  </p:stCondLst>
                                  <p:childTnLst>
                                    <p:set>
                                      <p:cBhvr>
                                        <p:cTn id="11" dur="1" fill="hold">
                                          <p:stCondLst>
                                            <p:cond delay="0"/>
                                          </p:stCondLst>
                                        </p:cTn>
                                        <p:tgtEl>
                                          <p:spTgt spid="408581"/>
                                        </p:tgtEl>
                                        <p:attrNameLst>
                                          <p:attrName>style.visibility</p:attrName>
                                        </p:attrNameLst>
                                      </p:cBhvr>
                                      <p:to>
                                        <p:strVal val="visible"/>
                                      </p:to>
                                    </p:set>
                                    <p:anim calcmode="lin" valueType="num">
                                      <p:cBhvr>
                                        <p:cTn id="12" dur="500" fill="hold"/>
                                        <p:tgtEl>
                                          <p:spTgt spid="408581"/>
                                        </p:tgtEl>
                                        <p:attrNameLst>
                                          <p:attrName>ppt_w</p:attrName>
                                        </p:attrNameLst>
                                      </p:cBhvr>
                                      <p:tavLst>
                                        <p:tav tm="0">
                                          <p:val>
                                            <p:fltVal val="0"/>
                                          </p:val>
                                        </p:tav>
                                        <p:tav tm="100000">
                                          <p:val>
                                            <p:strVal val="#ppt_w"/>
                                          </p:val>
                                        </p:tav>
                                      </p:tavLst>
                                    </p:anim>
                                    <p:anim calcmode="lin" valueType="num">
                                      <p:cBhvr>
                                        <p:cTn id="13" dur="500" fill="hold"/>
                                        <p:tgtEl>
                                          <p:spTgt spid="408581"/>
                                        </p:tgtEl>
                                        <p:attrNameLst>
                                          <p:attrName>ppt_h</p:attrName>
                                        </p:attrNameLst>
                                      </p:cBhvr>
                                      <p:tavLst>
                                        <p:tav tm="0">
                                          <p:val>
                                            <p:fltVal val="0"/>
                                          </p:val>
                                        </p:tav>
                                        <p:tav tm="100000">
                                          <p:val>
                                            <p:strVal val="#ppt_h"/>
                                          </p:val>
                                        </p:tav>
                                      </p:tavLst>
                                    </p:anim>
                                    <p:animEffect transition="in" filter="fade">
                                      <p:cBhvr>
                                        <p:cTn id="14" dur="500"/>
                                        <p:tgtEl>
                                          <p:spTgt spid="40858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408583"/>
                                        </p:tgtEl>
                                        <p:attrNameLst>
                                          <p:attrName>style.visibility</p:attrName>
                                        </p:attrNameLst>
                                      </p:cBhvr>
                                      <p:to>
                                        <p:strVal val="visible"/>
                                      </p:to>
                                    </p:set>
                                    <p:anim calcmode="lin" valueType="num">
                                      <p:cBhvr>
                                        <p:cTn id="19" dur="500" fill="hold"/>
                                        <p:tgtEl>
                                          <p:spTgt spid="408583"/>
                                        </p:tgtEl>
                                        <p:attrNameLst>
                                          <p:attrName>ppt_w</p:attrName>
                                        </p:attrNameLst>
                                      </p:cBhvr>
                                      <p:tavLst>
                                        <p:tav tm="0">
                                          <p:val>
                                            <p:fltVal val="0"/>
                                          </p:val>
                                        </p:tav>
                                        <p:tav tm="100000">
                                          <p:val>
                                            <p:strVal val="#ppt_w"/>
                                          </p:val>
                                        </p:tav>
                                      </p:tavLst>
                                    </p:anim>
                                    <p:anim calcmode="lin" valueType="num">
                                      <p:cBhvr>
                                        <p:cTn id="20" dur="500" fill="hold"/>
                                        <p:tgtEl>
                                          <p:spTgt spid="408583"/>
                                        </p:tgtEl>
                                        <p:attrNameLst>
                                          <p:attrName>ppt_h</p:attrName>
                                        </p:attrNameLst>
                                      </p:cBhvr>
                                      <p:tavLst>
                                        <p:tav tm="0">
                                          <p:val>
                                            <p:fltVal val="0"/>
                                          </p:val>
                                        </p:tav>
                                        <p:tav tm="100000">
                                          <p:val>
                                            <p:strVal val="#ppt_h"/>
                                          </p:val>
                                        </p:tav>
                                      </p:tavLst>
                                    </p:anim>
                                    <p:animEffect transition="in" filter="fade">
                                      <p:cBhvr>
                                        <p:cTn id="21" dur="500"/>
                                        <p:tgtEl>
                                          <p:spTgt spid="408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p:bldP spid="4085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Grymes 02">
            <a:extLst>
              <a:ext uri="{FF2B5EF4-FFF2-40B4-BE49-F238E27FC236}">
                <a16:creationId xmlns:a16="http://schemas.microsoft.com/office/drawing/2014/main" id="{0310462E-A35B-0892-583C-B3D42CA2A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0"/>
            <a:ext cx="74676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a:extLst>
              <a:ext uri="{FF2B5EF4-FFF2-40B4-BE49-F238E27FC236}">
                <a16:creationId xmlns:a16="http://schemas.microsoft.com/office/drawing/2014/main" id="{22640554-54C8-7068-42CD-37A3193284FB}"/>
              </a:ext>
            </a:extLst>
          </p:cNvPr>
          <p:cNvSpPr txBox="1">
            <a:spLocks noChangeArrowheads="1"/>
          </p:cNvSpPr>
          <p:nvPr/>
        </p:nvSpPr>
        <p:spPr bwMode="auto">
          <a:xfrm>
            <a:off x="4495800" y="4114800"/>
            <a:ext cx="1609725" cy="366713"/>
          </a:xfrm>
          <a:prstGeom prst="rect">
            <a:avLst/>
          </a:prstGeom>
          <a:noFill/>
          <a:ln>
            <a:noFill/>
          </a:ln>
          <a:effectLst>
            <a:outerShdw blurRad="38100" dist="38100" dir="2700000" algn="tl" rotWithShape="0">
              <a:prstClr val="black">
                <a:alpha val="70000"/>
              </a:prstClr>
            </a:outerShdw>
          </a:effectLst>
        </p:spPr>
        <p:txBody>
          <a:bodyPr wrap="none">
            <a:spAutoFit/>
          </a:bodyPr>
          <a:lstStyle>
            <a:lvl1pPr eaLnBrk="0" hangingPunct="0">
              <a:defRPr sz="2800">
                <a:solidFill>
                  <a:schemeClr val="tx1"/>
                </a:solidFill>
                <a:latin typeface="Comic Sans MS" panose="030F0702030302020204" pitchFamily="66" charset="0"/>
              </a:defRPr>
            </a:lvl1pPr>
            <a:lvl2pPr marL="742950" indent="-285750" eaLnBrk="0" hangingPunct="0">
              <a:defRPr sz="2800">
                <a:solidFill>
                  <a:schemeClr val="tx1"/>
                </a:solidFill>
                <a:latin typeface="Comic Sans MS" panose="030F0702030302020204" pitchFamily="66" charset="0"/>
              </a:defRPr>
            </a:lvl2pPr>
            <a:lvl3pPr marL="1143000" indent="-228600" eaLnBrk="0" hangingPunct="0">
              <a:defRPr sz="2800">
                <a:solidFill>
                  <a:schemeClr val="tx1"/>
                </a:solidFill>
                <a:latin typeface="Comic Sans MS" panose="030F0702030302020204" pitchFamily="66" charset="0"/>
              </a:defRPr>
            </a:lvl3pPr>
            <a:lvl4pPr marL="1600200" indent="-228600" eaLnBrk="0" hangingPunct="0">
              <a:defRPr sz="2800">
                <a:solidFill>
                  <a:schemeClr val="tx1"/>
                </a:solidFill>
                <a:latin typeface="Comic Sans MS" panose="030F0702030302020204" pitchFamily="66" charset="0"/>
              </a:defRPr>
            </a:lvl4pPr>
            <a:lvl5pPr marL="2057400" indent="-228600" eaLnBrk="0" hangingPunct="0">
              <a:defRPr sz="28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8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8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8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800">
                <a:solidFill>
                  <a:schemeClr val="tx1"/>
                </a:solidFill>
                <a:latin typeface="Comic Sans MS" panose="030F0702030302020204" pitchFamily="66" charset="0"/>
              </a:defRPr>
            </a:lvl9pPr>
          </a:lstStyle>
          <a:p>
            <a:pPr eaLnBrk="1" fontAlgn="auto" hangingPunct="1">
              <a:spcBef>
                <a:spcPts val="0"/>
              </a:spcBef>
              <a:spcAft>
                <a:spcPts val="0"/>
              </a:spcAft>
              <a:defRPr/>
            </a:pPr>
            <a:r>
              <a:rPr lang="en-US" altLang="en-US" sz="1800" b="1" dirty="0">
                <a:solidFill>
                  <a:srgbClr val="FFFFFF"/>
                </a:solidFill>
              </a:rPr>
              <a:t>“Cool”  SSTs</a:t>
            </a:r>
          </a:p>
        </p:txBody>
      </p:sp>
      <p:sp>
        <p:nvSpPr>
          <p:cNvPr id="2" name="Text Box 3">
            <a:extLst>
              <a:ext uri="{FF2B5EF4-FFF2-40B4-BE49-F238E27FC236}">
                <a16:creationId xmlns:a16="http://schemas.microsoft.com/office/drawing/2014/main" id="{E21D4BEF-0977-6BD4-EF8A-52ED3F8E9844}"/>
              </a:ext>
            </a:extLst>
          </p:cNvPr>
          <p:cNvSpPr txBox="1">
            <a:spLocks noChangeArrowheads="1"/>
          </p:cNvSpPr>
          <p:nvPr/>
        </p:nvSpPr>
        <p:spPr bwMode="auto">
          <a:xfrm>
            <a:off x="2120900" y="478170"/>
            <a:ext cx="8102600" cy="954107"/>
          </a:xfrm>
          <a:prstGeom prst="rect">
            <a:avLst/>
          </a:prstGeom>
          <a:noFill/>
          <a:ln w="9525">
            <a:noFill/>
            <a:miter lim="800000"/>
            <a:headEnd/>
            <a:tailEnd/>
          </a:ln>
          <a:effectLst/>
        </p:spPr>
        <p:txBody>
          <a:bodyPr wrap="square">
            <a:spAutoFit/>
          </a:bodyPr>
          <a:lstStyle/>
          <a:p>
            <a:pPr eaLnBrk="1" fontAlgn="auto" hangingPunct="1">
              <a:spcBef>
                <a:spcPts val="0"/>
              </a:spcBef>
              <a:spcAft>
                <a:spcPts val="0"/>
              </a:spcAft>
              <a:defRPr/>
            </a:pPr>
            <a:r>
              <a:rPr lang="en-US" sz="2800" b="1" i="1" dirty="0">
                <a:solidFill>
                  <a:srgbClr val="66FFFF"/>
                </a:solidFill>
                <a:effectLst>
                  <a:outerShdw blurRad="38100" dist="38100" dir="2700000" algn="tl">
                    <a:srgbClr val="000000"/>
                  </a:outerShdw>
                </a:effectLst>
                <a:latin typeface="Arial" charset="0"/>
              </a:rPr>
              <a:t>La Niña</a:t>
            </a:r>
            <a:r>
              <a:rPr lang="en-US" sz="2800" dirty="0">
                <a:solidFill>
                  <a:srgbClr val="66FFFF"/>
                </a:solidFill>
                <a:effectLst>
                  <a:outerShdw blurRad="38100" dist="38100" dir="2700000" algn="tl">
                    <a:srgbClr val="000000"/>
                  </a:outerShdw>
                </a:effectLst>
                <a:latin typeface="Arial" charset="0"/>
              </a:rPr>
              <a:t> </a:t>
            </a:r>
            <a:r>
              <a:rPr lang="en-US" sz="2800" dirty="0">
                <a:solidFill>
                  <a:schemeClr val="bg1"/>
                </a:solidFill>
                <a:effectLst>
                  <a:outerShdw blurRad="38100" dist="38100" dir="2700000" algn="tl">
                    <a:srgbClr val="000000"/>
                  </a:outerShdw>
                </a:effectLst>
                <a:latin typeface="Arial" charset="0"/>
              </a:rPr>
              <a:t>‘cool months signature’ along Gulf Coast: </a:t>
            </a:r>
          </a:p>
          <a:p>
            <a:pPr eaLnBrk="1" fontAlgn="auto" hangingPunct="1">
              <a:spcBef>
                <a:spcPts val="0"/>
              </a:spcBef>
              <a:spcAft>
                <a:spcPts val="0"/>
              </a:spcAft>
              <a:defRPr/>
            </a:pPr>
            <a:r>
              <a:rPr lang="en-US" sz="2800" dirty="0">
                <a:solidFill>
                  <a:schemeClr val="bg1"/>
                </a:solidFill>
                <a:effectLst>
                  <a:outerShdw blurRad="38100" dist="38100" dir="2700000" algn="tl">
                    <a:srgbClr val="000000"/>
                  </a:outerShdw>
                </a:effectLst>
                <a:latin typeface="Arial" charset="0"/>
              </a:rPr>
              <a:t>          Reduced winter/spring Gulf Activity</a:t>
            </a:r>
            <a:endParaRPr lang="en-US" sz="2800" b="1" i="1" dirty="0">
              <a:solidFill>
                <a:srgbClr val="00B050"/>
              </a:solidFill>
              <a:effectLst>
                <a:outerShdw blurRad="38100" dist="38100" dir="2700000" algn="tl">
                  <a:srgbClr val="000000"/>
                </a:outerShdw>
              </a:effectLst>
              <a:latin typeface="Arial" charset="0"/>
            </a:endParaRPr>
          </a:p>
        </p:txBody>
      </p:sp>
      <p:sp>
        <p:nvSpPr>
          <p:cNvPr id="3" name="Text Box 7">
            <a:extLst>
              <a:ext uri="{FF2B5EF4-FFF2-40B4-BE49-F238E27FC236}">
                <a16:creationId xmlns:a16="http://schemas.microsoft.com/office/drawing/2014/main" id="{775A7C7A-0618-F05F-3CC6-930A11244EF5}"/>
              </a:ext>
            </a:extLst>
          </p:cNvPr>
          <p:cNvSpPr txBox="1">
            <a:spLocks noChangeArrowheads="1"/>
          </p:cNvSpPr>
          <p:nvPr/>
        </p:nvSpPr>
        <p:spPr bwMode="auto">
          <a:xfrm>
            <a:off x="8910638" y="2419350"/>
            <a:ext cx="1617662" cy="830263"/>
          </a:xfrm>
          <a:prstGeom prst="rect">
            <a:avLst/>
          </a:prstGeom>
          <a:solidFill>
            <a:srgbClr val="000066">
              <a:alpha val="70000"/>
            </a:srgbClr>
          </a:solidFill>
          <a:ln w="9525">
            <a:noFill/>
            <a:miter lim="800000"/>
            <a:headEnd/>
            <a:tailEnd/>
          </a:ln>
          <a:effectLst/>
        </p:spPr>
        <p:txBody>
          <a:bodyPr wrap="none">
            <a:spAutoFit/>
          </a:bodyPr>
          <a:lstStyle/>
          <a:p>
            <a:pPr eaLnBrk="1" fontAlgn="auto" hangingPunct="1">
              <a:spcBef>
                <a:spcPts val="0"/>
              </a:spcBef>
              <a:spcAft>
                <a:spcPts val="0"/>
              </a:spcAft>
              <a:defRPr/>
            </a:pPr>
            <a:r>
              <a:rPr lang="en-US" sz="2400" b="1" i="1" dirty="0">
                <a:solidFill>
                  <a:schemeClr val="bg1"/>
                </a:solidFill>
                <a:effectLst>
                  <a:outerShdw blurRad="38100" dist="38100" dir="2700000" algn="tl">
                    <a:srgbClr val="000000"/>
                  </a:outerShdw>
                </a:effectLst>
                <a:latin typeface="Arial Narrow" pitchFamily="34" charset="0"/>
              </a:rPr>
              <a:t>Fewer</a:t>
            </a:r>
          </a:p>
          <a:p>
            <a:pPr eaLnBrk="1" fontAlgn="auto" hangingPunct="1">
              <a:spcBef>
                <a:spcPts val="0"/>
              </a:spcBef>
              <a:spcAft>
                <a:spcPts val="0"/>
              </a:spcAft>
              <a:defRPr/>
            </a:pPr>
            <a:r>
              <a:rPr lang="en-US" sz="2400" b="1" i="1" dirty="0">
                <a:solidFill>
                  <a:schemeClr val="bg1"/>
                </a:solidFill>
                <a:effectLst>
                  <a:outerShdw blurRad="38100" dist="38100" dir="2700000" algn="tl">
                    <a:srgbClr val="000000"/>
                  </a:outerShdw>
                </a:effectLst>
                <a:latin typeface="Arial Narrow" pitchFamily="34" charset="0"/>
              </a:rPr>
              <a:t>Gulf Lows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5A56BF22-400C-8D7F-322A-347C40318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2595563"/>
            <a:ext cx="99949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3CE4C53F-1808-18DD-D97E-57F64DE0A940}"/>
              </a:ext>
            </a:extLst>
          </p:cNvPr>
          <p:cNvSpPr txBox="1">
            <a:spLocks noChangeArrowheads="1"/>
          </p:cNvSpPr>
          <p:nvPr/>
        </p:nvSpPr>
        <p:spPr bwMode="auto">
          <a:xfrm>
            <a:off x="2362200" y="414338"/>
            <a:ext cx="7118350" cy="554037"/>
          </a:xfrm>
          <a:prstGeom prst="rect">
            <a:avLst/>
          </a:prstGeom>
          <a:noFill/>
          <a:ln>
            <a:noFill/>
          </a:ln>
          <a:effectLst>
            <a:outerShdw blurRad="50800" dist="508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en-US" altLang="en-US" sz="3000" b="1" dirty="0">
                <a:solidFill>
                  <a:srgbClr val="FFFFFF"/>
                </a:solidFill>
                <a:latin typeface="Arial" panose="020B0604020202020204" pitchFamily="34" charset="0"/>
              </a:rPr>
              <a:t>ENSO – El Niño / Southern Oscillation</a:t>
            </a:r>
          </a:p>
        </p:txBody>
      </p:sp>
      <p:sp>
        <p:nvSpPr>
          <p:cNvPr id="6" name="TextBox 5">
            <a:extLst>
              <a:ext uri="{FF2B5EF4-FFF2-40B4-BE49-F238E27FC236}">
                <a16:creationId xmlns:a16="http://schemas.microsoft.com/office/drawing/2014/main" id="{D7D05D55-D18B-4EA0-3438-952C051E0745}"/>
              </a:ext>
            </a:extLst>
          </p:cNvPr>
          <p:cNvSpPr txBox="1"/>
          <p:nvPr/>
        </p:nvSpPr>
        <p:spPr>
          <a:xfrm>
            <a:off x="2667000" y="1039813"/>
            <a:ext cx="3464025" cy="492443"/>
          </a:xfrm>
          <a:prstGeom prst="rect">
            <a:avLst/>
          </a:prstGeom>
          <a:noFill/>
        </p:spPr>
        <p:txBody>
          <a:bodyPr wrap="none">
            <a:spAutoFit/>
          </a:bodyPr>
          <a:lstStyle/>
          <a:p>
            <a:pPr eaLnBrk="1" fontAlgn="auto" hangingPunct="1">
              <a:spcBef>
                <a:spcPts val="0"/>
              </a:spcBef>
              <a:spcAft>
                <a:spcPts val="0"/>
              </a:spcAft>
              <a:defRPr/>
            </a:pPr>
            <a:r>
              <a:rPr lang="en-US" sz="2600" b="1" i="1" dirty="0">
                <a:solidFill>
                  <a:srgbClr val="FF3300"/>
                </a:solidFill>
                <a:effectLst>
                  <a:outerShdw blurRad="38100" dist="38100" dir="2700000" algn="tl">
                    <a:srgbClr val="000000">
                      <a:alpha val="43137"/>
                    </a:srgbClr>
                  </a:outerShdw>
                </a:effectLst>
                <a:latin typeface="+mn-lt"/>
              </a:rPr>
              <a:t>El Niño </a:t>
            </a:r>
            <a:r>
              <a:rPr lang="en-US" sz="2600" b="1" dirty="0">
                <a:solidFill>
                  <a:srgbClr val="FF3300"/>
                </a:solidFill>
                <a:effectLst>
                  <a:outerShdw blurRad="38100" dist="38100" dir="2700000" algn="tl">
                    <a:srgbClr val="000000">
                      <a:alpha val="43137"/>
                    </a:srgbClr>
                  </a:outerShdw>
                </a:effectLst>
                <a:latin typeface="+mn-lt"/>
              </a:rPr>
              <a:t>– “warm” phase</a:t>
            </a:r>
          </a:p>
        </p:txBody>
      </p:sp>
      <p:sp>
        <p:nvSpPr>
          <p:cNvPr id="7" name="TextBox 6">
            <a:extLst>
              <a:ext uri="{FF2B5EF4-FFF2-40B4-BE49-F238E27FC236}">
                <a16:creationId xmlns:a16="http://schemas.microsoft.com/office/drawing/2014/main" id="{37D11ED3-511F-00F4-9F72-6834EED8F2F2}"/>
              </a:ext>
            </a:extLst>
          </p:cNvPr>
          <p:cNvSpPr txBox="1"/>
          <p:nvPr/>
        </p:nvSpPr>
        <p:spPr>
          <a:xfrm>
            <a:off x="3830787" y="1489075"/>
            <a:ext cx="3303084" cy="492443"/>
          </a:xfrm>
          <a:prstGeom prst="rect">
            <a:avLst/>
          </a:prstGeom>
          <a:noFill/>
        </p:spPr>
        <p:txBody>
          <a:bodyPr wrap="none">
            <a:spAutoFit/>
          </a:bodyPr>
          <a:lstStyle/>
          <a:p>
            <a:pPr eaLnBrk="1" fontAlgn="auto" hangingPunct="1">
              <a:spcBef>
                <a:spcPts val="0"/>
              </a:spcBef>
              <a:spcAft>
                <a:spcPts val="0"/>
              </a:spcAft>
              <a:defRPr/>
            </a:pPr>
            <a:r>
              <a:rPr lang="en-US" sz="2600" b="1" i="1" dirty="0">
                <a:solidFill>
                  <a:srgbClr val="00B0F0"/>
                </a:solidFill>
                <a:effectLst>
                  <a:outerShdw blurRad="38100" dist="38100" dir="2700000" algn="tl">
                    <a:srgbClr val="000000">
                      <a:alpha val="43137"/>
                    </a:srgbClr>
                  </a:outerShdw>
                </a:effectLst>
                <a:latin typeface="+mn-lt"/>
              </a:rPr>
              <a:t>La Niña </a:t>
            </a:r>
            <a:r>
              <a:rPr lang="en-US" sz="2600" b="1" dirty="0">
                <a:solidFill>
                  <a:srgbClr val="00B0F0"/>
                </a:solidFill>
                <a:effectLst>
                  <a:outerShdw blurRad="38100" dist="38100" dir="2700000" algn="tl">
                    <a:srgbClr val="000000">
                      <a:alpha val="43137"/>
                    </a:srgbClr>
                  </a:outerShdw>
                </a:effectLst>
                <a:latin typeface="+mn-lt"/>
              </a:rPr>
              <a:t>– “cool” phase</a:t>
            </a:r>
          </a:p>
        </p:txBody>
      </p:sp>
      <p:sp>
        <p:nvSpPr>
          <p:cNvPr id="8" name="TextBox 7">
            <a:extLst>
              <a:ext uri="{FF2B5EF4-FFF2-40B4-BE49-F238E27FC236}">
                <a16:creationId xmlns:a16="http://schemas.microsoft.com/office/drawing/2014/main" id="{A40D5C4F-09E3-A7C5-9515-FE846BCCB0D0}"/>
              </a:ext>
            </a:extLst>
          </p:cNvPr>
          <p:cNvSpPr txBox="1"/>
          <p:nvPr/>
        </p:nvSpPr>
        <p:spPr>
          <a:xfrm>
            <a:off x="5562595" y="1935163"/>
            <a:ext cx="3633788" cy="492125"/>
          </a:xfrm>
          <a:prstGeom prst="rect">
            <a:avLst/>
          </a:prstGeom>
          <a:noFill/>
        </p:spPr>
        <p:txBody>
          <a:bodyPr wrap="none">
            <a:spAutoFit/>
          </a:bodyPr>
          <a:lstStyle/>
          <a:p>
            <a:pPr eaLnBrk="1" fontAlgn="auto" hangingPunct="1">
              <a:spcBef>
                <a:spcPts val="0"/>
              </a:spcBef>
              <a:spcAft>
                <a:spcPts val="0"/>
              </a:spcAft>
              <a:defRPr/>
            </a:pPr>
            <a:r>
              <a:rPr lang="en-US" sz="2600" b="1" i="1" dirty="0">
                <a:solidFill>
                  <a:schemeClr val="bg2"/>
                </a:solidFill>
                <a:effectLst>
                  <a:outerShdw blurRad="38100" dist="38100" dir="2700000" algn="tl">
                    <a:srgbClr val="000000">
                      <a:alpha val="43137"/>
                    </a:srgbClr>
                  </a:outerShdw>
                </a:effectLst>
                <a:latin typeface="+mn-lt"/>
              </a:rPr>
              <a:t>La Nada </a:t>
            </a:r>
            <a:r>
              <a:rPr lang="en-US" sz="2600" b="1" dirty="0">
                <a:solidFill>
                  <a:schemeClr val="bg2"/>
                </a:solidFill>
                <a:effectLst>
                  <a:outerShdw blurRad="38100" dist="38100" dir="2700000" algn="tl">
                    <a:srgbClr val="000000">
                      <a:alpha val="43137"/>
                    </a:srgbClr>
                  </a:outerShdw>
                </a:effectLst>
                <a:latin typeface="+mn-lt"/>
              </a:rPr>
              <a:t>– “near normal”</a:t>
            </a:r>
          </a:p>
        </p:txBody>
      </p:sp>
      <p:sp>
        <p:nvSpPr>
          <p:cNvPr id="9" name="Rectangle 8">
            <a:extLst>
              <a:ext uri="{FF2B5EF4-FFF2-40B4-BE49-F238E27FC236}">
                <a16:creationId xmlns:a16="http://schemas.microsoft.com/office/drawing/2014/main" id="{5994BB4E-756B-FF38-5039-33A9562E00F6}"/>
              </a:ext>
            </a:extLst>
          </p:cNvPr>
          <p:cNvSpPr/>
          <p:nvPr/>
        </p:nvSpPr>
        <p:spPr>
          <a:xfrm>
            <a:off x="1876425" y="4170363"/>
            <a:ext cx="9058275" cy="457200"/>
          </a:xfrm>
          <a:prstGeom prst="rect">
            <a:avLst/>
          </a:prstGeom>
          <a:solidFill>
            <a:srgbClr val="0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extBox 9">
            <a:extLst>
              <a:ext uri="{FF2B5EF4-FFF2-40B4-BE49-F238E27FC236}">
                <a16:creationId xmlns:a16="http://schemas.microsoft.com/office/drawing/2014/main" id="{8D76D0BD-91CA-04D3-E350-AAB86312502E}"/>
              </a:ext>
            </a:extLst>
          </p:cNvPr>
          <p:cNvSpPr txBox="1"/>
          <p:nvPr/>
        </p:nvSpPr>
        <p:spPr>
          <a:xfrm flipH="1">
            <a:off x="7373938" y="2928938"/>
            <a:ext cx="1295400" cy="461962"/>
          </a:xfrm>
          <a:prstGeom prst="rect">
            <a:avLst/>
          </a:prstGeom>
          <a:noFill/>
        </p:spPr>
        <p:txBody>
          <a:bodyPr>
            <a:spAutoFit/>
          </a:bodyPr>
          <a:lstStyle/>
          <a:p>
            <a:pPr eaLnBrk="1" fontAlgn="auto" hangingPunct="1">
              <a:spcBef>
                <a:spcPts val="0"/>
              </a:spcBef>
              <a:spcAft>
                <a:spcPts val="0"/>
              </a:spcAft>
              <a:defRPr/>
            </a:pPr>
            <a:r>
              <a:rPr lang="en-US" sz="2400" b="1" i="1" dirty="0">
                <a:solidFill>
                  <a:srgbClr val="FF3300"/>
                </a:solidFill>
                <a:effectLst>
                  <a:outerShdw blurRad="38100" dist="38100" dir="2700000" algn="tl">
                    <a:srgbClr val="000000">
                      <a:alpha val="43137"/>
                    </a:srgbClr>
                  </a:outerShdw>
                </a:effectLst>
                <a:latin typeface="+mn-lt"/>
              </a:rPr>
              <a:t>El Niño</a:t>
            </a:r>
          </a:p>
        </p:txBody>
      </p:sp>
      <p:sp>
        <p:nvSpPr>
          <p:cNvPr id="11" name="TextBox 10">
            <a:extLst>
              <a:ext uri="{FF2B5EF4-FFF2-40B4-BE49-F238E27FC236}">
                <a16:creationId xmlns:a16="http://schemas.microsoft.com/office/drawing/2014/main" id="{A1165860-8921-7229-81DE-D37FE11078EA}"/>
              </a:ext>
            </a:extLst>
          </p:cNvPr>
          <p:cNvSpPr txBox="1"/>
          <p:nvPr/>
        </p:nvSpPr>
        <p:spPr>
          <a:xfrm flipH="1">
            <a:off x="6096000" y="5241925"/>
            <a:ext cx="1887538" cy="461963"/>
          </a:xfrm>
          <a:prstGeom prst="rect">
            <a:avLst/>
          </a:prstGeom>
          <a:noFill/>
        </p:spPr>
        <p:txBody>
          <a:bodyPr>
            <a:spAutoFit/>
          </a:bodyPr>
          <a:lstStyle/>
          <a:p>
            <a:pPr eaLnBrk="1" fontAlgn="auto" hangingPunct="1">
              <a:spcBef>
                <a:spcPts val="0"/>
              </a:spcBef>
              <a:spcAft>
                <a:spcPts val="0"/>
              </a:spcAft>
              <a:defRPr/>
            </a:pPr>
            <a:r>
              <a:rPr lang="en-US" sz="2400" b="1" i="1" dirty="0">
                <a:solidFill>
                  <a:srgbClr val="0033CC"/>
                </a:solidFill>
                <a:effectLst>
                  <a:outerShdw blurRad="38100" dist="38100" dir="2700000" algn="tl">
                    <a:srgbClr val="000000">
                      <a:alpha val="43137"/>
                    </a:srgbClr>
                  </a:outerShdw>
                </a:effectLst>
                <a:latin typeface="+mn-lt"/>
              </a:rPr>
              <a:t>La Niña</a:t>
            </a:r>
          </a:p>
        </p:txBody>
      </p:sp>
      <p:sp>
        <p:nvSpPr>
          <p:cNvPr id="13" name="Rectangle 12">
            <a:extLst>
              <a:ext uri="{FF2B5EF4-FFF2-40B4-BE49-F238E27FC236}">
                <a16:creationId xmlns:a16="http://schemas.microsoft.com/office/drawing/2014/main" id="{5A4F6003-9F9E-C34F-6518-42C12E19BCA1}"/>
              </a:ext>
            </a:extLst>
          </p:cNvPr>
          <p:cNvSpPr/>
          <p:nvPr/>
        </p:nvSpPr>
        <p:spPr>
          <a:xfrm>
            <a:off x="1876425" y="4162407"/>
            <a:ext cx="9058275" cy="457200"/>
          </a:xfrm>
          <a:prstGeom prst="rect">
            <a:avLst/>
          </a:prstGeom>
          <a:solidFill>
            <a:srgbClr val="0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anim calcmode="lin" valueType="num">
                                      <p:cBhvr>
                                        <p:cTn id="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nodeType="after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0" presetClass="entr" presetSubtype="0" fill="hold" grpId="1"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autoUpdateAnimBg="0"/>
      <p:bldP spid="10" grpId="0" autoUpdateAnimBg="0"/>
      <p:bldP spid="11" grpId="0" autoUpdateAnimBg="0"/>
      <p:bldP spid="13" grpId="0" animBg="1" autoUpdateAnimBg="0"/>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DACEAADB-92A2-31C3-9501-501D738B2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8" y="1158875"/>
            <a:ext cx="11671300"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C9958F44-74DD-76EC-AA93-86CEBBEC35A8}"/>
              </a:ext>
            </a:extLst>
          </p:cNvPr>
          <p:cNvSpPr txBox="1">
            <a:spLocks noChangeArrowheads="1"/>
          </p:cNvSpPr>
          <p:nvPr/>
        </p:nvSpPr>
        <p:spPr bwMode="auto">
          <a:xfrm>
            <a:off x="1098550" y="155575"/>
            <a:ext cx="7118350" cy="554038"/>
          </a:xfrm>
          <a:prstGeom prst="rect">
            <a:avLst/>
          </a:prstGeom>
          <a:noFill/>
          <a:ln>
            <a:noFill/>
          </a:ln>
          <a:effectLst>
            <a:outerShdw blurRad="50800" dist="50800" dir="2700000" algn="tl" rotWithShape="0">
              <a:prstClr val="black">
                <a:alpha val="40000"/>
              </a:prstClr>
            </a:outerShdw>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auto" hangingPunct="1">
              <a:spcBef>
                <a:spcPct val="0"/>
              </a:spcBef>
              <a:spcAft>
                <a:spcPts val="0"/>
              </a:spcAft>
              <a:buFontTx/>
              <a:buNone/>
              <a:defRPr/>
            </a:pPr>
            <a:r>
              <a:rPr lang="en-US" altLang="en-US" sz="3000" b="1" dirty="0">
                <a:solidFill>
                  <a:srgbClr val="FFFFFF"/>
                </a:solidFill>
                <a:latin typeface="Arial" panose="020B0604020202020204" pitchFamily="34" charset="0"/>
              </a:rPr>
              <a:t>ENSO – El Niño / Southern Oscillation</a:t>
            </a:r>
          </a:p>
        </p:txBody>
      </p:sp>
      <p:sp>
        <p:nvSpPr>
          <p:cNvPr id="10" name="TextBox 9">
            <a:extLst>
              <a:ext uri="{FF2B5EF4-FFF2-40B4-BE49-F238E27FC236}">
                <a16:creationId xmlns:a16="http://schemas.microsoft.com/office/drawing/2014/main" id="{967F60D2-1DAE-A323-7302-DE0C64872004}"/>
              </a:ext>
            </a:extLst>
          </p:cNvPr>
          <p:cNvSpPr txBox="1"/>
          <p:nvPr/>
        </p:nvSpPr>
        <p:spPr>
          <a:xfrm flipH="1">
            <a:off x="2555875" y="4919663"/>
            <a:ext cx="1295400" cy="522287"/>
          </a:xfrm>
          <a:prstGeom prst="rect">
            <a:avLst/>
          </a:prstGeom>
          <a:noFill/>
        </p:spPr>
        <p:txBody>
          <a:bodyPr>
            <a:spAutoFit/>
          </a:bodyPr>
          <a:lstStyle/>
          <a:p>
            <a:pPr eaLnBrk="1" fontAlgn="auto" hangingPunct="1">
              <a:spcBef>
                <a:spcPts val="0"/>
              </a:spcBef>
              <a:spcAft>
                <a:spcPts val="0"/>
              </a:spcAft>
              <a:defRPr/>
            </a:pPr>
            <a:r>
              <a:rPr lang="en-US" sz="2800" b="1" i="1" dirty="0">
                <a:solidFill>
                  <a:srgbClr val="FF3300"/>
                </a:solidFill>
                <a:effectLst>
                  <a:outerShdw blurRad="38100" dist="38100" dir="2700000" algn="tl">
                    <a:srgbClr val="000000">
                      <a:alpha val="43137"/>
                    </a:srgbClr>
                  </a:outerShdw>
                </a:effectLst>
                <a:latin typeface="+mn-lt"/>
              </a:rPr>
              <a:t>El Niño</a:t>
            </a:r>
          </a:p>
        </p:txBody>
      </p:sp>
      <p:sp>
        <p:nvSpPr>
          <p:cNvPr id="11" name="TextBox 10">
            <a:extLst>
              <a:ext uri="{FF2B5EF4-FFF2-40B4-BE49-F238E27FC236}">
                <a16:creationId xmlns:a16="http://schemas.microsoft.com/office/drawing/2014/main" id="{45BBABD1-F3C8-2EC0-FF4C-6D2A63A07824}"/>
              </a:ext>
            </a:extLst>
          </p:cNvPr>
          <p:cNvSpPr txBox="1"/>
          <p:nvPr/>
        </p:nvSpPr>
        <p:spPr>
          <a:xfrm flipH="1">
            <a:off x="2419350" y="1849438"/>
            <a:ext cx="1887538" cy="522287"/>
          </a:xfrm>
          <a:prstGeom prst="rect">
            <a:avLst/>
          </a:prstGeom>
          <a:noFill/>
        </p:spPr>
        <p:txBody>
          <a:bodyPr>
            <a:spAutoFit/>
          </a:bodyPr>
          <a:lstStyle/>
          <a:p>
            <a:pPr eaLnBrk="1" fontAlgn="auto" hangingPunct="1">
              <a:spcBef>
                <a:spcPts val="0"/>
              </a:spcBef>
              <a:spcAft>
                <a:spcPts val="0"/>
              </a:spcAft>
              <a:defRPr/>
            </a:pPr>
            <a:r>
              <a:rPr lang="en-US" sz="2800" b="1" i="1" dirty="0">
                <a:solidFill>
                  <a:srgbClr val="0033CC"/>
                </a:solidFill>
                <a:effectLst>
                  <a:outerShdw blurRad="38100" dist="38100" dir="2700000" algn="tl">
                    <a:srgbClr val="000000">
                      <a:alpha val="43137"/>
                    </a:srgbClr>
                  </a:outerShdw>
                </a:effectLst>
                <a:latin typeface="+mn-lt"/>
              </a:rPr>
              <a:t>La Niña</a:t>
            </a:r>
          </a:p>
        </p:txBody>
      </p:sp>
      <p:sp>
        <p:nvSpPr>
          <p:cNvPr id="13" name="Rectangle 12">
            <a:extLst>
              <a:ext uri="{FF2B5EF4-FFF2-40B4-BE49-F238E27FC236}">
                <a16:creationId xmlns:a16="http://schemas.microsoft.com/office/drawing/2014/main" id="{FFB6F6A7-8D3F-B3AE-1BB3-0BC6AC733323}"/>
              </a:ext>
            </a:extLst>
          </p:cNvPr>
          <p:cNvSpPr/>
          <p:nvPr/>
        </p:nvSpPr>
        <p:spPr>
          <a:xfrm>
            <a:off x="1006475" y="3533775"/>
            <a:ext cx="10155238" cy="45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3" name="Straight Connector 2">
            <a:extLst>
              <a:ext uri="{FF2B5EF4-FFF2-40B4-BE49-F238E27FC236}">
                <a16:creationId xmlns:a16="http://schemas.microsoft.com/office/drawing/2014/main" id="{CE8206BB-9A92-7A46-2924-8DB3EF629E29}"/>
              </a:ext>
            </a:extLst>
          </p:cNvPr>
          <p:cNvCxnSpPr>
            <a:cxnSpLocks/>
          </p:cNvCxnSpPr>
          <p:nvPr/>
        </p:nvCxnSpPr>
        <p:spPr>
          <a:xfrm>
            <a:off x="4586288" y="1700213"/>
            <a:ext cx="0" cy="4468812"/>
          </a:xfrm>
          <a:prstGeom prst="line">
            <a:avLst/>
          </a:prstGeom>
          <a:ln w="76200">
            <a:solidFill>
              <a:schemeClr val="bg2">
                <a:lumMod val="75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7B292A-B022-C699-754D-EBF54FE5E2F8}"/>
              </a:ext>
            </a:extLst>
          </p:cNvPr>
          <p:cNvCxnSpPr>
            <a:cxnSpLocks/>
          </p:cNvCxnSpPr>
          <p:nvPr/>
        </p:nvCxnSpPr>
        <p:spPr>
          <a:xfrm>
            <a:off x="7859713" y="1706563"/>
            <a:ext cx="0" cy="4468812"/>
          </a:xfrm>
          <a:prstGeom prst="line">
            <a:avLst/>
          </a:prstGeom>
          <a:ln w="76200">
            <a:solidFill>
              <a:schemeClr val="bg2">
                <a:lumMod val="75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5B1F1F-2E72-AEE2-AD64-87C54827465E}"/>
              </a:ext>
            </a:extLst>
          </p:cNvPr>
          <p:cNvCxnSpPr>
            <a:cxnSpLocks/>
          </p:cNvCxnSpPr>
          <p:nvPr/>
        </p:nvCxnSpPr>
        <p:spPr>
          <a:xfrm>
            <a:off x="1379538" y="1714500"/>
            <a:ext cx="0" cy="4468813"/>
          </a:xfrm>
          <a:prstGeom prst="line">
            <a:avLst/>
          </a:prstGeom>
          <a:ln w="76200">
            <a:solidFill>
              <a:schemeClr val="bg2">
                <a:lumMod val="75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7C133932-2AF0-58B5-6074-5B69471C5DFF}"/>
              </a:ext>
            </a:extLst>
          </p:cNvPr>
          <p:cNvSpPr/>
          <p:nvPr/>
        </p:nvSpPr>
        <p:spPr>
          <a:xfrm>
            <a:off x="1751013" y="2535238"/>
            <a:ext cx="8737600" cy="2132012"/>
          </a:xfrm>
          <a:custGeom>
            <a:avLst/>
            <a:gdLst>
              <a:gd name="connsiteX0" fmla="*/ 0 w 8969829"/>
              <a:gd name="connsiteY0" fmla="*/ 0 h 1881168"/>
              <a:gd name="connsiteX1" fmla="*/ 943429 w 8969829"/>
              <a:gd name="connsiteY1" fmla="*/ 72572 h 1881168"/>
              <a:gd name="connsiteX2" fmla="*/ 1727200 w 8969829"/>
              <a:gd name="connsiteY2" fmla="*/ 420915 h 1881168"/>
              <a:gd name="connsiteX3" fmla="*/ 2438400 w 8969829"/>
              <a:gd name="connsiteY3" fmla="*/ 1030515 h 1881168"/>
              <a:gd name="connsiteX4" fmla="*/ 3265715 w 8969829"/>
              <a:gd name="connsiteY4" fmla="*/ 1727200 h 1881168"/>
              <a:gd name="connsiteX5" fmla="*/ 3933372 w 8969829"/>
              <a:gd name="connsiteY5" fmla="*/ 1828800 h 1881168"/>
              <a:gd name="connsiteX6" fmla="*/ 5109029 w 8969829"/>
              <a:gd name="connsiteY6" fmla="*/ 1828800 h 1881168"/>
              <a:gd name="connsiteX7" fmla="*/ 6313715 w 8969829"/>
              <a:gd name="connsiteY7" fmla="*/ 1175657 h 1881168"/>
              <a:gd name="connsiteX8" fmla="*/ 6952343 w 8969829"/>
              <a:gd name="connsiteY8" fmla="*/ 348343 h 1881168"/>
              <a:gd name="connsiteX9" fmla="*/ 7750629 w 8969829"/>
              <a:gd name="connsiteY9" fmla="*/ 101600 h 1881168"/>
              <a:gd name="connsiteX10" fmla="*/ 8665029 w 8969829"/>
              <a:gd name="connsiteY10" fmla="*/ 72572 h 1881168"/>
              <a:gd name="connsiteX11" fmla="*/ 8969829 w 8969829"/>
              <a:gd name="connsiteY11" fmla="*/ 159657 h 1881168"/>
              <a:gd name="connsiteX0" fmla="*/ 0 w 8969829"/>
              <a:gd name="connsiteY0" fmla="*/ 0 h 2006011"/>
              <a:gd name="connsiteX1" fmla="*/ 943429 w 8969829"/>
              <a:gd name="connsiteY1" fmla="*/ 72572 h 2006011"/>
              <a:gd name="connsiteX2" fmla="*/ 1727200 w 8969829"/>
              <a:gd name="connsiteY2" fmla="*/ 420915 h 2006011"/>
              <a:gd name="connsiteX3" fmla="*/ 2438400 w 8969829"/>
              <a:gd name="connsiteY3" fmla="*/ 1030515 h 2006011"/>
              <a:gd name="connsiteX4" fmla="*/ 3265715 w 8969829"/>
              <a:gd name="connsiteY4" fmla="*/ 1727200 h 2006011"/>
              <a:gd name="connsiteX5" fmla="*/ 4049486 w 8969829"/>
              <a:gd name="connsiteY5" fmla="*/ 2002971 h 2006011"/>
              <a:gd name="connsiteX6" fmla="*/ 5109029 w 8969829"/>
              <a:gd name="connsiteY6" fmla="*/ 1828800 h 2006011"/>
              <a:gd name="connsiteX7" fmla="*/ 6313715 w 8969829"/>
              <a:gd name="connsiteY7" fmla="*/ 1175657 h 2006011"/>
              <a:gd name="connsiteX8" fmla="*/ 6952343 w 8969829"/>
              <a:gd name="connsiteY8" fmla="*/ 348343 h 2006011"/>
              <a:gd name="connsiteX9" fmla="*/ 7750629 w 8969829"/>
              <a:gd name="connsiteY9" fmla="*/ 101600 h 2006011"/>
              <a:gd name="connsiteX10" fmla="*/ 8665029 w 8969829"/>
              <a:gd name="connsiteY10" fmla="*/ 72572 h 2006011"/>
              <a:gd name="connsiteX11" fmla="*/ 8969829 w 8969829"/>
              <a:gd name="connsiteY11" fmla="*/ 159657 h 2006011"/>
              <a:gd name="connsiteX0" fmla="*/ 0 w 8969829"/>
              <a:gd name="connsiteY0" fmla="*/ 0 h 2006011"/>
              <a:gd name="connsiteX1" fmla="*/ 943429 w 8969829"/>
              <a:gd name="connsiteY1" fmla="*/ 72572 h 2006011"/>
              <a:gd name="connsiteX2" fmla="*/ 1727200 w 8969829"/>
              <a:gd name="connsiteY2" fmla="*/ 420915 h 2006011"/>
              <a:gd name="connsiteX3" fmla="*/ 2438400 w 8969829"/>
              <a:gd name="connsiteY3" fmla="*/ 1030515 h 2006011"/>
              <a:gd name="connsiteX4" fmla="*/ 3265715 w 8969829"/>
              <a:gd name="connsiteY4" fmla="*/ 1727200 h 2006011"/>
              <a:gd name="connsiteX5" fmla="*/ 4049486 w 8969829"/>
              <a:gd name="connsiteY5" fmla="*/ 2002971 h 2006011"/>
              <a:gd name="connsiteX6" fmla="*/ 5109029 w 8969829"/>
              <a:gd name="connsiteY6" fmla="*/ 1828800 h 2006011"/>
              <a:gd name="connsiteX7" fmla="*/ 6313715 w 8969829"/>
              <a:gd name="connsiteY7" fmla="*/ 1175657 h 2006011"/>
              <a:gd name="connsiteX8" fmla="*/ 7010400 w 8969829"/>
              <a:gd name="connsiteY8" fmla="*/ 537029 h 2006011"/>
              <a:gd name="connsiteX9" fmla="*/ 7750629 w 8969829"/>
              <a:gd name="connsiteY9" fmla="*/ 101600 h 2006011"/>
              <a:gd name="connsiteX10" fmla="*/ 8665029 w 8969829"/>
              <a:gd name="connsiteY10" fmla="*/ 72572 h 2006011"/>
              <a:gd name="connsiteX11" fmla="*/ 8969829 w 8969829"/>
              <a:gd name="connsiteY11" fmla="*/ 159657 h 2006011"/>
              <a:gd name="connsiteX0" fmla="*/ 0 w 8969829"/>
              <a:gd name="connsiteY0" fmla="*/ 30294 h 2036305"/>
              <a:gd name="connsiteX1" fmla="*/ 943429 w 8969829"/>
              <a:gd name="connsiteY1" fmla="*/ 102866 h 2036305"/>
              <a:gd name="connsiteX2" fmla="*/ 1727200 w 8969829"/>
              <a:gd name="connsiteY2" fmla="*/ 451209 h 2036305"/>
              <a:gd name="connsiteX3" fmla="*/ 2438400 w 8969829"/>
              <a:gd name="connsiteY3" fmla="*/ 1060809 h 2036305"/>
              <a:gd name="connsiteX4" fmla="*/ 3265715 w 8969829"/>
              <a:gd name="connsiteY4" fmla="*/ 1757494 h 2036305"/>
              <a:gd name="connsiteX5" fmla="*/ 4049486 w 8969829"/>
              <a:gd name="connsiteY5" fmla="*/ 2033265 h 2036305"/>
              <a:gd name="connsiteX6" fmla="*/ 5109029 w 8969829"/>
              <a:gd name="connsiteY6" fmla="*/ 1859094 h 2036305"/>
              <a:gd name="connsiteX7" fmla="*/ 6313715 w 8969829"/>
              <a:gd name="connsiteY7" fmla="*/ 1205951 h 2036305"/>
              <a:gd name="connsiteX8" fmla="*/ 7010400 w 8969829"/>
              <a:gd name="connsiteY8" fmla="*/ 567323 h 2036305"/>
              <a:gd name="connsiteX9" fmla="*/ 7750629 w 8969829"/>
              <a:gd name="connsiteY9" fmla="*/ 131894 h 2036305"/>
              <a:gd name="connsiteX10" fmla="*/ 8316686 w 8969829"/>
              <a:gd name="connsiteY10" fmla="*/ 1266 h 2036305"/>
              <a:gd name="connsiteX11" fmla="*/ 8969829 w 8969829"/>
              <a:gd name="connsiteY11" fmla="*/ 189951 h 2036305"/>
              <a:gd name="connsiteX0" fmla="*/ 0 w 8969829"/>
              <a:gd name="connsiteY0" fmla="*/ 30294 h 2046003"/>
              <a:gd name="connsiteX1" fmla="*/ 943429 w 8969829"/>
              <a:gd name="connsiteY1" fmla="*/ 102866 h 2046003"/>
              <a:gd name="connsiteX2" fmla="*/ 1727200 w 8969829"/>
              <a:gd name="connsiteY2" fmla="*/ 451209 h 2046003"/>
              <a:gd name="connsiteX3" fmla="*/ 2438400 w 8969829"/>
              <a:gd name="connsiteY3" fmla="*/ 1060809 h 2046003"/>
              <a:gd name="connsiteX4" fmla="*/ 3265715 w 8969829"/>
              <a:gd name="connsiteY4" fmla="*/ 1757494 h 2046003"/>
              <a:gd name="connsiteX5" fmla="*/ 4049486 w 8969829"/>
              <a:gd name="connsiteY5" fmla="*/ 2033265 h 2046003"/>
              <a:gd name="connsiteX6" fmla="*/ 5297715 w 8969829"/>
              <a:gd name="connsiteY6" fmla="*/ 1917151 h 2046003"/>
              <a:gd name="connsiteX7" fmla="*/ 6313715 w 8969829"/>
              <a:gd name="connsiteY7" fmla="*/ 1205951 h 2046003"/>
              <a:gd name="connsiteX8" fmla="*/ 7010400 w 8969829"/>
              <a:gd name="connsiteY8" fmla="*/ 567323 h 2046003"/>
              <a:gd name="connsiteX9" fmla="*/ 7750629 w 8969829"/>
              <a:gd name="connsiteY9" fmla="*/ 131894 h 2046003"/>
              <a:gd name="connsiteX10" fmla="*/ 8316686 w 8969829"/>
              <a:gd name="connsiteY10" fmla="*/ 1266 h 2046003"/>
              <a:gd name="connsiteX11" fmla="*/ 8969829 w 8969829"/>
              <a:gd name="connsiteY11" fmla="*/ 189951 h 2046003"/>
              <a:gd name="connsiteX0" fmla="*/ 0 w 8969829"/>
              <a:gd name="connsiteY0" fmla="*/ 30294 h 2046003"/>
              <a:gd name="connsiteX1" fmla="*/ 943429 w 8969829"/>
              <a:gd name="connsiteY1" fmla="*/ 102866 h 2046003"/>
              <a:gd name="connsiteX2" fmla="*/ 1727200 w 8969829"/>
              <a:gd name="connsiteY2" fmla="*/ 451209 h 2046003"/>
              <a:gd name="connsiteX3" fmla="*/ 2438400 w 8969829"/>
              <a:gd name="connsiteY3" fmla="*/ 1060809 h 2046003"/>
              <a:gd name="connsiteX4" fmla="*/ 3265715 w 8969829"/>
              <a:gd name="connsiteY4" fmla="*/ 1757494 h 2046003"/>
              <a:gd name="connsiteX5" fmla="*/ 4049486 w 8969829"/>
              <a:gd name="connsiteY5" fmla="*/ 2033265 h 2046003"/>
              <a:gd name="connsiteX6" fmla="*/ 5297715 w 8969829"/>
              <a:gd name="connsiteY6" fmla="*/ 1917151 h 2046003"/>
              <a:gd name="connsiteX7" fmla="*/ 6313715 w 8969829"/>
              <a:gd name="connsiteY7" fmla="*/ 1205951 h 2046003"/>
              <a:gd name="connsiteX8" fmla="*/ 7010400 w 8969829"/>
              <a:gd name="connsiteY8" fmla="*/ 567323 h 2046003"/>
              <a:gd name="connsiteX9" fmla="*/ 7750629 w 8969829"/>
              <a:gd name="connsiteY9" fmla="*/ 131894 h 2046003"/>
              <a:gd name="connsiteX10" fmla="*/ 8316686 w 8969829"/>
              <a:gd name="connsiteY10" fmla="*/ 1266 h 2046003"/>
              <a:gd name="connsiteX11" fmla="*/ 8969829 w 8969829"/>
              <a:gd name="connsiteY11" fmla="*/ 88351 h 2046003"/>
              <a:gd name="connsiteX0" fmla="*/ 0 w 8911772"/>
              <a:gd name="connsiteY0" fmla="*/ 30294 h 2046003"/>
              <a:gd name="connsiteX1" fmla="*/ 943429 w 8911772"/>
              <a:gd name="connsiteY1" fmla="*/ 102866 h 2046003"/>
              <a:gd name="connsiteX2" fmla="*/ 1727200 w 8911772"/>
              <a:gd name="connsiteY2" fmla="*/ 451209 h 2046003"/>
              <a:gd name="connsiteX3" fmla="*/ 2438400 w 8911772"/>
              <a:gd name="connsiteY3" fmla="*/ 1060809 h 2046003"/>
              <a:gd name="connsiteX4" fmla="*/ 3265715 w 8911772"/>
              <a:gd name="connsiteY4" fmla="*/ 1757494 h 2046003"/>
              <a:gd name="connsiteX5" fmla="*/ 4049486 w 8911772"/>
              <a:gd name="connsiteY5" fmla="*/ 2033265 h 2046003"/>
              <a:gd name="connsiteX6" fmla="*/ 5297715 w 8911772"/>
              <a:gd name="connsiteY6" fmla="*/ 1917151 h 2046003"/>
              <a:gd name="connsiteX7" fmla="*/ 6313715 w 8911772"/>
              <a:gd name="connsiteY7" fmla="*/ 1205951 h 2046003"/>
              <a:gd name="connsiteX8" fmla="*/ 7010400 w 8911772"/>
              <a:gd name="connsiteY8" fmla="*/ 567323 h 2046003"/>
              <a:gd name="connsiteX9" fmla="*/ 7750629 w 8911772"/>
              <a:gd name="connsiteY9" fmla="*/ 131894 h 2046003"/>
              <a:gd name="connsiteX10" fmla="*/ 8316686 w 8911772"/>
              <a:gd name="connsiteY10" fmla="*/ 1266 h 2046003"/>
              <a:gd name="connsiteX11" fmla="*/ 8911772 w 8911772"/>
              <a:gd name="connsiteY11" fmla="*/ 59323 h 2046003"/>
              <a:gd name="connsiteX0" fmla="*/ 0 w 8911772"/>
              <a:gd name="connsiteY0" fmla="*/ 29870 h 2045579"/>
              <a:gd name="connsiteX1" fmla="*/ 943429 w 8911772"/>
              <a:gd name="connsiteY1" fmla="*/ 102442 h 2045579"/>
              <a:gd name="connsiteX2" fmla="*/ 1727200 w 8911772"/>
              <a:gd name="connsiteY2" fmla="*/ 450785 h 2045579"/>
              <a:gd name="connsiteX3" fmla="*/ 2438400 w 8911772"/>
              <a:gd name="connsiteY3" fmla="*/ 1060385 h 2045579"/>
              <a:gd name="connsiteX4" fmla="*/ 3265715 w 8911772"/>
              <a:gd name="connsiteY4" fmla="*/ 1757070 h 2045579"/>
              <a:gd name="connsiteX5" fmla="*/ 4049486 w 8911772"/>
              <a:gd name="connsiteY5" fmla="*/ 2032841 h 2045579"/>
              <a:gd name="connsiteX6" fmla="*/ 5297715 w 8911772"/>
              <a:gd name="connsiteY6" fmla="*/ 1916727 h 2045579"/>
              <a:gd name="connsiteX7" fmla="*/ 6313715 w 8911772"/>
              <a:gd name="connsiteY7" fmla="*/ 1205527 h 2045579"/>
              <a:gd name="connsiteX8" fmla="*/ 7010400 w 8911772"/>
              <a:gd name="connsiteY8" fmla="*/ 566899 h 2045579"/>
              <a:gd name="connsiteX9" fmla="*/ 7576458 w 8911772"/>
              <a:gd name="connsiteY9" fmla="*/ 160498 h 2045579"/>
              <a:gd name="connsiteX10" fmla="*/ 8316686 w 8911772"/>
              <a:gd name="connsiteY10" fmla="*/ 842 h 2045579"/>
              <a:gd name="connsiteX11" fmla="*/ 8911772 w 8911772"/>
              <a:gd name="connsiteY11" fmla="*/ 58899 h 2045579"/>
              <a:gd name="connsiteX0" fmla="*/ 0 w 8911772"/>
              <a:gd name="connsiteY0" fmla="*/ 29870 h 2045579"/>
              <a:gd name="connsiteX1" fmla="*/ 943429 w 8911772"/>
              <a:gd name="connsiteY1" fmla="*/ 102442 h 2045579"/>
              <a:gd name="connsiteX2" fmla="*/ 1727200 w 8911772"/>
              <a:gd name="connsiteY2" fmla="*/ 450785 h 2045579"/>
              <a:gd name="connsiteX3" fmla="*/ 2438400 w 8911772"/>
              <a:gd name="connsiteY3" fmla="*/ 1060385 h 2045579"/>
              <a:gd name="connsiteX4" fmla="*/ 3265715 w 8911772"/>
              <a:gd name="connsiteY4" fmla="*/ 1757070 h 2045579"/>
              <a:gd name="connsiteX5" fmla="*/ 4049486 w 8911772"/>
              <a:gd name="connsiteY5" fmla="*/ 2032841 h 2045579"/>
              <a:gd name="connsiteX6" fmla="*/ 5297715 w 8911772"/>
              <a:gd name="connsiteY6" fmla="*/ 1916727 h 2045579"/>
              <a:gd name="connsiteX7" fmla="*/ 6313715 w 8911772"/>
              <a:gd name="connsiteY7" fmla="*/ 1205527 h 2045579"/>
              <a:gd name="connsiteX8" fmla="*/ 7010400 w 8911772"/>
              <a:gd name="connsiteY8" fmla="*/ 566899 h 2045579"/>
              <a:gd name="connsiteX9" fmla="*/ 7576458 w 8911772"/>
              <a:gd name="connsiteY9" fmla="*/ 160498 h 2045579"/>
              <a:gd name="connsiteX10" fmla="*/ 8142514 w 8911772"/>
              <a:gd name="connsiteY10" fmla="*/ 842 h 2045579"/>
              <a:gd name="connsiteX11" fmla="*/ 8911772 w 8911772"/>
              <a:gd name="connsiteY11" fmla="*/ 58899 h 2045579"/>
              <a:gd name="connsiteX0" fmla="*/ 0 w 8766629"/>
              <a:gd name="connsiteY0" fmla="*/ 33573 h 2049282"/>
              <a:gd name="connsiteX1" fmla="*/ 943429 w 8766629"/>
              <a:gd name="connsiteY1" fmla="*/ 106145 h 2049282"/>
              <a:gd name="connsiteX2" fmla="*/ 1727200 w 8766629"/>
              <a:gd name="connsiteY2" fmla="*/ 454488 h 2049282"/>
              <a:gd name="connsiteX3" fmla="*/ 2438400 w 8766629"/>
              <a:gd name="connsiteY3" fmla="*/ 1064088 h 2049282"/>
              <a:gd name="connsiteX4" fmla="*/ 3265715 w 8766629"/>
              <a:gd name="connsiteY4" fmla="*/ 1760773 h 2049282"/>
              <a:gd name="connsiteX5" fmla="*/ 4049486 w 8766629"/>
              <a:gd name="connsiteY5" fmla="*/ 2036544 h 2049282"/>
              <a:gd name="connsiteX6" fmla="*/ 5297715 w 8766629"/>
              <a:gd name="connsiteY6" fmla="*/ 1920430 h 2049282"/>
              <a:gd name="connsiteX7" fmla="*/ 6313715 w 8766629"/>
              <a:gd name="connsiteY7" fmla="*/ 1209230 h 2049282"/>
              <a:gd name="connsiteX8" fmla="*/ 7010400 w 8766629"/>
              <a:gd name="connsiteY8" fmla="*/ 570602 h 2049282"/>
              <a:gd name="connsiteX9" fmla="*/ 7576458 w 8766629"/>
              <a:gd name="connsiteY9" fmla="*/ 164201 h 2049282"/>
              <a:gd name="connsiteX10" fmla="*/ 8142514 w 8766629"/>
              <a:gd name="connsiteY10" fmla="*/ 4545 h 2049282"/>
              <a:gd name="connsiteX11" fmla="*/ 8766629 w 8766629"/>
              <a:gd name="connsiteY11" fmla="*/ 19059 h 2049282"/>
              <a:gd name="connsiteX0" fmla="*/ 0 w 8766629"/>
              <a:gd name="connsiteY0" fmla="*/ 62291 h 2078000"/>
              <a:gd name="connsiteX1" fmla="*/ 943429 w 8766629"/>
              <a:gd name="connsiteY1" fmla="*/ 134863 h 2078000"/>
              <a:gd name="connsiteX2" fmla="*/ 1727200 w 8766629"/>
              <a:gd name="connsiteY2" fmla="*/ 483206 h 2078000"/>
              <a:gd name="connsiteX3" fmla="*/ 2438400 w 8766629"/>
              <a:gd name="connsiteY3" fmla="*/ 1092806 h 2078000"/>
              <a:gd name="connsiteX4" fmla="*/ 3265715 w 8766629"/>
              <a:gd name="connsiteY4" fmla="*/ 1789491 h 2078000"/>
              <a:gd name="connsiteX5" fmla="*/ 4049486 w 8766629"/>
              <a:gd name="connsiteY5" fmla="*/ 2065262 h 2078000"/>
              <a:gd name="connsiteX6" fmla="*/ 5297715 w 8766629"/>
              <a:gd name="connsiteY6" fmla="*/ 1949148 h 2078000"/>
              <a:gd name="connsiteX7" fmla="*/ 6313715 w 8766629"/>
              <a:gd name="connsiteY7" fmla="*/ 1237948 h 2078000"/>
              <a:gd name="connsiteX8" fmla="*/ 7010400 w 8766629"/>
              <a:gd name="connsiteY8" fmla="*/ 599320 h 2078000"/>
              <a:gd name="connsiteX9" fmla="*/ 7576458 w 8766629"/>
              <a:gd name="connsiteY9" fmla="*/ 192919 h 2078000"/>
              <a:gd name="connsiteX10" fmla="*/ 8142514 w 8766629"/>
              <a:gd name="connsiteY10" fmla="*/ 33263 h 2078000"/>
              <a:gd name="connsiteX11" fmla="*/ 8766629 w 8766629"/>
              <a:gd name="connsiteY11" fmla="*/ 47777 h 2078000"/>
              <a:gd name="connsiteX0" fmla="*/ 0 w 8737600"/>
              <a:gd name="connsiteY0" fmla="*/ 127999 h 2143708"/>
              <a:gd name="connsiteX1" fmla="*/ 943429 w 8737600"/>
              <a:gd name="connsiteY1" fmla="*/ 200571 h 2143708"/>
              <a:gd name="connsiteX2" fmla="*/ 1727200 w 8737600"/>
              <a:gd name="connsiteY2" fmla="*/ 548914 h 2143708"/>
              <a:gd name="connsiteX3" fmla="*/ 2438400 w 8737600"/>
              <a:gd name="connsiteY3" fmla="*/ 1158514 h 2143708"/>
              <a:gd name="connsiteX4" fmla="*/ 3265715 w 8737600"/>
              <a:gd name="connsiteY4" fmla="*/ 1855199 h 2143708"/>
              <a:gd name="connsiteX5" fmla="*/ 4049486 w 8737600"/>
              <a:gd name="connsiteY5" fmla="*/ 2130970 h 2143708"/>
              <a:gd name="connsiteX6" fmla="*/ 5297715 w 8737600"/>
              <a:gd name="connsiteY6" fmla="*/ 2014856 h 2143708"/>
              <a:gd name="connsiteX7" fmla="*/ 6313715 w 8737600"/>
              <a:gd name="connsiteY7" fmla="*/ 1303656 h 2143708"/>
              <a:gd name="connsiteX8" fmla="*/ 7010400 w 8737600"/>
              <a:gd name="connsiteY8" fmla="*/ 665028 h 2143708"/>
              <a:gd name="connsiteX9" fmla="*/ 7576458 w 8737600"/>
              <a:gd name="connsiteY9" fmla="*/ 258627 h 2143708"/>
              <a:gd name="connsiteX10" fmla="*/ 8142514 w 8737600"/>
              <a:gd name="connsiteY10" fmla="*/ 98971 h 2143708"/>
              <a:gd name="connsiteX11" fmla="*/ 8737600 w 8737600"/>
              <a:gd name="connsiteY11" fmla="*/ 11885 h 2143708"/>
              <a:gd name="connsiteX0" fmla="*/ 0 w 8737600"/>
              <a:gd name="connsiteY0" fmla="*/ 127999 h 2143708"/>
              <a:gd name="connsiteX1" fmla="*/ 943429 w 8737600"/>
              <a:gd name="connsiteY1" fmla="*/ 200571 h 2143708"/>
              <a:gd name="connsiteX2" fmla="*/ 1727200 w 8737600"/>
              <a:gd name="connsiteY2" fmla="*/ 548914 h 2143708"/>
              <a:gd name="connsiteX3" fmla="*/ 2438400 w 8737600"/>
              <a:gd name="connsiteY3" fmla="*/ 1158514 h 2143708"/>
              <a:gd name="connsiteX4" fmla="*/ 3265715 w 8737600"/>
              <a:gd name="connsiteY4" fmla="*/ 1855199 h 2143708"/>
              <a:gd name="connsiteX5" fmla="*/ 4049486 w 8737600"/>
              <a:gd name="connsiteY5" fmla="*/ 2130970 h 2143708"/>
              <a:gd name="connsiteX6" fmla="*/ 5297715 w 8737600"/>
              <a:gd name="connsiteY6" fmla="*/ 2014856 h 2143708"/>
              <a:gd name="connsiteX7" fmla="*/ 6313715 w 8737600"/>
              <a:gd name="connsiteY7" fmla="*/ 1303656 h 2143708"/>
              <a:gd name="connsiteX8" fmla="*/ 6908800 w 8737600"/>
              <a:gd name="connsiteY8" fmla="*/ 665028 h 2143708"/>
              <a:gd name="connsiteX9" fmla="*/ 7576458 w 8737600"/>
              <a:gd name="connsiteY9" fmla="*/ 258627 h 2143708"/>
              <a:gd name="connsiteX10" fmla="*/ 8142514 w 8737600"/>
              <a:gd name="connsiteY10" fmla="*/ 98971 h 2143708"/>
              <a:gd name="connsiteX11" fmla="*/ 8737600 w 8737600"/>
              <a:gd name="connsiteY11" fmla="*/ 11885 h 2143708"/>
              <a:gd name="connsiteX0" fmla="*/ 0 w 8737600"/>
              <a:gd name="connsiteY0" fmla="*/ 127999 h 2143708"/>
              <a:gd name="connsiteX1" fmla="*/ 943429 w 8737600"/>
              <a:gd name="connsiteY1" fmla="*/ 200571 h 2143708"/>
              <a:gd name="connsiteX2" fmla="*/ 1727200 w 8737600"/>
              <a:gd name="connsiteY2" fmla="*/ 548914 h 2143708"/>
              <a:gd name="connsiteX3" fmla="*/ 2438400 w 8737600"/>
              <a:gd name="connsiteY3" fmla="*/ 1158514 h 2143708"/>
              <a:gd name="connsiteX4" fmla="*/ 3265715 w 8737600"/>
              <a:gd name="connsiteY4" fmla="*/ 1855199 h 2143708"/>
              <a:gd name="connsiteX5" fmla="*/ 4049486 w 8737600"/>
              <a:gd name="connsiteY5" fmla="*/ 2130970 h 2143708"/>
              <a:gd name="connsiteX6" fmla="*/ 5297715 w 8737600"/>
              <a:gd name="connsiteY6" fmla="*/ 2014856 h 2143708"/>
              <a:gd name="connsiteX7" fmla="*/ 6313715 w 8737600"/>
              <a:gd name="connsiteY7" fmla="*/ 1303656 h 2143708"/>
              <a:gd name="connsiteX8" fmla="*/ 6908800 w 8737600"/>
              <a:gd name="connsiteY8" fmla="*/ 665028 h 2143708"/>
              <a:gd name="connsiteX9" fmla="*/ 7503887 w 8737600"/>
              <a:gd name="connsiteY9" fmla="*/ 258627 h 2143708"/>
              <a:gd name="connsiteX10" fmla="*/ 8142514 w 8737600"/>
              <a:gd name="connsiteY10" fmla="*/ 98971 h 2143708"/>
              <a:gd name="connsiteX11" fmla="*/ 8737600 w 8737600"/>
              <a:gd name="connsiteY11" fmla="*/ 11885 h 2143708"/>
              <a:gd name="connsiteX0" fmla="*/ 0 w 8737600"/>
              <a:gd name="connsiteY0" fmla="*/ 136040 h 2151749"/>
              <a:gd name="connsiteX1" fmla="*/ 943429 w 8737600"/>
              <a:gd name="connsiteY1" fmla="*/ 208612 h 2151749"/>
              <a:gd name="connsiteX2" fmla="*/ 1727200 w 8737600"/>
              <a:gd name="connsiteY2" fmla="*/ 556955 h 2151749"/>
              <a:gd name="connsiteX3" fmla="*/ 2438400 w 8737600"/>
              <a:gd name="connsiteY3" fmla="*/ 1166555 h 2151749"/>
              <a:gd name="connsiteX4" fmla="*/ 3265715 w 8737600"/>
              <a:gd name="connsiteY4" fmla="*/ 1863240 h 2151749"/>
              <a:gd name="connsiteX5" fmla="*/ 4049486 w 8737600"/>
              <a:gd name="connsiteY5" fmla="*/ 2139011 h 2151749"/>
              <a:gd name="connsiteX6" fmla="*/ 5297715 w 8737600"/>
              <a:gd name="connsiteY6" fmla="*/ 2022897 h 2151749"/>
              <a:gd name="connsiteX7" fmla="*/ 6313715 w 8737600"/>
              <a:gd name="connsiteY7" fmla="*/ 1311697 h 2151749"/>
              <a:gd name="connsiteX8" fmla="*/ 6908800 w 8737600"/>
              <a:gd name="connsiteY8" fmla="*/ 673069 h 2151749"/>
              <a:gd name="connsiteX9" fmla="*/ 7503887 w 8737600"/>
              <a:gd name="connsiteY9" fmla="*/ 266668 h 2151749"/>
              <a:gd name="connsiteX10" fmla="*/ 8113485 w 8737600"/>
              <a:gd name="connsiteY10" fmla="*/ 63469 h 2151749"/>
              <a:gd name="connsiteX11" fmla="*/ 8737600 w 8737600"/>
              <a:gd name="connsiteY11" fmla="*/ 19926 h 2151749"/>
              <a:gd name="connsiteX0" fmla="*/ 0 w 8737600"/>
              <a:gd name="connsiteY0" fmla="*/ 116114 h 2131823"/>
              <a:gd name="connsiteX1" fmla="*/ 943429 w 8737600"/>
              <a:gd name="connsiteY1" fmla="*/ 188686 h 2131823"/>
              <a:gd name="connsiteX2" fmla="*/ 1727200 w 8737600"/>
              <a:gd name="connsiteY2" fmla="*/ 537029 h 2131823"/>
              <a:gd name="connsiteX3" fmla="*/ 2438400 w 8737600"/>
              <a:gd name="connsiteY3" fmla="*/ 1146629 h 2131823"/>
              <a:gd name="connsiteX4" fmla="*/ 3265715 w 8737600"/>
              <a:gd name="connsiteY4" fmla="*/ 1843314 h 2131823"/>
              <a:gd name="connsiteX5" fmla="*/ 4049486 w 8737600"/>
              <a:gd name="connsiteY5" fmla="*/ 2119085 h 2131823"/>
              <a:gd name="connsiteX6" fmla="*/ 5297715 w 8737600"/>
              <a:gd name="connsiteY6" fmla="*/ 2002971 h 2131823"/>
              <a:gd name="connsiteX7" fmla="*/ 6313715 w 8737600"/>
              <a:gd name="connsiteY7" fmla="*/ 1291771 h 2131823"/>
              <a:gd name="connsiteX8" fmla="*/ 6908800 w 8737600"/>
              <a:gd name="connsiteY8" fmla="*/ 653143 h 2131823"/>
              <a:gd name="connsiteX9" fmla="*/ 7503887 w 8737600"/>
              <a:gd name="connsiteY9" fmla="*/ 246742 h 2131823"/>
              <a:gd name="connsiteX10" fmla="*/ 8113485 w 8737600"/>
              <a:gd name="connsiteY10" fmla="*/ 43543 h 2131823"/>
              <a:gd name="connsiteX11" fmla="*/ 8737600 w 8737600"/>
              <a:gd name="connsiteY11" fmla="*/ 0 h 2131823"/>
              <a:gd name="connsiteX0" fmla="*/ 0 w 8737600"/>
              <a:gd name="connsiteY0" fmla="*/ 136040 h 2151749"/>
              <a:gd name="connsiteX1" fmla="*/ 943429 w 8737600"/>
              <a:gd name="connsiteY1" fmla="*/ 208612 h 2151749"/>
              <a:gd name="connsiteX2" fmla="*/ 1727200 w 8737600"/>
              <a:gd name="connsiteY2" fmla="*/ 556955 h 2151749"/>
              <a:gd name="connsiteX3" fmla="*/ 2438400 w 8737600"/>
              <a:gd name="connsiteY3" fmla="*/ 1166555 h 2151749"/>
              <a:gd name="connsiteX4" fmla="*/ 3265715 w 8737600"/>
              <a:gd name="connsiteY4" fmla="*/ 1863240 h 2151749"/>
              <a:gd name="connsiteX5" fmla="*/ 4049486 w 8737600"/>
              <a:gd name="connsiteY5" fmla="*/ 2139011 h 2151749"/>
              <a:gd name="connsiteX6" fmla="*/ 5297715 w 8737600"/>
              <a:gd name="connsiteY6" fmla="*/ 2022897 h 2151749"/>
              <a:gd name="connsiteX7" fmla="*/ 6313715 w 8737600"/>
              <a:gd name="connsiteY7" fmla="*/ 1311697 h 2151749"/>
              <a:gd name="connsiteX8" fmla="*/ 6908800 w 8737600"/>
              <a:gd name="connsiteY8" fmla="*/ 673069 h 2151749"/>
              <a:gd name="connsiteX9" fmla="*/ 7503887 w 8737600"/>
              <a:gd name="connsiteY9" fmla="*/ 266668 h 2151749"/>
              <a:gd name="connsiteX10" fmla="*/ 8113485 w 8737600"/>
              <a:gd name="connsiteY10" fmla="*/ 63469 h 2151749"/>
              <a:gd name="connsiteX11" fmla="*/ 8737600 w 8737600"/>
              <a:gd name="connsiteY11" fmla="*/ 19926 h 2151749"/>
              <a:gd name="connsiteX0" fmla="*/ 0 w 8737600"/>
              <a:gd name="connsiteY0" fmla="*/ 116813 h 2132522"/>
              <a:gd name="connsiteX1" fmla="*/ 943429 w 8737600"/>
              <a:gd name="connsiteY1" fmla="*/ 189385 h 2132522"/>
              <a:gd name="connsiteX2" fmla="*/ 1727200 w 8737600"/>
              <a:gd name="connsiteY2" fmla="*/ 537728 h 2132522"/>
              <a:gd name="connsiteX3" fmla="*/ 2438400 w 8737600"/>
              <a:gd name="connsiteY3" fmla="*/ 1147328 h 2132522"/>
              <a:gd name="connsiteX4" fmla="*/ 3265715 w 8737600"/>
              <a:gd name="connsiteY4" fmla="*/ 1844013 h 2132522"/>
              <a:gd name="connsiteX5" fmla="*/ 4049486 w 8737600"/>
              <a:gd name="connsiteY5" fmla="*/ 2119784 h 2132522"/>
              <a:gd name="connsiteX6" fmla="*/ 5297715 w 8737600"/>
              <a:gd name="connsiteY6" fmla="*/ 2003670 h 2132522"/>
              <a:gd name="connsiteX7" fmla="*/ 6313715 w 8737600"/>
              <a:gd name="connsiteY7" fmla="*/ 1292470 h 2132522"/>
              <a:gd name="connsiteX8" fmla="*/ 6908800 w 8737600"/>
              <a:gd name="connsiteY8" fmla="*/ 653842 h 2132522"/>
              <a:gd name="connsiteX9" fmla="*/ 7503887 w 8737600"/>
              <a:gd name="connsiteY9" fmla="*/ 247441 h 2132522"/>
              <a:gd name="connsiteX10" fmla="*/ 8113485 w 8737600"/>
              <a:gd name="connsiteY10" fmla="*/ 44242 h 2132522"/>
              <a:gd name="connsiteX11" fmla="*/ 8737600 w 8737600"/>
              <a:gd name="connsiteY11" fmla="*/ 699 h 213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7600" h="2132522">
                <a:moveTo>
                  <a:pt x="0" y="116813"/>
                </a:moveTo>
                <a:cubicBezTo>
                  <a:pt x="327781" y="118023"/>
                  <a:pt x="655562" y="119233"/>
                  <a:pt x="943429" y="189385"/>
                </a:cubicBezTo>
                <a:cubicBezTo>
                  <a:pt x="1231296" y="259537"/>
                  <a:pt x="1478038" y="378071"/>
                  <a:pt x="1727200" y="537728"/>
                </a:cubicBezTo>
                <a:cubicBezTo>
                  <a:pt x="1976362" y="697385"/>
                  <a:pt x="2438400" y="1147328"/>
                  <a:pt x="2438400" y="1147328"/>
                </a:cubicBezTo>
                <a:cubicBezTo>
                  <a:pt x="2694819" y="1365042"/>
                  <a:pt x="2997201" y="1681937"/>
                  <a:pt x="3265715" y="1844013"/>
                </a:cubicBezTo>
                <a:cubicBezTo>
                  <a:pt x="3534229" y="2006089"/>
                  <a:pt x="3710819" y="2093175"/>
                  <a:pt x="4049486" y="2119784"/>
                </a:cubicBezTo>
                <a:cubicBezTo>
                  <a:pt x="4388153" y="2146393"/>
                  <a:pt x="4920343" y="2141556"/>
                  <a:pt x="5297715" y="2003670"/>
                </a:cubicBezTo>
                <a:cubicBezTo>
                  <a:pt x="5675087" y="1865784"/>
                  <a:pt x="6045201" y="1517441"/>
                  <a:pt x="6313715" y="1292470"/>
                </a:cubicBezTo>
                <a:cubicBezTo>
                  <a:pt x="6582229" y="1067499"/>
                  <a:pt x="6710438" y="828013"/>
                  <a:pt x="6908800" y="653842"/>
                </a:cubicBezTo>
                <a:cubicBezTo>
                  <a:pt x="7107162" y="479671"/>
                  <a:pt x="7303106" y="349041"/>
                  <a:pt x="7503887" y="247441"/>
                </a:cubicBezTo>
                <a:cubicBezTo>
                  <a:pt x="7704668" y="145841"/>
                  <a:pt x="7910285" y="34566"/>
                  <a:pt x="8113485" y="44242"/>
                </a:cubicBezTo>
                <a:cubicBezTo>
                  <a:pt x="8316685" y="-18653"/>
                  <a:pt x="8498115" y="5537"/>
                  <a:pt x="8737600" y="699"/>
                </a:cubicBezTo>
              </a:path>
            </a:pathLst>
          </a:custGeom>
          <a:noFill/>
          <a:ln w="704850">
            <a:solidFill>
              <a:schemeClr val="bg1">
                <a:lumMod val="75000"/>
                <a:alpha val="2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5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par>
                          <p:cTn id="25" fill="hold" nodeType="afterGroup">
                            <p:stCondLst>
                              <p:cond delay="2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0" grpId="1"/>
      <p:bldP spid="11" grpId="0" autoUpdateAnimBg="0"/>
      <p:bldP spid="11" grpId="1"/>
      <p:bldP spid="13" grpId="0" animBg="1" autoUpdateAnimBg="0"/>
      <p:bldP spid="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EC4AEE-144A-4E55-BBD8-F0D863CA0540}"/>
              </a:ext>
            </a:extLst>
          </p:cNvPr>
          <p:cNvSpPr/>
          <p:nvPr/>
        </p:nvSpPr>
        <p:spPr>
          <a:xfrm>
            <a:off x="4267200" y="3352800"/>
            <a:ext cx="6096000" cy="317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F6B4FBD2-BC4A-AAE9-8488-600DC87BCF17}"/>
              </a:ext>
            </a:extLst>
          </p:cNvPr>
          <p:cNvSpPr/>
          <p:nvPr/>
        </p:nvSpPr>
        <p:spPr>
          <a:xfrm>
            <a:off x="4267200" y="304800"/>
            <a:ext cx="6096000" cy="317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14264687-E5FC-534C-FBBA-EB7CE8A9FCBF}"/>
              </a:ext>
            </a:extLst>
          </p:cNvPr>
          <p:cNvSpPr txBox="1"/>
          <p:nvPr/>
        </p:nvSpPr>
        <p:spPr>
          <a:xfrm>
            <a:off x="938213" y="679450"/>
            <a:ext cx="2397125" cy="1570038"/>
          </a:xfrm>
          <a:prstGeom prst="rect">
            <a:avLst/>
          </a:prstGeom>
          <a:noFill/>
          <a:effectLst>
            <a:outerShdw blurRad="50800" dist="38100" dir="2700000" algn="tl" rotWithShape="0">
              <a:prstClr val="black">
                <a:alpha val="80000"/>
              </a:prstClr>
            </a:outerShdw>
          </a:effectLst>
        </p:spPr>
        <p:txBody>
          <a:bodyPr wrap="none">
            <a:spAutoFit/>
          </a:bodyPr>
          <a:lstStyle/>
          <a:p>
            <a:pPr algn="ctr" eaLnBrk="1" fontAlgn="auto" hangingPunct="1">
              <a:spcBef>
                <a:spcPts val="0"/>
              </a:spcBef>
              <a:spcAft>
                <a:spcPts val="0"/>
              </a:spcAft>
              <a:defRPr/>
            </a:pPr>
            <a:r>
              <a:rPr lang="en-US" sz="3200" dirty="0">
                <a:solidFill>
                  <a:schemeClr val="bg1"/>
                </a:solidFill>
                <a:latin typeface="+mn-lt"/>
              </a:rPr>
              <a:t>Pacific</a:t>
            </a:r>
          </a:p>
          <a:p>
            <a:pPr algn="ctr" eaLnBrk="1" fontAlgn="auto" hangingPunct="1">
              <a:spcBef>
                <a:spcPts val="0"/>
              </a:spcBef>
              <a:spcAft>
                <a:spcPts val="0"/>
              </a:spcAft>
              <a:defRPr/>
            </a:pPr>
            <a:r>
              <a:rPr lang="en-US" sz="3200" dirty="0">
                <a:solidFill>
                  <a:schemeClr val="bg1"/>
                </a:solidFill>
                <a:latin typeface="+mn-lt"/>
              </a:rPr>
              <a:t>Sea-Surface</a:t>
            </a:r>
          </a:p>
          <a:p>
            <a:pPr algn="ctr" eaLnBrk="1" fontAlgn="auto" hangingPunct="1">
              <a:spcBef>
                <a:spcPts val="0"/>
              </a:spcBef>
              <a:spcAft>
                <a:spcPts val="0"/>
              </a:spcAft>
              <a:defRPr/>
            </a:pPr>
            <a:r>
              <a:rPr lang="en-US" sz="3200" dirty="0">
                <a:solidFill>
                  <a:schemeClr val="bg1"/>
                </a:solidFill>
                <a:latin typeface="+mn-lt"/>
              </a:rPr>
              <a:t>Temps  (SSTs)</a:t>
            </a:r>
          </a:p>
        </p:txBody>
      </p:sp>
      <p:pic>
        <p:nvPicPr>
          <p:cNvPr id="11268" name="Picture 6">
            <a:extLst>
              <a:ext uri="{FF2B5EF4-FFF2-40B4-BE49-F238E27FC236}">
                <a16:creationId xmlns:a16="http://schemas.microsoft.com/office/drawing/2014/main" id="{CC29FC07-5704-0E83-73B7-F0A797BFDE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800600" y="338138"/>
            <a:ext cx="5238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9D764C5-A1FE-357A-6789-3B2BCF6D32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4833938" y="3300413"/>
            <a:ext cx="5238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EB95E174-8C0C-77A8-0FC2-F6E57BFFC4E5}"/>
              </a:ext>
            </a:extLst>
          </p:cNvPr>
          <p:cNvGrpSpPr>
            <a:grpSpLocks/>
          </p:cNvGrpSpPr>
          <p:nvPr/>
        </p:nvGrpSpPr>
        <p:grpSpPr bwMode="auto">
          <a:xfrm>
            <a:off x="6477000" y="4503738"/>
            <a:ext cx="2819400" cy="1058862"/>
            <a:chOff x="4876800" y="4876800"/>
            <a:chExt cx="2819400" cy="1058901"/>
          </a:xfrm>
        </p:grpSpPr>
        <p:sp>
          <p:nvSpPr>
            <p:cNvPr id="9" name="Rectangle 8">
              <a:extLst>
                <a:ext uri="{FF2B5EF4-FFF2-40B4-BE49-F238E27FC236}">
                  <a16:creationId xmlns:a16="http://schemas.microsoft.com/office/drawing/2014/main" id="{A5A6449D-BE46-CB47-BAB0-ABE0C16C4DB1}"/>
                </a:ext>
              </a:extLst>
            </p:cNvPr>
            <p:cNvSpPr/>
            <p:nvPr/>
          </p:nvSpPr>
          <p:spPr>
            <a:xfrm>
              <a:off x="4876800" y="4876800"/>
              <a:ext cx="2819400" cy="6858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28682" name="TextBox 9">
              <a:extLst>
                <a:ext uri="{FF2B5EF4-FFF2-40B4-BE49-F238E27FC236}">
                  <a16:creationId xmlns:a16="http://schemas.microsoft.com/office/drawing/2014/main" id="{9C65C4F8-9A80-F34B-9A89-ED57A41CC284}"/>
                </a:ext>
              </a:extLst>
            </p:cNvPr>
            <p:cNvSpPr txBox="1">
              <a:spLocks noChangeArrowheads="1"/>
            </p:cNvSpPr>
            <p:nvPr/>
          </p:nvSpPr>
          <p:spPr bwMode="auto">
            <a:xfrm>
              <a:off x="5029970" y="5597106"/>
              <a:ext cx="2513830" cy="33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a:solidFill>
                    <a:schemeClr val="bg2"/>
                  </a:solidFill>
                  <a:latin typeface="Comic Sans MS" panose="030F0702030302020204" pitchFamily="66" charset="0"/>
                </a:rPr>
                <a:t>Region of “warm” SSTs</a:t>
              </a:r>
              <a:endParaRPr lang="en-US" altLang="en-US" sz="1600" b="1" i="1">
                <a:solidFill>
                  <a:schemeClr val="bg2"/>
                </a:solidFill>
                <a:latin typeface="Comic Sans MS" panose="030F0702030302020204" pitchFamily="66" charset="0"/>
              </a:endParaRPr>
            </a:p>
          </p:txBody>
        </p:sp>
      </p:grpSp>
      <p:sp>
        <p:nvSpPr>
          <p:cNvPr id="12" name="TextBox 11">
            <a:extLst>
              <a:ext uri="{FF2B5EF4-FFF2-40B4-BE49-F238E27FC236}">
                <a16:creationId xmlns:a16="http://schemas.microsoft.com/office/drawing/2014/main" id="{56D5A336-269D-A4B3-DAA6-C164168E2461}"/>
              </a:ext>
            </a:extLst>
          </p:cNvPr>
          <p:cNvSpPr txBox="1"/>
          <p:nvPr/>
        </p:nvSpPr>
        <p:spPr>
          <a:xfrm>
            <a:off x="1060450" y="4365625"/>
            <a:ext cx="2333625" cy="1570038"/>
          </a:xfrm>
          <a:prstGeom prst="rect">
            <a:avLst/>
          </a:prstGeom>
          <a:noFill/>
          <a:effectLst>
            <a:outerShdw blurRad="50800" dist="38100" dir="2700000" algn="tl" rotWithShape="0">
              <a:prstClr val="black">
                <a:alpha val="80000"/>
              </a:prstClr>
            </a:outerShdw>
          </a:effectLst>
        </p:spPr>
        <p:txBody>
          <a:bodyPr wrap="none">
            <a:spAutoFit/>
          </a:bodyPr>
          <a:lstStyle/>
          <a:p>
            <a:pPr algn="ctr" eaLnBrk="1" fontAlgn="auto" hangingPunct="1">
              <a:spcBef>
                <a:spcPts val="0"/>
              </a:spcBef>
              <a:spcAft>
                <a:spcPts val="0"/>
              </a:spcAft>
              <a:defRPr/>
            </a:pPr>
            <a:r>
              <a:rPr lang="en-US" sz="3200" dirty="0">
                <a:solidFill>
                  <a:schemeClr val="bg1"/>
                </a:solidFill>
                <a:latin typeface="+mn-lt"/>
              </a:rPr>
              <a:t>Transitioning</a:t>
            </a:r>
          </a:p>
          <a:p>
            <a:pPr algn="ctr" eaLnBrk="1" fontAlgn="auto" hangingPunct="1">
              <a:spcBef>
                <a:spcPts val="0"/>
              </a:spcBef>
              <a:spcAft>
                <a:spcPts val="0"/>
              </a:spcAft>
              <a:defRPr/>
            </a:pPr>
            <a:r>
              <a:rPr lang="en-US" sz="3200" dirty="0">
                <a:solidFill>
                  <a:schemeClr val="bg1"/>
                </a:solidFill>
                <a:latin typeface="+mn-lt"/>
              </a:rPr>
              <a:t>to</a:t>
            </a:r>
          </a:p>
          <a:p>
            <a:pPr algn="ctr" eaLnBrk="1" fontAlgn="auto" hangingPunct="1">
              <a:spcBef>
                <a:spcPts val="0"/>
              </a:spcBef>
              <a:spcAft>
                <a:spcPts val="0"/>
              </a:spcAft>
              <a:defRPr/>
            </a:pPr>
            <a:r>
              <a:rPr lang="en-US" sz="3200" b="1" i="1" dirty="0">
                <a:solidFill>
                  <a:srgbClr val="66FFFF"/>
                </a:solidFill>
                <a:latin typeface="+mn-lt"/>
              </a:rPr>
              <a:t>La Niña?</a:t>
            </a:r>
            <a:endParaRPr lang="en-US" sz="3200" dirty="0">
              <a:solidFill>
                <a:srgbClr val="66FFFF"/>
              </a:solidFill>
              <a:latin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500"/>
                                        <p:tgtEl>
                                          <p:spTgt spid="11268"/>
                                        </p:tgtEl>
                                      </p:cBhvr>
                                    </p:animEffect>
                                  </p:childTnLst>
                                </p:cTn>
                              </p:par>
                            </p:childTnLst>
                          </p:cTn>
                        </p:par>
                        <p:par>
                          <p:cTn id="11" fill="hold" nodeType="afterGroup">
                            <p:stCondLst>
                              <p:cond delay="1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53"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nodeType="afterGroup">
                            <p:stCondLst>
                              <p:cond delay="0"/>
                            </p:stCondLst>
                            <p:childTnLst>
                              <p:par>
                                <p:cTn id="27" presetID="9"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1000"/>
                                        <p:tgtEl>
                                          <p:spTgt spid="2"/>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elnino_winter">
            <a:extLst>
              <a:ext uri="{FF2B5EF4-FFF2-40B4-BE49-F238E27FC236}">
                <a16:creationId xmlns:a16="http://schemas.microsoft.com/office/drawing/2014/main" id="{E4039E7C-DCA4-F82E-20A9-0FDE85C40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2713"/>
            <a:ext cx="50292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lanina_winter">
            <a:extLst>
              <a:ext uri="{FF2B5EF4-FFF2-40B4-BE49-F238E27FC236}">
                <a16:creationId xmlns:a16="http://schemas.microsoft.com/office/drawing/2014/main" id="{89599F09-8D4D-D65E-ABD4-FA793B172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040063"/>
            <a:ext cx="50292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4">
            <a:extLst>
              <a:ext uri="{FF2B5EF4-FFF2-40B4-BE49-F238E27FC236}">
                <a16:creationId xmlns:a16="http://schemas.microsoft.com/office/drawing/2014/main" id="{B6F2D9E4-8435-311E-D084-D9083F31261D}"/>
              </a:ext>
            </a:extLst>
          </p:cNvPr>
          <p:cNvSpPr txBox="1">
            <a:spLocks noChangeArrowheads="1"/>
          </p:cNvSpPr>
          <p:nvPr/>
        </p:nvSpPr>
        <p:spPr bwMode="auto">
          <a:xfrm>
            <a:off x="2138363" y="5232400"/>
            <a:ext cx="3506787" cy="862013"/>
          </a:xfrm>
          <a:prstGeom prst="rect">
            <a:avLst/>
          </a:prstGeom>
          <a:noFill/>
          <a:ln>
            <a:noFill/>
          </a:ln>
          <a:effectLst/>
        </p:spPr>
        <p:txBody>
          <a:bodyPr wrap="none">
            <a:spAutoFit/>
          </a:bodyPr>
          <a:lstStyle/>
          <a:p>
            <a:pPr eaLnBrk="1" fontAlgn="auto" hangingPunct="1">
              <a:spcBef>
                <a:spcPts val="0"/>
              </a:spcBef>
              <a:spcAft>
                <a:spcPts val="0"/>
              </a:spcAft>
              <a:defRPr/>
            </a:pPr>
            <a:r>
              <a:rPr lang="en-US" altLang="en-US" sz="2500" b="1" i="1" dirty="0">
                <a:solidFill>
                  <a:srgbClr val="00B0F0"/>
                </a:solidFill>
                <a:effectLst>
                  <a:outerShdw blurRad="38100" dist="38100" dir="2700000" algn="tl">
                    <a:srgbClr val="000000"/>
                  </a:outerShdw>
                </a:effectLst>
                <a:latin typeface="+mn-lt"/>
              </a:rPr>
              <a:t>La Ni</a:t>
            </a:r>
            <a:r>
              <a:rPr lang="en-US" altLang="en-US" sz="2500" b="1" i="1" dirty="0">
                <a:solidFill>
                  <a:srgbClr val="00B0F0"/>
                </a:solidFill>
                <a:effectLst>
                  <a:outerShdw blurRad="38100" dist="38100" dir="2700000" algn="tl">
                    <a:srgbClr val="000000"/>
                  </a:outerShdw>
                </a:effectLst>
                <a:latin typeface="+mn-lt"/>
                <a:cs typeface="Times New Roman" panose="02020603050405020304" pitchFamily="18" charset="0"/>
              </a:rPr>
              <a:t>ña </a:t>
            </a:r>
            <a:r>
              <a:rPr lang="en-US" altLang="en-US" sz="2500" dirty="0">
                <a:solidFill>
                  <a:srgbClr val="FFFFFF"/>
                </a:solidFill>
                <a:effectLst>
                  <a:outerShdw blurRad="38100" dist="38100" dir="2700000" algn="tl">
                    <a:srgbClr val="000000"/>
                  </a:outerShdw>
                </a:effectLst>
                <a:latin typeface="+mn-lt"/>
                <a:cs typeface="Times New Roman" panose="02020603050405020304" pitchFamily="18" charset="0"/>
              </a:rPr>
              <a:t>in Winter/Spring:</a:t>
            </a:r>
          </a:p>
          <a:p>
            <a:pPr eaLnBrk="1" fontAlgn="auto" hangingPunct="1">
              <a:spcBef>
                <a:spcPts val="0"/>
              </a:spcBef>
              <a:spcAft>
                <a:spcPts val="0"/>
              </a:spcAft>
              <a:defRPr/>
            </a:pPr>
            <a:r>
              <a:rPr lang="en-US" altLang="en-US" sz="2500" dirty="0">
                <a:solidFill>
                  <a:srgbClr val="FFFFFF"/>
                </a:solidFill>
                <a:effectLst>
                  <a:outerShdw blurRad="38100" dist="38100" dir="2700000" algn="tl">
                    <a:srgbClr val="000000"/>
                  </a:outerShdw>
                </a:effectLst>
                <a:latin typeface="+mn-lt"/>
                <a:cs typeface="Times New Roman" panose="02020603050405020304" pitchFamily="18" charset="0"/>
              </a:rPr>
              <a:t>     </a:t>
            </a:r>
            <a:r>
              <a:rPr lang="en-US" altLang="en-US" sz="2500" b="1" dirty="0">
                <a:solidFill>
                  <a:srgbClr val="FFC000"/>
                </a:solidFill>
                <a:effectLst>
                  <a:outerShdw blurRad="38100" dist="38100" dir="2700000" algn="tl">
                    <a:srgbClr val="000000"/>
                  </a:outerShdw>
                </a:effectLst>
                <a:latin typeface="+mn-lt"/>
                <a:cs typeface="Times New Roman" panose="02020603050405020304" pitchFamily="18" charset="0"/>
              </a:rPr>
              <a:t>“dry” Gulf Coast</a:t>
            </a:r>
          </a:p>
        </p:txBody>
      </p:sp>
      <p:sp>
        <p:nvSpPr>
          <p:cNvPr id="153605" name="Text Box 5">
            <a:extLst>
              <a:ext uri="{FF2B5EF4-FFF2-40B4-BE49-F238E27FC236}">
                <a16:creationId xmlns:a16="http://schemas.microsoft.com/office/drawing/2014/main" id="{D47140E9-9F80-BDC6-BD80-0C7EEB0CB310}"/>
              </a:ext>
            </a:extLst>
          </p:cNvPr>
          <p:cNvSpPr txBox="1">
            <a:spLocks noChangeArrowheads="1"/>
          </p:cNvSpPr>
          <p:nvPr/>
        </p:nvSpPr>
        <p:spPr bwMode="auto">
          <a:xfrm>
            <a:off x="6567488" y="706438"/>
            <a:ext cx="3422650" cy="862012"/>
          </a:xfrm>
          <a:prstGeom prst="rect">
            <a:avLst/>
          </a:prstGeom>
          <a:noFill/>
          <a:ln>
            <a:noFill/>
          </a:ln>
          <a:effectLst/>
        </p:spPr>
        <p:txBody>
          <a:bodyPr wrap="none">
            <a:spAutoFit/>
          </a:bodyPr>
          <a:lstStyle/>
          <a:p>
            <a:pPr eaLnBrk="1" fontAlgn="auto" hangingPunct="1">
              <a:spcBef>
                <a:spcPts val="0"/>
              </a:spcBef>
              <a:spcAft>
                <a:spcPts val="0"/>
              </a:spcAft>
              <a:defRPr/>
            </a:pPr>
            <a:r>
              <a:rPr lang="en-US" altLang="en-US" sz="2500" b="1" i="1" dirty="0">
                <a:solidFill>
                  <a:srgbClr val="FF3300"/>
                </a:solidFill>
                <a:effectLst>
                  <a:outerShdw blurRad="38100" dist="38100" dir="2700000" algn="tl">
                    <a:srgbClr val="000000"/>
                  </a:outerShdw>
                </a:effectLst>
                <a:latin typeface="+mn-lt"/>
              </a:rPr>
              <a:t>El Ni</a:t>
            </a:r>
            <a:r>
              <a:rPr lang="en-US" altLang="en-US" sz="2500" b="1" i="1" dirty="0">
                <a:solidFill>
                  <a:srgbClr val="FF3300"/>
                </a:solidFill>
                <a:effectLst>
                  <a:outerShdw blurRad="38100" dist="38100" dir="2700000" algn="tl">
                    <a:srgbClr val="000000"/>
                  </a:outerShdw>
                </a:effectLst>
                <a:latin typeface="+mn-lt"/>
                <a:cs typeface="Times New Roman" panose="02020603050405020304" pitchFamily="18" charset="0"/>
              </a:rPr>
              <a:t>ño </a:t>
            </a:r>
            <a:r>
              <a:rPr lang="en-US" altLang="en-US" sz="2500" dirty="0">
                <a:solidFill>
                  <a:srgbClr val="FFFFFF"/>
                </a:solidFill>
                <a:effectLst>
                  <a:outerShdw blurRad="38100" dist="38100" dir="2700000" algn="tl">
                    <a:srgbClr val="000000"/>
                  </a:outerShdw>
                </a:effectLst>
                <a:latin typeface="+mn-lt"/>
                <a:cs typeface="Times New Roman" panose="02020603050405020304" pitchFamily="18" charset="0"/>
              </a:rPr>
              <a:t>in Winter/Spring:</a:t>
            </a:r>
          </a:p>
          <a:p>
            <a:pPr eaLnBrk="1" fontAlgn="auto" hangingPunct="1">
              <a:spcBef>
                <a:spcPts val="0"/>
              </a:spcBef>
              <a:spcAft>
                <a:spcPts val="0"/>
              </a:spcAft>
              <a:defRPr/>
            </a:pPr>
            <a:r>
              <a:rPr lang="en-US" altLang="en-US" sz="2500" dirty="0">
                <a:solidFill>
                  <a:srgbClr val="FFFFFF"/>
                </a:solidFill>
                <a:effectLst>
                  <a:outerShdw blurRad="38100" dist="38100" dir="2700000" algn="tl">
                    <a:srgbClr val="000000"/>
                  </a:outerShdw>
                </a:effectLst>
                <a:latin typeface="+mn-lt"/>
                <a:cs typeface="Times New Roman" panose="02020603050405020304" pitchFamily="18" charset="0"/>
              </a:rPr>
              <a:t>    </a:t>
            </a:r>
            <a:r>
              <a:rPr lang="en-US" altLang="en-US" sz="2500" b="1" dirty="0">
                <a:solidFill>
                  <a:srgbClr val="00B0F0"/>
                </a:solidFill>
                <a:effectLst>
                  <a:outerShdw blurRad="38100" dist="38100" dir="2700000" algn="tl">
                    <a:srgbClr val="000000"/>
                  </a:outerShdw>
                </a:effectLst>
                <a:latin typeface="+mn-lt"/>
                <a:cs typeface="Times New Roman" panose="02020603050405020304" pitchFamily="18" charset="0"/>
              </a:rPr>
              <a:t>“wet” Gulf Coast</a:t>
            </a:r>
          </a:p>
        </p:txBody>
      </p:sp>
      <p:sp>
        <p:nvSpPr>
          <p:cNvPr id="2" name="Rectangle 1">
            <a:extLst>
              <a:ext uri="{FF2B5EF4-FFF2-40B4-BE49-F238E27FC236}">
                <a16:creationId xmlns:a16="http://schemas.microsoft.com/office/drawing/2014/main" id="{C2CF9314-4DC2-EB91-F4FD-425571D368D8}"/>
              </a:ext>
            </a:extLst>
          </p:cNvPr>
          <p:cNvSpPr/>
          <p:nvPr/>
        </p:nvSpPr>
        <p:spPr>
          <a:xfrm>
            <a:off x="2057400" y="320675"/>
            <a:ext cx="3505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19F976E1-D0DB-FC2F-0FF0-FE712D88E5CE}"/>
              </a:ext>
            </a:extLst>
          </p:cNvPr>
          <p:cNvSpPr/>
          <p:nvPr/>
        </p:nvSpPr>
        <p:spPr>
          <a:xfrm>
            <a:off x="6553200" y="3213100"/>
            <a:ext cx="3505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688" name="TextBox 2">
            <a:extLst>
              <a:ext uri="{FF2B5EF4-FFF2-40B4-BE49-F238E27FC236}">
                <a16:creationId xmlns:a16="http://schemas.microsoft.com/office/drawing/2014/main" id="{0E553A1D-E7EF-95D9-8DC8-F8198654F0A8}"/>
              </a:ext>
            </a:extLst>
          </p:cNvPr>
          <p:cNvSpPr txBox="1">
            <a:spLocks noChangeArrowheads="1"/>
          </p:cNvSpPr>
          <p:nvPr/>
        </p:nvSpPr>
        <p:spPr bwMode="auto">
          <a:xfrm>
            <a:off x="2484438" y="200025"/>
            <a:ext cx="2814637" cy="646113"/>
          </a:xfrm>
          <a:prstGeom prst="rect">
            <a:avLst/>
          </a:prstGeom>
          <a:noFill/>
          <a:ln>
            <a:noFill/>
          </a:ln>
        </p:spPr>
        <p:txBody>
          <a:bodyPr wrap="non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fontAlgn="auto" hangingPunct="1">
              <a:spcBef>
                <a:spcPts val="0"/>
              </a:spcBef>
              <a:spcAft>
                <a:spcPts val="0"/>
              </a:spcAft>
              <a:defRPr/>
            </a:pPr>
            <a:r>
              <a:rPr lang="en-US" altLang="en-US" sz="1800" b="1" i="1" dirty="0">
                <a:solidFill>
                  <a:srgbClr val="FF3300"/>
                </a:solidFill>
                <a:effectLst>
                  <a:outerShdw blurRad="38100" dist="38100" dir="2700000" algn="tl">
                    <a:srgbClr val="000000">
                      <a:alpha val="43137"/>
                    </a:srgbClr>
                  </a:outerShdw>
                </a:effectLst>
              </a:rPr>
              <a:t>El Niño</a:t>
            </a:r>
            <a:r>
              <a:rPr lang="en-US" altLang="en-US" sz="1800" b="1" i="1" dirty="0">
                <a:solidFill>
                  <a:schemeClr val="tx1">
                    <a:lumMod val="75000"/>
                    <a:lumOff val="25000"/>
                  </a:schemeClr>
                </a:solidFill>
              </a:rPr>
              <a:t> </a:t>
            </a:r>
            <a:r>
              <a:rPr lang="en-US" altLang="en-US" sz="1800" b="1" dirty="0">
                <a:solidFill>
                  <a:schemeClr val="tx1">
                    <a:lumMod val="75000"/>
                    <a:lumOff val="25000"/>
                  </a:schemeClr>
                </a:solidFill>
              </a:rPr>
              <a:t>Median Rainfall:</a:t>
            </a:r>
          </a:p>
          <a:p>
            <a:pPr algn="ctr" eaLnBrk="1" fontAlgn="auto" hangingPunct="1">
              <a:spcBef>
                <a:spcPts val="0"/>
              </a:spcBef>
              <a:spcAft>
                <a:spcPts val="0"/>
              </a:spcAft>
              <a:defRPr/>
            </a:pPr>
            <a:r>
              <a:rPr lang="en-US" altLang="en-US" sz="1800" b="1" dirty="0">
                <a:solidFill>
                  <a:schemeClr val="tx1">
                    <a:lumMod val="75000"/>
                    <a:lumOff val="25000"/>
                  </a:schemeClr>
                </a:solidFill>
              </a:rPr>
              <a:t>November-thru-March</a:t>
            </a:r>
          </a:p>
        </p:txBody>
      </p:sp>
      <p:sp>
        <p:nvSpPr>
          <p:cNvPr id="71689" name="TextBox 8">
            <a:extLst>
              <a:ext uri="{FF2B5EF4-FFF2-40B4-BE49-F238E27FC236}">
                <a16:creationId xmlns:a16="http://schemas.microsoft.com/office/drawing/2014/main" id="{0BE60AA4-5FFB-3DF2-DB27-29F8EAD4CFE4}"/>
              </a:ext>
            </a:extLst>
          </p:cNvPr>
          <p:cNvSpPr txBox="1">
            <a:spLocks noChangeArrowheads="1"/>
          </p:cNvSpPr>
          <p:nvPr/>
        </p:nvSpPr>
        <p:spPr bwMode="auto">
          <a:xfrm>
            <a:off x="6961188" y="3114675"/>
            <a:ext cx="2852737" cy="646113"/>
          </a:xfrm>
          <a:prstGeom prst="rect">
            <a:avLst/>
          </a:prstGeom>
          <a:noFill/>
          <a:ln>
            <a:noFill/>
          </a:ln>
        </p:spPr>
        <p:txBody>
          <a:bodyPr wrap="non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fontAlgn="auto" hangingPunct="1">
              <a:spcBef>
                <a:spcPts val="0"/>
              </a:spcBef>
              <a:spcAft>
                <a:spcPts val="0"/>
              </a:spcAft>
              <a:defRPr/>
            </a:pPr>
            <a:r>
              <a:rPr lang="en-US" altLang="en-US" sz="1800" b="1" i="1" dirty="0">
                <a:solidFill>
                  <a:srgbClr val="00B0F0"/>
                </a:solidFill>
                <a:effectLst>
                  <a:outerShdw blurRad="38100" dist="38100" dir="2700000" algn="tl">
                    <a:srgbClr val="000000">
                      <a:alpha val="43137"/>
                    </a:srgbClr>
                  </a:outerShdw>
                </a:effectLst>
              </a:rPr>
              <a:t>La Niña </a:t>
            </a:r>
            <a:r>
              <a:rPr lang="en-US" altLang="en-US" sz="1800" b="1" dirty="0">
                <a:solidFill>
                  <a:schemeClr val="tx1">
                    <a:lumMod val="75000"/>
                    <a:lumOff val="25000"/>
                  </a:schemeClr>
                </a:solidFill>
              </a:rPr>
              <a:t>Median Rainfall:</a:t>
            </a:r>
          </a:p>
          <a:p>
            <a:pPr algn="ctr" eaLnBrk="1" fontAlgn="auto" hangingPunct="1">
              <a:spcBef>
                <a:spcPts val="0"/>
              </a:spcBef>
              <a:spcAft>
                <a:spcPts val="0"/>
              </a:spcAft>
              <a:defRPr/>
            </a:pPr>
            <a:r>
              <a:rPr lang="en-US" altLang="en-US" sz="1800" b="1" dirty="0">
                <a:solidFill>
                  <a:schemeClr val="tx1">
                    <a:lumMod val="75000"/>
                    <a:lumOff val="25000"/>
                  </a:schemeClr>
                </a:solidFill>
              </a:rPr>
              <a:t>November-thru-March</a:t>
            </a: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5B99-0127-2009-7298-DCA3D4310263}"/>
            </a:ext>
          </a:extLst>
        </p:cNvPr>
        <p:cNvGrpSpPr/>
        <p:nvPr/>
      </p:nvGrpSpPr>
      <p:grpSpPr>
        <a:xfrm>
          <a:off x="0" y="0"/>
          <a:ext cx="0" cy="0"/>
          <a:chOff x="0" y="0"/>
          <a:chExt cx="0" cy="0"/>
        </a:xfrm>
      </p:grpSpPr>
      <p:pic>
        <p:nvPicPr>
          <p:cNvPr id="26627" name="Picture 3" descr="lanina_winter">
            <a:extLst>
              <a:ext uri="{FF2B5EF4-FFF2-40B4-BE49-F238E27FC236}">
                <a16:creationId xmlns:a16="http://schemas.microsoft.com/office/drawing/2014/main" id="{557C956A-665E-5E2A-DAB3-45979B361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506" y="406053"/>
            <a:ext cx="8171243" cy="604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4">
            <a:extLst>
              <a:ext uri="{FF2B5EF4-FFF2-40B4-BE49-F238E27FC236}">
                <a16:creationId xmlns:a16="http://schemas.microsoft.com/office/drawing/2014/main" id="{1C78D93D-CE5C-152C-C385-F5E7E8D8DAC0}"/>
              </a:ext>
            </a:extLst>
          </p:cNvPr>
          <p:cNvSpPr txBox="1">
            <a:spLocks noChangeArrowheads="1"/>
          </p:cNvSpPr>
          <p:nvPr/>
        </p:nvSpPr>
        <p:spPr bwMode="auto">
          <a:xfrm>
            <a:off x="7027355" y="4342384"/>
            <a:ext cx="3569760" cy="861774"/>
          </a:xfrm>
          <a:prstGeom prst="rect">
            <a:avLst/>
          </a:prstGeom>
          <a:solidFill>
            <a:schemeClr val="bg1"/>
          </a:solidFill>
          <a:ln w="38100">
            <a:solidFill>
              <a:srgbClr val="00B0F0"/>
            </a:solidFill>
          </a:ln>
          <a:effectLst/>
        </p:spPr>
        <p:txBody>
          <a:bodyPr wrap="none">
            <a:spAutoFit/>
          </a:bodyPr>
          <a:lstStyle/>
          <a:p>
            <a:pPr eaLnBrk="1" fontAlgn="auto" hangingPunct="1">
              <a:spcBef>
                <a:spcPts val="0"/>
              </a:spcBef>
              <a:spcAft>
                <a:spcPts val="0"/>
              </a:spcAft>
              <a:defRPr/>
            </a:pPr>
            <a:r>
              <a:rPr lang="en-US" altLang="en-US" sz="2500" b="1" i="1" dirty="0">
                <a:solidFill>
                  <a:srgbClr val="00B0F0"/>
                </a:solidFill>
                <a:effectLst>
                  <a:outerShdw blurRad="38100" dist="38100" dir="2700000" algn="tl">
                    <a:srgbClr val="000000"/>
                  </a:outerShdw>
                </a:effectLst>
                <a:latin typeface="+mn-lt"/>
              </a:rPr>
              <a:t>La Ni</a:t>
            </a:r>
            <a:r>
              <a:rPr lang="en-US" altLang="en-US" sz="2500" b="1" i="1" dirty="0">
                <a:solidFill>
                  <a:srgbClr val="00B0F0"/>
                </a:solidFill>
                <a:effectLst>
                  <a:outerShdw blurRad="38100" dist="38100" dir="2700000" algn="tl">
                    <a:srgbClr val="000000"/>
                  </a:outerShdw>
                </a:effectLst>
                <a:latin typeface="+mn-lt"/>
                <a:cs typeface="Times New Roman" panose="02020603050405020304" pitchFamily="18" charset="0"/>
              </a:rPr>
              <a:t>ña </a:t>
            </a:r>
            <a:r>
              <a:rPr lang="en-US" altLang="en-US" sz="2500" b="1" dirty="0">
                <a:latin typeface="+mn-lt"/>
                <a:cs typeface="Times New Roman" panose="02020603050405020304" pitchFamily="18" charset="0"/>
              </a:rPr>
              <a:t>in Winter/Spring:</a:t>
            </a:r>
          </a:p>
          <a:p>
            <a:pPr eaLnBrk="1" fontAlgn="auto" hangingPunct="1">
              <a:spcBef>
                <a:spcPts val="0"/>
              </a:spcBef>
              <a:spcAft>
                <a:spcPts val="0"/>
              </a:spcAft>
              <a:defRPr/>
            </a:pPr>
            <a:r>
              <a:rPr lang="en-US" altLang="en-US" sz="2500" dirty="0">
                <a:solidFill>
                  <a:srgbClr val="FFFFFF"/>
                </a:solidFill>
                <a:effectLst>
                  <a:outerShdw blurRad="38100" dist="38100" dir="2700000" algn="tl">
                    <a:srgbClr val="000000"/>
                  </a:outerShdw>
                </a:effectLst>
                <a:latin typeface="+mn-lt"/>
                <a:cs typeface="Times New Roman" panose="02020603050405020304" pitchFamily="18" charset="0"/>
              </a:rPr>
              <a:t>     </a:t>
            </a:r>
            <a:r>
              <a:rPr lang="en-US" altLang="en-US" sz="2500" b="1" dirty="0">
                <a:solidFill>
                  <a:srgbClr val="FFC000"/>
                </a:solidFill>
                <a:effectLst>
                  <a:outerShdw blurRad="38100" dist="38100" dir="2700000" algn="tl">
                    <a:srgbClr val="000000"/>
                  </a:outerShdw>
                </a:effectLst>
                <a:latin typeface="+mn-lt"/>
                <a:cs typeface="Times New Roman" panose="02020603050405020304" pitchFamily="18" charset="0"/>
              </a:rPr>
              <a:t>“dry” Gulf Coast</a:t>
            </a:r>
          </a:p>
        </p:txBody>
      </p:sp>
      <p:sp>
        <p:nvSpPr>
          <p:cNvPr id="7" name="Rectangle 6">
            <a:extLst>
              <a:ext uri="{FF2B5EF4-FFF2-40B4-BE49-F238E27FC236}">
                <a16:creationId xmlns:a16="http://schemas.microsoft.com/office/drawing/2014/main" id="{61A711EA-5805-EA64-9A74-23C299E92471}"/>
              </a:ext>
            </a:extLst>
          </p:cNvPr>
          <p:cNvSpPr/>
          <p:nvPr/>
        </p:nvSpPr>
        <p:spPr>
          <a:xfrm flipV="1">
            <a:off x="1068102" y="653411"/>
            <a:ext cx="6083808" cy="8620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689" name="TextBox 8">
            <a:extLst>
              <a:ext uri="{FF2B5EF4-FFF2-40B4-BE49-F238E27FC236}">
                <a16:creationId xmlns:a16="http://schemas.microsoft.com/office/drawing/2014/main" id="{1F0CA715-31C8-5BC2-E98B-08960D68F49C}"/>
              </a:ext>
            </a:extLst>
          </p:cNvPr>
          <p:cNvSpPr txBox="1">
            <a:spLocks noChangeArrowheads="1"/>
          </p:cNvSpPr>
          <p:nvPr/>
        </p:nvSpPr>
        <p:spPr bwMode="auto">
          <a:xfrm>
            <a:off x="2281302" y="622872"/>
            <a:ext cx="4339650" cy="892552"/>
          </a:xfrm>
          <a:prstGeom prst="rect">
            <a:avLst/>
          </a:prstGeom>
          <a:noFill/>
          <a:ln>
            <a:noFill/>
          </a:ln>
        </p:spPr>
        <p:txBody>
          <a:bodyPr wrap="non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fontAlgn="auto" hangingPunct="1">
              <a:spcBef>
                <a:spcPts val="0"/>
              </a:spcBef>
              <a:spcAft>
                <a:spcPts val="0"/>
              </a:spcAft>
              <a:defRPr/>
            </a:pPr>
            <a:r>
              <a:rPr lang="en-US" altLang="en-US" b="1" i="1" dirty="0">
                <a:solidFill>
                  <a:srgbClr val="00B0F0"/>
                </a:solidFill>
                <a:effectLst>
                  <a:outerShdw blurRad="38100" dist="38100" dir="2700000" algn="tl">
                    <a:srgbClr val="000000">
                      <a:alpha val="43137"/>
                    </a:srgbClr>
                  </a:outerShdw>
                </a:effectLst>
              </a:rPr>
              <a:t>La Niña </a:t>
            </a:r>
            <a:r>
              <a:rPr lang="en-US" altLang="en-US" b="1" dirty="0">
                <a:solidFill>
                  <a:schemeClr val="tx1">
                    <a:lumMod val="75000"/>
                    <a:lumOff val="25000"/>
                  </a:schemeClr>
                </a:solidFill>
              </a:rPr>
              <a:t>Median Rainfall:</a:t>
            </a:r>
          </a:p>
          <a:p>
            <a:pPr algn="ctr" eaLnBrk="1" fontAlgn="auto" hangingPunct="1">
              <a:spcBef>
                <a:spcPts val="0"/>
              </a:spcBef>
              <a:spcAft>
                <a:spcPts val="0"/>
              </a:spcAft>
              <a:defRPr/>
            </a:pPr>
            <a:r>
              <a:rPr lang="en-US" altLang="en-US" sz="2400" b="1" dirty="0">
                <a:solidFill>
                  <a:schemeClr val="tx1">
                    <a:lumMod val="75000"/>
                    <a:lumOff val="25000"/>
                  </a:schemeClr>
                </a:solidFill>
              </a:rPr>
              <a:t>November-thru-March</a:t>
            </a:r>
          </a:p>
        </p:txBody>
      </p:sp>
    </p:spTree>
    <p:extLst>
      <p:ext uri="{BB962C8B-B14F-4D97-AF65-F5344CB8AC3E}">
        <p14:creationId xmlns:p14="http://schemas.microsoft.com/office/powerpoint/2010/main" val="1434732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Effect transition="in" filter="fade">
                                      <p:cBhvr>
                                        <p:cTn id="7" dur="500"/>
                                        <p:tgtEl>
                                          <p:spTgt spid="153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98587"/>
            <a:ext cx="12192000" cy="485105"/>
          </a:xfrm>
        </p:spPr>
        <p:txBody>
          <a:bodyPr>
            <a:normAutofit fontScale="90000"/>
          </a:bodyPr>
          <a:lstStyle/>
          <a:p>
            <a:pPr algn="ctr"/>
            <a:r>
              <a:rPr lang="en-US" sz="3200" dirty="0"/>
              <a:t>GOHSEP Vision, Mission and Strategic Goals</a:t>
            </a:r>
          </a:p>
        </p:txBody>
      </p:sp>
      <p:sp>
        <p:nvSpPr>
          <p:cNvPr id="8" name="TextBox 7">
            <a:extLst>
              <a:ext uri="{FF2B5EF4-FFF2-40B4-BE49-F238E27FC236}">
                <a16:creationId xmlns:a16="http://schemas.microsoft.com/office/drawing/2014/main" id="{0DD46096-D4F9-7EA5-9B49-282356E870ED}"/>
              </a:ext>
            </a:extLst>
          </p:cNvPr>
          <p:cNvSpPr txBox="1"/>
          <p:nvPr/>
        </p:nvSpPr>
        <p:spPr>
          <a:xfrm>
            <a:off x="253997" y="499534"/>
            <a:ext cx="11819470" cy="5970865"/>
          </a:xfrm>
          <a:prstGeom prst="rect">
            <a:avLst/>
          </a:prstGeom>
          <a:noFill/>
        </p:spPr>
        <p:txBody>
          <a:bodyPr wrap="square">
            <a:spAutoFit/>
          </a:bodyPr>
          <a:lstStyle/>
          <a:p>
            <a:pPr marL="171450" marR="0" indent="-171450">
              <a:spcBef>
                <a:spcPts val="0"/>
              </a:spcBef>
              <a:spcAft>
                <a:spcPts val="0"/>
              </a:spcAft>
              <a:buFont typeface="Arial" panose="020B0604020202020204" pitchFamily="34" charset="0"/>
              <a:buChar char="•"/>
            </a:pPr>
            <a:r>
              <a:rPr lang="en-US" sz="13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Vision: </a:t>
            </a:r>
            <a:r>
              <a:rPr lang="en-US" sz="1300" kern="1200" dirty="0">
                <a:effectLst/>
                <a:latin typeface="Calibri" panose="020F0502020204030204" pitchFamily="34" charset="0"/>
                <a:ea typeface="Calibri" panose="020F0502020204030204" pitchFamily="34" charset="0"/>
                <a:cs typeface="+mn-cs"/>
              </a:rPr>
              <a:t>To serve as an extension of the Office of the Governor and provide sound leadership during crisis events while also enhancing the day-to-day state agency programs servicing Louisiana residents, businesses and organizations.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endParaRPr lang="en-US" sz="13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3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Mission: </a:t>
            </a:r>
            <a:r>
              <a:rPr lang="en-US" sz="1300" dirty="0">
                <a:effectLst/>
                <a:latin typeface="Calibri" panose="020F0502020204030204" pitchFamily="34" charset="0"/>
                <a:ea typeface="Calibri" panose="020F0502020204030204" pitchFamily="34" charset="0"/>
                <a:cs typeface="Calibri" panose="020F0502020204030204" pitchFamily="34" charset="0"/>
              </a:rPr>
              <a:t>The mission of GOSHEP is to utilize three priorities to save lives, protect property and maintain infrastructure:</a:t>
            </a:r>
          </a:p>
          <a:p>
            <a:pPr marL="628650" lvl="1" indent="-171450">
              <a:buFont typeface="Arial" panose="020B0604020202020204" pitchFamily="34" charset="0"/>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Ensure that GOHSEP serves as the emergency arm of the Governor and works hand in hand with all emergency support/recovery function agencies as part of the U.S. National Response Framework and</a:t>
            </a:r>
            <a:r>
              <a:rPr lang="en-US" sz="13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300" dirty="0">
                <a:effectLst/>
                <a:latin typeface="Calibri" panose="020F0502020204030204" pitchFamily="34" charset="0"/>
                <a:ea typeface="Calibri" panose="020F0502020204030204" pitchFamily="34" charset="0"/>
                <a:cs typeface="Calibri" panose="020F0502020204030204" pitchFamily="34" charset="0"/>
              </a:rPr>
              <a:t>Louisiana Homeland Security, Emergency Assistance and Disaster Act in preparation, response, recovery, mitigation and prevention of crisis events.</a:t>
            </a:r>
            <a:endParaRPr lang="en-US" sz="13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Ensure that all Municipalities, Parishes/Parish Organizations,</a:t>
            </a: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dirty="0">
                <a:effectLst/>
                <a:latin typeface="Calibri" panose="020F0502020204030204" pitchFamily="34" charset="0"/>
                <a:ea typeface="Calibri" panose="020F0502020204030204" pitchFamily="34" charset="0"/>
                <a:cs typeface="Calibri" panose="020F0502020204030204" pitchFamily="34" charset="0"/>
              </a:rPr>
              <a:t>Sub-Recipients and State Agencies have a voice and an agency to champion for them in obtaining maximum funds in all applicable federal and state programs in an expeditious manner.</a:t>
            </a:r>
          </a:p>
          <a:p>
            <a:pPr marL="628650" lvl="1" indent="-171450">
              <a:buFont typeface="Arial" panose="020B0604020202020204" pitchFamily="34" charset="0"/>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Consistently review internal best business practices and potential for Improvements.  It is essential to review the actual mission and output of internal departments to ensure elite levels of support to all stakeholders in Louisiana</a:t>
            </a: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endParaRPr lang="en-US" sz="13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3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Goals: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GOHSEP will apply leadership directly towards lifesaving measures, mitigation efforts to protect public/private property and establish/maintain a safety net to protect, operate and improve our infrastructure.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GOHSEP will quickly and efficiently move resources through the emergency management cycle: </a:t>
            </a:r>
            <a:r>
              <a:rPr lang="en-US" sz="1300" dirty="0">
                <a:effectLst/>
                <a:latin typeface="Calibri" panose="020F0502020204030204" pitchFamily="34" charset="0"/>
                <a:ea typeface="Calibri" panose="020F0502020204030204" pitchFamily="34" charset="0"/>
                <a:cs typeface="Calibri" panose="020F0502020204030204" pitchFamily="34" charset="0"/>
              </a:rPr>
              <a:t>preparation, response, recovery, mitigation and prevention.  The definition of resources at each stage involves all five divisions and changes depending upon the stage.  The five divisions will all operate in support of each other in a deliberate, synchronized fashion.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GOHSEP will internally hold ourselves accountable as an operational arm of government with a strategic directive: GOHSEP will be unwavering in our efforts to save lives, protect property and maintain infrastructure.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GOHSEP will standardize internal strategic concepts in a specific format to streamline communication into clear concise products.  The format is task, purpose, issue, discussion and recommendation:</a:t>
            </a:r>
          </a:p>
          <a:p>
            <a:pPr marL="1085850" lvl="2" indent="-171450">
              <a:buFont typeface="Arial" panose="020B0604020202020204" pitchFamily="34" charset="0"/>
              <a:buChar char="•"/>
            </a:pP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Task- What is this situation?</a:t>
            </a:r>
            <a:endParaRPr lang="en-US"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085850" lvl="2" indent="-171450">
              <a:buFont typeface="Arial" panose="020B0604020202020204" pitchFamily="34" charset="0"/>
              <a:buChar char="•"/>
            </a:pP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Purpose- What is the real problem? What is likely to happen? What is the center of gravity of the issue?</a:t>
            </a:r>
            <a:endParaRPr lang="en-US"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085850" lvl="2" indent="-171450">
              <a:buFont typeface="Arial" panose="020B0604020202020204" pitchFamily="34" charset="0"/>
              <a:buChar char="•"/>
            </a:pP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Issue- How should I think about this situation to define the problem or opportunity? How could this situation happen?  What do I know about situations like this?  What do I not know that I should?</a:t>
            </a:r>
            <a:endParaRPr lang="en-US"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085850" lvl="2" indent="-171450">
              <a:buFont typeface="Arial" panose="020B0604020202020204" pitchFamily="34" charset="0"/>
              <a:buChar char="•"/>
            </a:pP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Discussion- What other situation is like this one?  What is this situation not like?  What else could this situation or solution be?  How should I prepare for future situations?</a:t>
            </a:r>
            <a:endParaRPr lang="en-US"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085850" lvl="2" indent="-171450">
              <a:buFont typeface="Arial" panose="020B0604020202020204" pitchFamily="34" charset="0"/>
              <a:buChar char="•"/>
            </a:pP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Recommendation- What needs to be accomplished?  What is the solution or plan?  Is there a specific path to decide the solution?  Does the solution support the purpose (center of gravity)?</a:t>
            </a:r>
            <a:endParaRPr lang="en-US"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2425928"/>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colored squares&#10;&#10;Description automatically generated with medium confidence">
            <a:extLst>
              <a:ext uri="{FF2B5EF4-FFF2-40B4-BE49-F238E27FC236}">
                <a16:creationId xmlns:a16="http://schemas.microsoft.com/office/drawing/2014/main" id="{BBC0AC12-53B0-656B-2797-FBC49144B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227" y="1655230"/>
            <a:ext cx="5424569" cy="4983034"/>
          </a:xfrm>
          <a:prstGeom prst="rect">
            <a:avLst/>
          </a:prstGeom>
        </p:spPr>
      </p:pic>
      <p:pic>
        <p:nvPicPr>
          <p:cNvPr id="5" name="Picture 4" descr="A diagram of different colored lines&#10;&#10;Description automatically generated">
            <a:extLst>
              <a:ext uri="{FF2B5EF4-FFF2-40B4-BE49-F238E27FC236}">
                <a16:creationId xmlns:a16="http://schemas.microsoft.com/office/drawing/2014/main" id="{7D41FED7-F06E-D774-282E-2A710AB90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04" y="1655230"/>
            <a:ext cx="5424569" cy="4983034"/>
          </a:xfrm>
          <a:prstGeom prst="rect">
            <a:avLst/>
          </a:prstGeom>
        </p:spPr>
      </p:pic>
      <p:sp>
        <p:nvSpPr>
          <p:cNvPr id="6" name="TextBox 5">
            <a:extLst>
              <a:ext uri="{FF2B5EF4-FFF2-40B4-BE49-F238E27FC236}">
                <a16:creationId xmlns:a16="http://schemas.microsoft.com/office/drawing/2014/main" id="{8E4C0E9B-DC21-F15E-ACCF-3A7CE2D62130}"/>
              </a:ext>
            </a:extLst>
          </p:cNvPr>
          <p:cNvSpPr txBox="1"/>
          <p:nvPr/>
        </p:nvSpPr>
        <p:spPr>
          <a:xfrm>
            <a:off x="429208" y="326571"/>
            <a:ext cx="8989064" cy="954107"/>
          </a:xfrm>
          <a:prstGeom prst="rect">
            <a:avLst/>
          </a:prstGeom>
          <a:noFill/>
        </p:spPr>
        <p:txBody>
          <a:bodyPr wrap="none" rtlCol="0">
            <a:spAutoFit/>
          </a:bodyPr>
          <a:lstStyle/>
          <a:p>
            <a:r>
              <a:rPr lang="en-US" sz="2800" b="1" dirty="0">
                <a:solidFill>
                  <a:schemeClr val="bg1"/>
                </a:solidFill>
              </a:rPr>
              <a:t>Does the ENSO Phase in Winter Provide Some Guidance for</a:t>
            </a:r>
          </a:p>
          <a:p>
            <a:r>
              <a:rPr lang="en-US" sz="2800" b="1" dirty="0">
                <a:solidFill>
                  <a:schemeClr val="bg1"/>
                </a:solidFill>
              </a:rPr>
              <a:t>Winter/Spring Rainfall in Louisiana?</a:t>
            </a:r>
          </a:p>
        </p:txBody>
      </p:sp>
      <p:sp>
        <p:nvSpPr>
          <p:cNvPr id="7" name="Rectangle 6">
            <a:extLst>
              <a:ext uri="{FF2B5EF4-FFF2-40B4-BE49-F238E27FC236}">
                <a16:creationId xmlns:a16="http://schemas.microsoft.com/office/drawing/2014/main" id="{AD118A8C-585E-5DEF-30B8-EFE42987EE68}"/>
              </a:ext>
            </a:extLst>
          </p:cNvPr>
          <p:cNvSpPr/>
          <p:nvPr/>
        </p:nvSpPr>
        <p:spPr>
          <a:xfrm>
            <a:off x="999744" y="6037653"/>
            <a:ext cx="4315968" cy="564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7CD292-3DAD-B2B3-5E61-69CF006D734C}"/>
              </a:ext>
            </a:extLst>
          </p:cNvPr>
          <p:cNvSpPr/>
          <p:nvPr/>
        </p:nvSpPr>
        <p:spPr>
          <a:xfrm>
            <a:off x="7174992" y="6037652"/>
            <a:ext cx="4315968" cy="564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7C2A33-5259-401F-960F-6EBEEBCF56CE}"/>
              </a:ext>
            </a:extLst>
          </p:cNvPr>
          <p:cNvSpPr txBox="1"/>
          <p:nvPr/>
        </p:nvSpPr>
        <p:spPr>
          <a:xfrm>
            <a:off x="6937248" y="1694688"/>
            <a:ext cx="4791456" cy="646331"/>
          </a:xfrm>
          <a:prstGeom prst="rect">
            <a:avLst/>
          </a:prstGeom>
          <a:solidFill>
            <a:schemeClr val="bg1"/>
          </a:solidFill>
          <a:ln w="28575">
            <a:solidFill>
              <a:schemeClr val="tx1"/>
            </a:solidFill>
          </a:ln>
        </p:spPr>
        <p:txBody>
          <a:bodyPr wrap="square" rtlCol="0">
            <a:spAutoFit/>
          </a:bodyPr>
          <a:lstStyle/>
          <a:p>
            <a:pPr algn="ctr"/>
            <a:r>
              <a:rPr lang="en-US" b="1" dirty="0"/>
              <a:t>SOUTHEAST Louisiana</a:t>
            </a:r>
          </a:p>
          <a:p>
            <a:pPr algn="ctr"/>
            <a:r>
              <a:rPr lang="en-US" b="1" dirty="0"/>
              <a:t>Dec-Mar Rainfall:  1950-51 thru 2022-23</a:t>
            </a:r>
          </a:p>
        </p:txBody>
      </p:sp>
      <p:sp>
        <p:nvSpPr>
          <p:cNvPr id="11" name="TextBox 10">
            <a:extLst>
              <a:ext uri="{FF2B5EF4-FFF2-40B4-BE49-F238E27FC236}">
                <a16:creationId xmlns:a16="http://schemas.microsoft.com/office/drawing/2014/main" id="{ACFA41CF-0FEE-3E3F-C648-7658093BA535}"/>
              </a:ext>
            </a:extLst>
          </p:cNvPr>
          <p:cNvSpPr txBox="1"/>
          <p:nvPr/>
        </p:nvSpPr>
        <p:spPr>
          <a:xfrm>
            <a:off x="588783" y="1694688"/>
            <a:ext cx="4791456" cy="646331"/>
          </a:xfrm>
          <a:prstGeom prst="rect">
            <a:avLst/>
          </a:prstGeom>
          <a:solidFill>
            <a:schemeClr val="bg1"/>
          </a:solidFill>
          <a:ln w="28575">
            <a:solidFill>
              <a:schemeClr val="tx1"/>
            </a:solidFill>
          </a:ln>
        </p:spPr>
        <p:txBody>
          <a:bodyPr wrap="square" rtlCol="0">
            <a:spAutoFit/>
          </a:bodyPr>
          <a:lstStyle/>
          <a:p>
            <a:pPr algn="ctr"/>
            <a:r>
              <a:rPr lang="en-US" b="1" dirty="0"/>
              <a:t>NORTHWEST Louisiana</a:t>
            </a:r>
          </a:p>
          <a:p>
            <a:pPr algn="ctr"/>
            <a:r>
              <a:rPr lang="en-US" b="1" dirty="0"/>
              <a:t>Dec-Mar Rainfall:  1950-51 thru 2022-23</a:t>
            </a:r>
          </a:p>
        </p:txBody>
      </p:sp>
      <p:sp>
        <p:nvSpPr>
          <p:cNvPr id="12" name="TextBox 11">
            <a:extLst>
              <a:ext uri="{FF2B5EF4-FFF2-40B4-BE49-F238E27FC236}">
                <a16:creationId xmlns:a16="http://schemas.microsoft.com/office/drawing/2014/main" id="{66B70911-6093-9FE4-0297-01CFE686258F}"/>
              </a:ext>
            </a:extLst>
          </p:cNvPr>
          <p:cNvSpPr txBox="1"/>
          <p:nvPr/>
        </p:nvSpPr>
        <p:spPr>
          <a:xfrm>
            <a:off x="1246112" y="5950337"/>
            <a:ext cx="1008609" cy="430887"/>
          </a:xfrm>
          <a:prstGeom prst="rect">
            <a:avLst/>
          </a:prstGeom>
          <a:noFill/>
        </p:spPr>
        <p:txBody>
          <a:bodyPr wrap="none" rtlCol="0">
            <a:spAutoFit/>
          </a:bodyPr>
          <a:lstStyle/>
          <a:p>
            <a:r>
              <a:rPr lang="en-US" sz="2200" b="1" i="1" dirty="0">
                <a:solidFill>
                  <a:srgbClr val="FF0000"/>
                </a:solidFill>
                <a:effectLst>
                  <a:outerShdw blurRad="38100" dist="38100" dir="2700000" algn="tl">
                    <a:srgbClr val="000000">
                      <a:alpha val="43137"/>
                    </a:srgbClr>
                  </a:outerShdw>
                </a:effectLst>
              </a:rPr>
              <a:t>El Niño</a:t>
            </a:r>
          </a:p>
        </p:txBody>
      </p:sp>
      <p:sp>
        <p:nvSpPr>
          <p:cNvPr id="13" name="TextBox 12">
            <a:extLst>
              <a:ext uri="{FF2B5EF4-FFF2-40B4-BE49-F238E27FC236}">
                <a16:creationId xmlns:a16="http://schemas.microsoft.com/office/drawing/2014/main" id="{ED578D16-F55B-6D72-CB27-50A2881DB38B}"/>
              </a:ext>
            </a:extLst>
          </p:cNvPr>
          <p:cNvSpPr txBox="1"/>
          <p:nvPr/>
        </p:nvSpPr>
        <p:spPr>
          <a:xfrm>
            <a:off x="2622783" y="5950337"/>
            <a:ext cx="1217000" cy="430887"/>
          </a:xfrm>
          <a:prstGeom prst="rect">
            <a:avLst/>
          </a:prstGeom>
          <a:noFill/>
        </p:spPr>
        <p:txBody>
          <a:bodyPr wrap="none" rtlCol="0">
            <a:spAutoFit/>
          </a:bodyPr>
          <a:lstStyle/>
          <a:p>
            <a:r>
              <a:rPr lang="en-US" sz="2200" b="1" i="1" dirty="0">
                <a:solidFill>
                  <a:schemeClr val="bg1">
                    <a:lumMod val="50000"/>
                  </a:schemeClr>
                </a:solidFill>
              </a:rPr>
              <a:t>‘Neutral’</a:t>
            </a:r>
          </a:p>
        </p:txBody>
      </p:sp>
      <p:sp>
        <p:nvSpPr>
          <p:cNvPr id="16" name="TextBox 15">
            <a:extLst>
              <a:ext uri="{FF2B5EF4-FFF2-40B4-BE49-F238E27FC236}">
                <a16:creationId xmlns:a16="http://schemas.microsoft.com/office/drawing/2014/main" id="{9DC5599D-C50F-6495-D299-CE109D563BD0}"/>
              </a:ext>
            </a:extLst>
          </p:cNvPr>
          <p:cNvSpPr txBox="1"/>
          <p:nvPr/>
        </p:nvSpPr>
        <p:spPr>
          <a:xfrm>
            <a:off x="4188948" y="5950337"/>
            <a:ext cx="1069524" cy="430887"/>
          </a:xfrm>
          <a:prstGeom prst="rect">
            <a:avLst/>
          </a:prstGeom>
          <a:noFill/>
        </p:spPr>
        <p:txBody>
          <a:bodyPr wrap="none" rtlCol="0">
            <a:spAutoFit/>
          </a:bodyPr>
          <a:lstStyle/>
          <a:p>
            <a:r>
              <a:rPr lang="en-US" sz="2200" b="1" i="1" dirty="0">
                <a:solidFill>
                  <a:srgbClr val="0070C0"/>
                </a:solidFill>
                <a:effectLst>
                  <a:outerShdw blurRad="38100" dist="38100" dir="2700000" algn="tl">
                    <a:srgbClr val="000000">
                      <a:alpha val="43137"/>
                    </a:srgbClr>
                  </a:outerShdw>
                </a:effectLst>
              </a:rPr>
              <a:t>La Niña</a:t>
            </a:r>
          </a:p>
        </p:txBody>
      </p:sp>
      <p:sp>
        <p:nvSpPr>
          <p:cNvPr id="17" name="TextBox 16">
            <a:extLst>
              <a:ext uri="{FF2B5EF4-FFF2-40B4-BE49-F238E27FC236}">
                <a16:creationId xmlns:a16="http://schemas.microsoft.com/office/drawing/2014/main" id="{C9010237-B27A-A1FD-A330-F9A692C65FEE}"/>
              </a:ext>
            </a:extLst>
          </p:cNvPr>
          <p:cNvSpPr txBox="1"/>
          <p:nvPr/>
        </p:nvSpPr>
        <p:spPr>
          <a:xfrm>
            <a:off x="7457936" y="5956433"/>
            <a:ext cx="1008609" cy="430887"/>
          </a:xfrm>
          <a:prstGeom prst="rect">
            <a:avLst/>
          </a:prstGeom>
          <a:noFill/>
        </p:spPr>
        <p:txBody>
          <a:bodyPr wrap="none" rtlCol="0">
            <a:spAutoFit/>
          </a:bodyPr>
          <a:lstStyle/>
          <a:p>
            <a:r>
              <a:rPr lang="en-US" sz="2200" b="1" i="1" dirty="0">
                <a:solidFill>
                  <a:srgbClr val="FF0000"/>
                </a:solidFill>
                <a:effectLst>
                  <a:outerShdw blurRad="38100" dist="38100" dir="2700000" algn="tl">
                    <a:srgbClr val="000000">
                      <a:alpha val="43137"/>
                    </a:srgbClr>
                  </a:outerShdw>
                </a:effectLst>
              </a:rPr>
              <a:t>El Niño</a:t>
            </a:r>
          </a:p>
        </p:txBody>
      </p:sp>
      <p:sp>
        <p:nvSpPr>
          <p:cNvPr id="18" name="TextBox 17">
            <a:extLst>
              <a:ext uri="{FF2B5EF4-FFF2-40B4-BE49-F238E27FC236}">
                <a16:creationId xmlns:a16="http://schemas.microsoft.com/office/drawing/2014/main" id="{CE038C88-8EED-FE6C-0CD9-C7057DE6E73B}"/>
              </a:ext>
            </a:extLst>
          </p:cNvPr>
          <p:cNvSpPr txBox="1"/>
          <p:nvPr/>
        </p:nvSpPr>
        <p:spPr>
          <a:xfrm>
            <a:off x="10425156" y="5956433"/>
            <a:ext cx="1069524" cy="430887"/>
          </a:xfrm>
          <a:prstGeom prst="rect">
            <a:avLst/>
          </a:prstGeom>
          <a:noFill/>
        </p:spPr>
        <p:txBody>
          <a:bodyPr wrap="none" rtlCol="0">
            <a:spAutoFit/>
          </a:bodyPr>
          <a:lstStyle/>
          <a:p>
            <a:r>
              <a:rPr lang="en-US" sz="2200" b="1" i="1" dirty="0">
                <a:solidFill>
                  <a:srgbClr val="0070C0"/>
                </a:solidFill>
                <a:effectLst>
                  <a:outerShdw blurRad="38100" dist="38100" dir="2700000" algn="tl">
                    <a:srgbClr val="000000">
                      <a:alpha val="43137"/>
                    </a:srgbClr>
                  </a:outerShdw>
                </a:effectLst>
              </a:rPr>
              <a:t>La Niña</a:t>
            </a:r>
          </a:p>
        </p:txBody>
      </p:sp>
      <p:sp>
        <p:nvSpPr>
          <p:cNvPr id="19" name="TextBox 18">
            <a:extLst>
              <a:ext uri="{FF2B5EF4-FFF2-40B4-BE49-F238E27FC236}">
                <a16:creationId xmlns:a16="http://schemas.microsoft.com/office/drawing/2014/main" id="{825610FC-35F1-59A8-3B0A-6C1A2ECFC832}"/>
              </a:ext>
            </a:extLst>
          </p:cNvPr>
          <p:cNvSpPr txBox="1"/>
          <p:nvPr/>
        </p:nvSpPr>
        <p:spPr>
          <a:xfrm>
            <a:off x="8850095" y="5967111"/>
            <a:ext cx="1217000" cy="430887"/>
          </a:xfrm>
          <a:prstGeom prst="rect">
            <a:avLst/>
          </a:prstGeom>
          <a:noFill/>
        </p:spPr>
        <p:txBody>
          <a:bodyPr wrap="none" rtlCol="0">
            <a:spAutoFit/>
          </a:bodyPr>
          <a:lstStyle/>
          <a:p>
            <a:r>
              <a:rPr lang="en-US" sz="2200" b="1" i="1" dirty="0">
                <a:solidFill>
                  <a:schemeClr val="bg1">
                    <a:lumMod val="50000"/>
                  </a:schemeClr>
                </a:solidFill>
              </a:rPr>
              <a:t>‘Neutral’</a:t>
            </a:r>
          </a:p>
        </p:txBody>
      </p:sp>
    </p:spTree>
    <p:extLst>
      <p:ext uri="{BB962C8B-B14F-4D97-AF65-F5344CB8AC3E}">
        <p14:creationId xmlns:p14="http://schemas.microsoft.com/office/powerpoint/2010/main" val="246366576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hurricane weather&#10;&#10;Description automatically generated">
            <a:extLst>
              <a:ext uri="{FF2B5EF4-FFF2-40B4-BE49-F238E27FC236}">
                <a16:creationId xmlns:a16="http://schemas.microsoft.com/office/drawing/2014/main" id="{43884DCB-C71F-F6DD-5D72-2A873D0BE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29" y="168655"/>
            <a:ext cx="7048335" cy="6549386"/>
          </a:xfrm>
          <a:prstGeom prst="rect">
            <a:avLst/>
          </a:prstGeom>
        </p:spPr>
      </p:pic>
      <p:sp>
        <p:nvSpPr>
          <p:cNvPr id="6" name="TextBox 5">
            <a:extLst>
              <a:ext uri="{FF2B5EF4-FFF2-40B4-BE49-F238E27FC236}">
                <a16:creationId xmlns:a16="http://schemas.microsoft.com/office/drawing/2014/main" id="{3AD9B175-C244-B4E1-2F80-88189A662913}"/>
              </a:ext>
            </a:extLst>
          </p:cNvPr>
          <p:cNvSpPr txBox="1"/>
          <p:nvPr/>
        </p:nvSpPr>
        <p:spPr>
          <a:xfrm>
            <a:off x="407860" y="278702"/>
            <a:ext cx="3598549"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rPr>
              <a:t>2024 Hurricane Season</a:t>
            </a:r>
          </a:p>
        </p:txBody>
      </p:sp>
      <p:sp>
        <p:nvSpPr>
          <p:cNvPr id="8" name="TextBox 7">
            <a:extLst>
              <a:ext uri="{FF2B5EF4-FFF2-40B4-BE49-F238E27FC236}">
                <a16:creationId xmlns:a16="http://schemas.microsoft.com/office/drawing/2014/main" id="{48AC3069-7302-EDFC-2338-89C34AC8BEBB}"/>
              </a:ext>
            </a:extLst>
          </p:cNvPr>
          <p:cNvSpPr txBox="1"/>
          <p:nvPr/>
        </p:nvSpPr>
        <p:spPr>
          <a:xfrm>
            <a:off x="490640" y="898850"/>
            <a:ext cx="3432991" cy="1938992"/>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NOAA Seasonal Forecast</a:t>
            </a:r>
          </a:p>
          <a:p>
            <a:r>
              <a:rPr lang="en-US" sz="2400" b="1" dirty="0">
                <a:solidFill>
                  <a:schemeClr val="bg1"/>
                </a:solidFill>
                <a:effectLst>
                  <a:outerShdw blurRad="38100" dist="38100" dir="2700000" algn="tl">
                    <a:srgbClr val="000000">
                      <a:alpha val="43137"/>
                    </a:srgbClr>
                  </a:outerShdw>
                </a:effectLst>
              </a:rPr>
              <a:t>   17-25  ‘named’ storms</a:t>
            </a:r>
          </a:p>
          <a:p>
            <a:r>
              <a:rPr lang="en-US" sz="2400" b="1" dirty="0">
                <a:solidFill>
                  <a:schemeClr val="bg1"/>
                </a:solidFill>
                <a:effectLst>
                  <a:outerShdw blurRad="38100" dist="38100" dir="2700000" algn="tl">
                    <a:srgbClr val="000000">
                      <a:alpha val="43137"/>
                    </a:srgbClr>
                  </a:outerShdw>
                </a:effectLst>
              </a:rPr>
              <a:t>    8-13    hurricanes</a:t>
            </a:r>
          </a:p>
          <a:p>
            <a:r>
              <a:rPr lang="en-US" sz="2400" b="1" dirty="0">
                <a:solidFill>
                  <a:schemeClr val="bg1"/>
                </a:solidFill>
                <a:effectLst>
                  <a:outerShdw blurRad="38100" dist="38100" dir="2700000" algn="tl">
                    <a:srgbClr val="000000">
                      <a:alpha val="43137"/>
                    </a:srgbClr>
                  </a:outerShdw>
                </a:effectLst>
              </a:rPr>
              <a:t>     4-7     ‘majors’</a:t>
            </a:r>
          </a:p>
          <a:p>
            <a:endParaRPr lang="en-US" sz="2400" b="1"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90C1956-25F3-989B-3FB0-E6BD84E6F01C}"/>
              </a:ext>
            </a:extLst>
          </p:cNvPr>
          <p:cNvSpPr txBox="1"/>
          <p:nvPr/>
        </p:nvSpPr>
        <p:spPr>
          <a:xfrm>
            <a:off x="490640" y="4758821"/>
            <a:ext cx="3607975" cy="1200329"/>
          </a:xfrm>
          <a:prstGeom prst="rect">
            <a:avLst/>
          </a:prstGeom>
          <a:noFill/>
        </p:spPr>
        <p:txBody>
          <a:bodyPr wrap="none" rtlCol="0">
            <a:spAutoFit/>
          </a:bodyPr>
          <a:lstStyle/>
          <a:p>
            <a:r>
              <a:rPr lang="en-US" sz="2400" b="1" i="1" dirty="0">
                <a:solidFill>
                  <a:srgbClr val="66FFFF"/>
                </a:solidFill>
                <a:effectLst>
                  <a:outerShdw blurRad="38100" dist="38100" dir="2700000" algn="tl">
                    <a:srgbClr val="000000">
                      <a:alpha val="43137"/>
                    </a:srgbClr>
                  </a:outerShdw>
                </a:effectLst>
              </a:rPr>
              <a:t>8 ‘named’ in the Gulf</a:t>
            </a:r>
          </a:p>
          <a:p>
            <a:r>
              <a:rPr lang="en-US" sz="2400" b="1" i="1" dirty="0">
                <a:solidFill>
                  <a:srgbClr val="66FFFF"/>
                </a:solidFill>
                <a:effectLst>
                  <a:outerShdw blurRad="38100" dist="38100" dir="2700000" algn="tl">
                    <a:srgbClr val="000000">
                      <a:alpha val="43137"/>
                    </a:srgbClr>
                  </a:outerShdw>
                </a:effectLst>
              </a:rPr>
              <a:t>5  Gulf Hurricane Landfalls</a:t>
            </a:r>
          </a:p>
          <a:p>
            <a:endParaRPr lang="en-US" sz="2400" b="1" i="1" dirty="0">
              <a:solidFill>
                <a:srgbClr val="66FFFF"/>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D895277B-E1C5-5BBB-66A2-304C2F351ED7}"/>
              </a:ext>
            </a:extLst>
          </p:cNvPr>
          <p:cNvSpPr txBox="1"/>
          <p:nvPr/>
        </p:nvSpPr>
        <p:spPr>
          <a:xfrm>
            <a:off x="490640" y="2702380"/>
            <a:ext cx="3260251" cy="1938992"/>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End-of-Season Numbers</a:t>
            </a:r>
          </a:p>
          <a:p>
            <a:r>
              <a:rPr lang="en-US" sz="2400" b="1" dirty="0">
                <a:solidFill>
                  <a:schemeClr val="bg1"/>
                </a:solidFill>
                <a:effectLst>
                  <a:outerShdw blurRad="38100" dist="38100" dir="2700000" algn="tl">
                    <a:srgbClr val="000000">
                      <a:alpha val="43137"/>
                    </a:srgbClr>
                  </a:outerShdw>
                </a:effectLst>
              </a:rPr>
              <a:t>       18   ‘named’ storms</a:t>
            </a:r>
          </a:p>
          <a:p>
            <a:r>
              <a:rPr lang="en-US" sz="2400" b="1" dirty="0">
                <a:solidFill>
                  <a:schemeClr val="bg1"/>
                </a:solidFill>
                <a:effectLst>
                  <a:outerShdw blurRad="38100" dist="38100" dir="2700000" algn="tl">
                    <a:srgbClr val="000000">
                      <a:alpha val="43137"/>
                    </a:srgbClr>
                  </a:outerShdw>
                </a:effectLst>
              </a:rPr>
              <a:t>       11    hurricanes</a:t>
            </a:r>
          </a:p>
          <a:p>
            <a:r>
              <a:rPr lang="en-US" sz="2400" b="1" dirty="0">
                <a:solidFill>
                  <a:schemeClr val="bg1"/>
                </a:solidFill>
                <a:effectLst>
                  <a:outerShdw blurRad="38100" dist="38100" dir="2700000" algn="tl">
                    <a:srgbClr val="000000">
                      <a:alpha val="43137"/>
                    </a:srgbClr>
                  </a:outerShdw>
                </a:effectLst>
              </a:rPr>
              <a:t>         5    ‘majors’</a:t>
            </a:r>
          </a:p>
          <a:p>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2502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F31D8-BC7F-AF2E-B6A4-BB7BD59022BB}"/>
            </a:ext>
          </a:extLst>
        </p:cNvPr>
        <p:cNvGrpSpPr/>
        <p:nvPr/>
      </p:nvGrpSpPr>
      <p:grpSpPr>
        <a:xfrm>
          <a:off x="0" y="0"/>
          <a:ext cx="0" cy="0"/>
          <a:chOff x="0" y="0"/>
          <a:chExt cx="0" cy="0"/>
        </a:xfrm>
      </p:grpSpPr>
      <p:pic>
        <p:nvPicPr>
          <p:cNvPr id="3" name="Picture 2" descr="A map of hurricane weather&#10;&#10;Description automatically generated">
            <a:extLst>
              <a:ext uri="{FF2B5EF4-FFF2-40B4-BE49-F238E27FC236}">
                <a16:creationId xmlns:a16="http://schemas.microsoft.com/office/drawing/2014/main" id="{589D200E-3905-9595-67DB-04FCE51CC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29" y="168655"/>
            <a:ext cx="7048335" cy="6549386"/>
          </a:xfrm>
          <a:prstGeom prst="rect">
            <a:avLst/>
          </a:prstGeom>
        </p:spPr>
      </p:pic>
      <p:pic>
        <p:nvPicPr>
          <p:cNvPr id="5" name="Picture 4" descr="A map of the tropical storm&#10;&#10;Description automatically generated">
            <a:extLst>
              <a:ext uri="{FF2B5EF4-FFF2-40B4-BE49-F238E27FC236}">
                <a16:creationId xmlns:a16="http://schemas.microsoft.com/office/drawing/2014/main" id="{205651F6-C05C-0D40-A535-88EAD3AC1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557" y="177395"/>
            <a:ext cx="7048335" cy="6549386"/>
          </a:xfrm>
          <a:prstGeom prst="rect">
            <a:avLst/>
          </a:prstGeom>
        </p:spPr>
      </p:pic>
      <p:sp>
        <p:nvSpPr>
          <p:cNvPr id="2" name="TextBox 1">
            <a:extLst>
              <a:ext uri="{FF2B5EF4-FFF2-40B4-BE49-F238E27FC236}">
                <a16:creationId xmlns:a16="http://schemas.microsoft.com/office/drawing/2014/main" id="{6D6B3149-8F4F-DA2B-C5B2-5792D8E1019E}"/>
              </a:ext>
            </a:extLst>
          </p:cNvPr>
          <p:cNvSpPr txBox="1"/>
          <p:nvPr/>
        </p:nvSpPr>
        <p:spPr>
          <a:xfrm>
            <a:off x="407860" y="278702"/>
            <a:ext cx="3598549"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rPr>
              <a:t>2024 Hurricane Season</a:t>
            </a:r>
          </a:p>
        </p:txBody>
      </p:sp>
      <p:sp>
        <p:nvSpPr>
          <p:cNvPr id="4" name="TextBox 3">
            <a:extLst>
              <a:ext uri="{FF2B5EF4-FFF2-40B4-BE49-F238E27FC236}">
                <a16:creationId xmlns:a16="http://schemas.microsoft.com/office/drawing/2014/main" id="{BA27822B-0E08-5E18-0756-2F306B48B7D8}"/>
              </a:ext>
            </a:extLst>
          </p:cNvPr>
          <p:cNvSpPr txBox="1"/>
          <p:nvPr/>
        </p:nvSpPr>
        <p:spPr>
          <a:xfrm>
            <a:off x="490640" y="898850"/>
            <a:ext cx="1510670"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TS Alberto</a:t>
            </a:r>
          </a:p>
        </p:txBody>
      </p:sp>
      <p:sp>
        <p:nvSpPr>
          <p:cNvPr id="6" name="TextBox 5">
            <a:extLst>
              <a:ext uri="{FF2B5EF4-FFF2-40B4-BE49-F238E27FC236}">
                <a16:creationId xmlns:a16="http://schemas.microsoft.com/office/drawing/2014/main" id="{FE3BBD3D-0E1C-CDE4-E5F2-48FC4D8F8F7B}"/>
              </a:ext>
            </a:extLst>
          </p:cNvPr>
          <p:cNvSpPr txBox="1"/>
          <p:nvPr/>
        </p:nvSpPr>
        <p:spPr>
          <a:xfrm>
            <a:off x="654338" y="1315771"/>
            <a:ext cx="126323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H5 Beryl</a:t>
            </a:r>
          </a:p>
        </p:txBody>
      </p:sp>
      <p:sp>
        <p:nvSpPr>
          <p:cNvPr id="7" name="TextBox 6">
            <a:extLst>
              <a:ext uri="{FF2B5EF4-FFF2-40B4-BE49-F238E27FC236}">
                <a16:creationId xmlns:a16="http://schemas.microsoft.com/office/drawing/2014/main" id="{2BB749DC-A486-8424-C3CA-819BABF6DBCB}"/>
              </a:ext>
            </a:extLst>
          </p:cNvPr>
          <p:cNvSpPr txBox="1"/>
          <p:nvPr/>
        </p:nvSpPr>
        <p:spPr>
          <a:xfrm>
            <a:off x="930907" y="1732694"/>
            <a:ext cx="118667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TS Chris</a:t>
            </a:r>
          </a:p>
        </p:txBody>
      </p:sp>
      <p:sp>
        <p:nvSpPr>
          <p:cNvPr id="8" name="TextBox 7">
            <a:extLst>
              <a:ext uri="{FF2B5EF4-FFF2-40B4-BE49-F238E27FC236}">
                <a16:creationId xmlns:a16="http://schemas.microsoft.com/office/drawing/2014/main" id="{61EA9A79-5A90-2869-E3DE-4C97B2B38377}"/>
              </a:ext>
            </a:extLst>
          </p:cNvPr>
          <p:cNvSpPr txBox="1"/>
          <p:nvPr/>
        </p:nvSpPr>
        <p:spPr>
          <a:xfrm>
            <a:off x="1193374" y="2194359"/>
            <a:ext cx="142692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H1 Debby</a:t>
            </a:r>
          </a:p>
        </p:txBody>
      </p:sp>
      <p:sp>
        <p:nvSpPr>
          <p:cNvPr id="9" name="TextBox 8">
            <a:extLst>
              <a:ext uri="{FF2B5EF4-FFF2-40B4-BE49-F238E27FC236}">
                <a16:creationId xmlns:a16="http://schemas.microsoft.com/office/drawing/2014/main" id="{86B70BB5-FADB-F74F-F420-7E852F4BC2C7}"/>
              </a:ext>
            </a:extLst>
          </p:cNvPr>
          <p:cNvSpPr txBox="1"/>
          <p:nvPr/>
        </p:nvSpPr>
        <p:spPr>
          <a:xfrm>
            <a:off x="2006170" y="3117689"/>
            <a:ext cx="1503938"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H4 Helene</a:t>
            </a:r>
          </a:p>
        </p:txBody>
      </p:sp>
      <p:sp>
        <p:nvSpPr>
          <p:cNvPr id="10" name="TextBox 9">
            <a:extLst>
              <a:ext uri="{FF2B5EF4-FFF2-40B4-BE49-F238E27FC236}">
                <a16:creationId xmlns:a16="http://schemas.microsoft.com/office/drawing/2014/main" id="{F927A7B3-D85D-AA43-41E1-81F9D8BE96B9}"/>
              </a:ext>
            </a:extLst>
          </p:cNvPr>
          <p:cNvSpPr txBox="1"/>
          <p:nvPr/>
        </p:nvSpPr>
        <p:spPr>
          <a:xfrm>
            <a:off x="1582835" y="2656024"/>
            <a:ext cx="1687963"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H2 Francine</a:t>
            </a:r>
          </a:p>
        </p:txBody>
      </p:sp>
      <p:sp>
        <p:nvSpPr>
          <p:cNvPr id="11" name="TextBox 10">
            <a:extLst>
              <a:ext uri="{FF2B5EF4-FFF2-40B4-BE49-F238E27FC236}">
                <a16:creationId xmlns:a16="http://schemas.microsoft.com/office/drawing/2014/main" id="{51C651CD-1718-DAAC-6F05-D292F386DFC6}"/>
              </a:ext>
            </a:extLst>
          </p:cNvPr>
          <p:cNvSpPr txBox="1"/>
          <p:nvPr/>
        </p:nvSpPr>
        <p:spPr>
          <a:xfrm>
            <a:off x="2454912" y="3579354"/>
            <a:ext cx="1457643"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H5 Milton</a:t>
            </a:r>
          </a:p>
        </p:txBody>
      </p:sp>
      <p:sp>
        <p:nvSpPr>
          <p:cNvPr id="12" name="TextBox 11">
            <a:extLst>
              <a:ext uri="{FF2B5EF4-FFF2-40B4-BE49-F238E27FC236}">
                <a16:creationId xmlns:a16="http://schemas.microsoft.com/office/drawing/2014/main" id="{988114BF-53C1-6B84-56ED-0FCD49111BE5}"/>
              </a:ext>
            </a:extLst>
          </p:cNvPr>
          <p:cNvSpPr txBox="1"/>
          <p:nvPr/>
        </p:nvSpPr>
        <p:spPr>
          <a:xfrm>
            <a:off x="2861313" y="4041019"/>
            <a:ext cx="1402756"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H3 Rafael</a:t>
            </a:r>
          </a:p>
        </p:txBody>
      </p:sp>
    </p:spTree>
    <p:extLst>
      <p:ext uri="{BB962C8B-B14F-4D97-AF65-F5344CB8AC3E}">
        <p14:creationId xmlns:p14="http://schemas.microsoft.com/office/powerpoint/2010/main" val="37992248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8"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grpId="0" nodeType="after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0-#ppt_w/2"/>
                                          </p:val>
                                        </p:tav>
                                        <p:tav tm="100000">
                                          <p:val>
                                            <p:strVal val="#ppt_x"/>
                                          </p:val>
                                        </p:tav>
                                      </p:tavLst>
                                    </p:anim>
                                    <p:anim calcmode="lin" valueType="num">
                                      <p:cBhvr additive="base">
                                        <p:cTn id="28" dur="75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4750"/>
                            </p:stCondLst>
                            <p:childTnLst>
                              <p:par>
                                <p:cTn id="30" presetID="2" presetClass="entr" presetSubtype="8" fill="hold" grpId="0" nodeType="after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750" fill="hold"/>
                                        <p:tgtEl>
                                          <p:spTgt spid="9"/>
                                        </p:tgtEl>
                                        <p:attrNameLst>
                                          <p:attrName>ppt_x</p:attrName>
                                        </p:attrNameLst>
                                      </p:cBhvr>
                                      <p:tavLst>
                                        <p:tav tm="0">
                                          <p:val>
                                            <p:strVal val="0-#ppt_w/2"/>
                                          </p:val>
                                        </p:tav>
                                        <p:tav tm="100000">
                                          <p:val>
                                            <p:strVal val="#ppt_x"/>
                                          </p:val>
                                        </p:tav>
                                      </p:tavLst>
                                    </p:anim>
                                    <p:anim calcmode="lin" valueType="num">
                                      <p:cBhvr additive="base">
                                        <p:cTn id="33" dur="75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8" fill="hold" grpId="0" nodeType="afterEffect">
                                  <p:stCondLst>
                                    <p:cond delay="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750" fill="hold"/>
                                        <p:tgtEl>
                                          <p:spTgt spid="11"/>
                                        </p:tgtEl>
                                        <p:attrNameLst>
                                          <p:attrName>ppt_x</p:attrName>
                                        </p:attrNameLst>
                                      </p:cBhvr>
                                      <p:tavLst>
                                        <p:tav tm="0">
                                          <p:val>
                                            <p:strVal val="0-#ppt_w/2"/>
                                          </p:val>
                                        </p:tav>
                                        <p:tav tm="100000">
                                          <p:val>
                                            <p:strVal val="#ppt_x"/>
                                          </p:val>
                                        </p:tav>
                                      </p:tavLst>
                                    </p:anim>
                                    <p:anim calcmode="lin" valueType="num">
                                      <p:cBhvr additive="base">
                                        <p:cTn id="38" dur="75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7250"/>
                            </p:stCondLst>
                            <p:childTnLst>
                              <p:par>
                                <p:cTn id="40" presetID="2" presetClass="entr" presetSubtype="8" fill="hold" grpId="0" nodeType="afterEffect">
                                  <p:stCondLst>
                                    <p:cond delay="5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750" fill="hold"/>
                                        <p:tgtEl>
                                          <p:spTgt spid="12"/>
                                        </p:tgtEl>
                                        <p:attrNameLst>
                                          <p:attrName>ppt_x</p:attrName>
                                        </p:attrNameLst>
                                      </p:cBhvr>
                                      <p:tavLst>
                                        <p:tav tm="0">
                                          <p:val>
                                            <p:strVal val="0-#ppt_w/2"/>
                                          </p:val>
                                        </p:tav>
                                        <p:tav tm="100000">
                                          <p:val>
                                            <p:strVal val="#ppt_x"/>
                                          </p:val>
                                        </p:tav>
                                      </p:tavLst>
                                    </p:anim>
                                    <p:anim calcmode="lin" valueType="num">
                                      <p:cBhvr additive="base">
                                        <p:cTn id="43"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48C443CB-A92B-67EF-F0E3-F87B5EA6B8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39688"/>
            <a:ext cx="906462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a:extLst>
              <a:ext uri="{FF2B5EF4-FFF2-40B4-BE49-F238E27FC236}">
                <a16:creationId xmlns:a16="http://schemas.microsoft.com/office/drawing/2014/main" id="{56A1DFEE-A959-A304-F4CD-7A8143EC5A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890" y="-104172"/>
            <a:ext cx="12938146" cy="745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CB0D835-F19C-93FE-CE09-12D49B116870}"/>
              </a:ext>
            </a:extLst>
          </p:cNvPr>
          <p:cNvSpPr/>
          <p:nvPr/>
        </p:nvSpPr>
        <p:spPr>
          <a:xfrm>
            <a:off x="9202823" y="1152186"/>
            <a:ext cx="2183083" cy="5257800"/>
          </a:xfrm>
          <a:prstGeom prst="rect">
            <a:avLst/>
          </a:prstGeom>
          <a:noFill/>
          <a:ln w="47625">
            <a:solidFill>
              <a:srgbClr val="FFFF66"/>
            </a:solidFill>
            <a:prstDash val="sysDash"/>
          </a:ln>
          <a:effectLst>
            <a:outerShdw blurRad="50800" dist="38100" dir="2700000" algn="t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2">
            <a:extLst>
              <a:ext uri="{FF2B5EF4-FFF2-40B4-BE49-F238E27FC236}">
                <a16:creationId xmlns:a16="http://schemas.microsoft.com/office/drawing/2014/main" id="{3051C420-5D36-2FF6-C5BA-EE6BF3BE8FEF}"/>
              </a:ext>
            </a:extLst>
          </p:cNvPr>
          <p:cNvSpPr txBox="1">
            <a:spLocks noChangeArrowheads="1"/>
          </p:cNvSpPr>
          <p:nvPr/>
        </p:nvSpPr>
        <p:spPr bwMode="auto">
          <a:xfrm>
            <a:off x="9378911" y="1364060"/>
            <a:ext cx="1872629" cy="1200329"/>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r>
              <a:rPr lang="en-US" altLang="en-US"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2001 - 2024:</a:t>
            </a:r>
          </a:p>
          <a:p>
            <a:pPr algn="ctr" eaLnBrk="1" hangingPunct="1">
              <a:spcBef>
                <a:spcPct val="0"/>
              </a:spcBef>
              <a:buFontTx/>
              <a:buNone/>
              <a:defRPr/>
            </a:pPr>
            <a:r>
              <a:rPr lang="en-US" altLang="en-US"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storms</a:t>
            </a:r>
          </a:p>
          <a:p>
            <a:pPr algn="ctr" eaLnBrk="1" hangingPunct="1">
              <a:spcBef>
                <a:spcPct val="0"/>
              </a:spcBef>
              <a:buFontTx/>
              <a:buNone/>
              <a:defRPr/>
            </a:pPr>
            <a:r>
              <a:rPr lang="en-US" altLang="en-US"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24 seasons</a:t>
            </a:r>
          </a:p>
        </p:txBody>
      </p:sp>
      <p:sp>
        <p:nvSpPr>
          <p:cNvPr id="3" name="TextBox 2">
            <a:extLst>
              <a:ext uri="{FF2B5EF4-FFF2-40B4-BE49-F238E27FC236}">
                <a16:creationId xmlns:a16="http://schemas.microsoft.com/office/drawing/2014/main" id="{42CA6329-2D41-B167-19D4-53EDBDF3A99F}"/>
              </a:ext>
            </a:extLst>
          </p:cNvPr>
          <p:cNvSpPr txBox="1"/>
          <p:nvPr/>
        </p:nvSpPr>
        <p:spPr>
          <a:xfrm>
            <a:off x="1655091" y="528955"/>
            <a:ext cx="9064625" cy="584775"/>
          </a:xfrm>
          <a:prstGeom prst="rect">
            <a:avLst/>
          </a:prstGeom>
          <a:solidFill>
            <a:srgbClr val="00009C"/>
          </a:solidFill>
        </p:spPr>
        <p:txBody>
          <a:bodyPr wrap="square" rtlCol="0">
            <a:spAutoFit/>
          </a:bodyPr>
          <a:lstStyle/>
          <a:p>
            <a:pPr algn="ctr"/>
            <a:r>
              <a:rPr lang="en-US" sz="3200" b="1" i="1" dirty="0">
                <a:solidFill>
                  <a:schemeClr val="bg1"/>
                </a:solidFill>
              </a:rPr>
              <a:t>Louisiana Tropical Impacts: 1900 - 2024</a:t>
            </a:r>
          </a:p>
        </p:txBody>
      </p:sp>
      <p:grpSp>
        <p:nvGrpSpPr>
          <p:cNvPr id="7" name="Group 6">
            <a:extLst>
              <a:ext uri="{FF2B5EF4-FFF2-40B4-BE49-F238E27FC236}">
                <a16:creationId xmlns:a16="http://schemas.microsoft.com/office/drawing/2014/main" id="{067E399E-23F8-4C6A-89D3-97565A83C88F}"/>
              </a:ext>
            </a:extLst>
          </p:cNvPr>
          <p:cNvGrpSpPr/>
          <p:nvPr/>
        </p:nvGrpSpPr>
        <p:grpSpPr>
          <a:xfrm>
            <a:off x="11202577" y="4654378"/>
            <a:ext cx="96065" cy="1689030"/>
            <a:chOff x="11265874" y="4699730"/>
            <a:chExt cx="73801" cy="1643678"/>
          </a:xfrm>
        </p:grpSpPr>
        <p:sp>
          <p:nvSpPr>
            <p:cNvPr id="2" name="Rectangle 1">
              <a:extLst>
                <a:ext uri="{FF2B5EF4-FFF2-40B4-BE49-F238E27FC236}">
                  <a16:creationId xmlns:a16="http://schemas.microsoft.com/office/drawing/2014/main" id="{938B9984-50A0-83D6-9DCF-1EC2E23D00C6}"/>
                </a:ext>
              </a:extLst>
            </p:cNvPr>
            <p:cNvSpPr/>
            <p:nvPr/>
          </p:nvSpPr>
          <p:spPr>
            <a:xfrm>
              <a:off x="11265874" y="5521569"/>
              <a:ext cx="73152" cy="821839"/>
            </a:xfrm>
            <a:prstGeom prst="rect">
              <a:avLst/>
            </a:prstGeom>
            <a:solidFill>
              <a:srgbClr val="FF74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C9814FD-AE35-A02E-5339-FFB35D1FCD4B}"/>
                </a:ext>
              </a:extLst>
            </p:cNvPr>
            <p:cNvSpPr/>
            <p:nvPr/>
          </p:nvSpPr>
          <p:spPr>
            <a:xfrm>
              <a:off x="11266523" y="4699730"/>
              <a:ext cx="73152" cy="82183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B3F41C92-CBEA-83EF-B8F0-B24348236A1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11125" y="-712788"/>
            <a:ext cx="12439650" cy="817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2">
            <a:extLst>
              <a:ext uri="{FF2B5EF4-FFF2-40B4-BE49-F238E27FC236}">
                <a16:creationId xmlns:a16="http://schemas.microsoft.com/office/drawing/2014/main" id="{D22904A7-8FF7-BCFA-9AB7-B80E01E06E7D}"/>
              </a:ext>
            </a:extLst>
          </p:cNvPr>
          <p:cNvSpPr txBox="1">
            <a:spLocks noChangeArrowheads="1"/>
          </p:cNvSpPr>
          <p:nvPr/>
        </p:nvSpPr>
        <p:spPr bwMode="auto">
          <a:xfrm>
            <a:off x="1338263" y="5164138"/>
            <a:ext cx="676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400" b="1">
                <a:latin typeface="Arial Narrow" panose="020B0606020202030204" pitchFamily="34" charset="0"/>
              </a:rPr>
              <a:t>Allison</a:t>
            </a:r>
          </a:p>
        </p:txBody>
      </p:sp>
      <p:sp>
        <p:nvSpPr>
          <p:cNvPr id="32774" name="TextBox 3">
            <a:extLst>
              <a:ext uri="{FF2B5EF4-FFF2-40B4-BE49-F238E27FC236}">
                <a16:creationId xmlns:a16="http://schemas.microsoft.com/office/drawing/2014/main" id="{55599086-F986-5118-675E-8CE97509F2A4}"/>
              </a:ext>
            </a:extLst>
          </p:cNvPr>
          <p:cNvSpPr txBox="1">
            <a:spLocks noChangeArrowheads="1"/>
          </p:cNvSpPr>
          <p:nvPr/>
        </p:nvSpPr>
        <p:spPr bwMode="auto">
          <a:xfrm>
            <a:off x="1779588" y="2490788"/>
            <a:ext cx="650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Bertha</a:t>
            </a:r>
          </a:p>
        </p:txBody>
      </p:sp>
      <p:sp>
        <p:nvSpPr>
          <p:cNvPr id="32775" name="TextBox 4">
            <a:extLst>
              <a:ext uri="{FF2B5EF4-FFF2-40B4-BE49-F238E27FC236}">
                <a16:creationId xmlns:a16="http://schemas.microsoft.com/office/drawing/2014/main" id="{80CC5387-E50C-09C1-2F9D-39D040E20D46}"/>
              </a:ext>
            </a:extLst>
          </p:cNvPr>
          <p:cNvSpPr txBox="1">
            <a:spLocks noChangeArrowheads="1"/>
          </p:cNvSpPr>
          <p:nvPr/>
        </p:nvSpPr>
        <p:spPr bwMode="auto">
          <a:xfrm flipH="1">
            <a:off x="2111375" y="5029200"/>
            <a:ext cx="766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Bill</a:t>
            </a:r>
            <a:endParaRPr lang="en-US" altLang="en-US" sz="1400" b="1" i="1">
              <a:latin typeface="Arial Narrow" panose="020B0606020202030204" pitchFamily="34" charset="0"/>
            </a:endParaRPr>
          </a:p>
        </p:txBody>
      </p:sp>
      <p:sp>
        <p:nvSpPr>
          <p:cNvPr id="32776" name="TextBox 5">
            <a:extLst>
              <a:ext uri="{FF2B5EF4-FFF2-40B4-BE49-F238E27FC236}">
                <a16:creationId xmlns:a16="http://schemas.microsoft.com/office/drawing/2014/main" id="{8E3E42C2-4CDA-C722-1681-3F0B8B52F102}"/>
              </a:ext>
            </a:extLst>
          </p:cNvPr>
          <p:cNvSpPr txBox="1">
            <a:spLocks noChangeArrowheads="1"/>
          </p:cNvSpPr>
          <p:nvPr/>
        </p:nvSpPr>
        <p:spPr bwMode="auto">
          <a:xfrm>
            <a:off x="2519363" y="5173663"/>
            <a:ext cx="77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Matthew</a:t>
            </a:r>
            <a:endParaRPr lang="en-US" altLang="en-US" sz="1400" b="1" i="1">
              <a:latin typeface="Arial Narrow" panose="020B0606020202030204" pitchFamily="34" charset="0"/>
            </a:endParaRPr>
          </a:p>
        </p:txBody>
      </p:sp>
      <p:sp>
        <p:nvSpPr>
          <p:cNvPr id="32778" name="TextBox 7">
            <a:extLst>
              <a:ext uri="{FF2B5EF4-FFF2-40B4-BE49-F238E27FC236}">
                <a16:creationId xmlns:a16="http://schemas.microsoft.com/office/drawing/2014/main" id="{CBBBA0EC-6D32-49CA-33E5-6B6B05F9E519}"/>
              </a:ext>
            </a:extLst>
          </p:cNvPr>
          <p:cNvSpPr txBox="1">
            <a:spLocks noChangeArrowheads="1"/>
          </p:cNvSpPr>
          <p:nvPr/>
        </p:nvSpPr>
        <p:spPr bwMode="auto">
          <a:xfrm>
            <a:off x="3595688" y="5057775"/>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a:latin typeface="Arial Narrow" panose="020B0606020202030204" pitchFamily="34" charset="0"/>
              </a:rPr>
              <a:t>HUMBERTO</a:t>
            </a:r>
          </a:p>
        </p:txBody>
      </p:sp>
      <p:sp>
        <p:nvSpPr>
          <p:cNvPr id="32779" name="TextBox 8">
            <a:extLst>
              <a:ext uri="{FF2B5EF4-FFF2-40B4-BE49-F238E27FC236}">
                <a16:creationId xmlns:a16="http://schemas.microsoft.com/office/drawing/2014/main" id="{0B9F0645-1AAB-4F69-5EB8-6C0CB8BA050D}"/>
              </a:ext>
            </a:extLst>
          </p:cNvPr>
          <p:cNvSpPr txBox="1">
            <a:spLocks noChangeArrowheads="1"/>
          </p:cNvSpPr>
          <p:nvPr/>
        </p:nvSpPr>
        <p:spPr bwMode="auto">
          <a:xfrm>
            <a:off x="4111625" y="3311525"/>
            <a:ext cx="781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Edouard</a:t>
            </a:r>
          </a:p>
        </p:txBody>
      </p:sp>
      <p:sp>
        <p:nvSpPr>
          <p:cNvPr id="13" name="TextBox 3">
            <a:extLst>
              <a:ext uri="{FF2B5EF4-FFF2-40B4-BE49-F238E27FC236}">
                <a16:creationId xmlns:a16="http://schemas.microsoft.com/office/drawing/2014/main" id="{C86CA080-7222-FB1F-185A-6F98541D70A6}"/>
              </a:ext>
            </a:extLst>
          </p:cNvPr>
          <p:cNvSpPr txBox="1">
            <a:spLocks noChangeArrowheads="1"/>
          </p:cNvSpPr>
          <p:nvPr/>
        </p:nvSpPr>
        <p:spPr bwMode="auto">
          <a:xfrm>
            <a:off x="1787525" y="3951288"/>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Isidore</a:t>
            </a:r>
            <a:endParaRPr lang="en-US" altLang="en-US" sz="1400" b="1" i="1">
              <a:latin typeface="Arial Narrow" panose="020B0606020202030204" pitchFamily="34" charset="0"/>
            </a:endParaRPr>
          </a:p>
        </p:txBody>
      </p:sp>
      <p:sp>
        <p:nvSpPr>
          <p:cNvPr id="14" name="TextBox 3">
            <a:extLst>
              <a:ext uri="{FF2B5EF4-FFF2-40B4-BE49-F238E27FC236}">
                <a16:creationId xmlns:a16="http://schemas.microsoft.com/office/drawing/2014/main" id="{50A40327-16BF-74CE-5DC1-7502E24C67C0}"/>
              </a:ext>
            </a:extLst>
          </p:cNvPr>
          <p:cNvSpPr txBox="1">
            <a:spLocks noChangeArrowheads="1"/>
          </p:cNvSpPr>
          <p:nvPr/>
        </p:nvSpPr>
        <p:spPr bwMode="auto">
          <a:xfrm>
            <a:off x="1854200" y="4733925"/>
            <a:ext cx="446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a:latin typeface="Arial Narrow" panose="020B0606020202030204" pitchFamily="34" charset="0"/>
              </a:rPr>
              <a:t>LILI</a:t>
            </a:r>
          </a:p>
        </p:txBody>
      </p:sp>
      <p:sp>
        <p:nvSpPr>
          <p:cNvPr id="15" name="TextBox 3">
            <a:extLst>
              <a:ext uri="{FF2B5EF4-FFF2-40B4-BE49-F238E27FC236}">
                <a16:creationId xmlns:a16="http://schemas.microsoft.com/office/drawing/2014/main" id="{7D133D52-7DF3-BFC8-4EEB-836DACCCDF40}"/>
              </a:ext>
            </a:extLst>
          </p:cNvPr>
          <p:cNvSpPr txBox="1">
            <a:spLocks noChangeArrowheads="1"/>
          </p:cNvSpPr>
          <p:nvPr/>
        </p:nvSpPr>
        <p:spPr bwMode="auto">
          <a:xfrm>
            <a:off x="1793875" y="3322638"/>
            <a:ext cx="646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Hanna</a:t>
            </a:r>
            <a:endParaRPr lang="en-US" altLang="en-US" sz="1400" b="1" i="1">
              <a:latin typeface="Arial Narrow" panose="020B0606020202030204" pitchFamily="34" charset="0"/>
            </a:endParaRPr>
          </a:p>
        </p:txBody>
      </p:sp>
      <p:sp>
        <p:nvSpPr>
          <p:cNvPr id="16" name="TextBox 6">
            <a:extLst>
              <a:ext uri="{FF2B5EF4-FFF2-40B4-BE49-F238E27FC236}">
                <a16:creationId xmlns:a16="http://schemas.microsoft.com/office/drawing/2014/main" id="{83E8699B-3112-A31F-0537-B0AF5EFED03E}"/>
              </a:ext>
            </a:extLst>
          </p:cNvPr>
          <p:cNvSpPr txBox="1">
            <a:spLocks noChangeAspect="1" noChangeArrowheads="1"/>
          </p:cNvSpPr>
          <p:nvPr/>
        </p:nvSpPr>
        <p:spPr bwMode="auto">
          <a:xfrm>
            <a:off x="2901950" y="4179888"/>
            <a:ext cx="825500" cy="307975"/>
          </a:xfrm>
          <a:prstGeom prst="rect">
            <a:avLst/>
          </a:prstGeom>
          <a:noFill/>
          <a:ln w="9525">
            <a:noFill/>
            <a:miter lim="800000"/>
            <a:headEnd/>
            <a:tailEnd/>
          </a:ln>
          <a:effectLst>
            <a:outerShdw blurRad="38100" dist="25400" dir="2700000" algn="tl" rotWithShape="0">
              <a:prstClr val="black"/>
            </a:outerShdw>
          </a:effectLst>
        </p:spPr>
        <p:txBody>
          <a:bodyPr>
            <a:spAutoFit/>
          </a:bodyPr>
          <a:lstStyle/>
          <a:p>
            <a:pPr algn="ctr" eaLnBrk="1" hangingPunct="1">
              <a:defRPr/>
            </a:pPr>
            <a:r>
              <a:rPr lang="en-US" sz="1400" b="1" i="1" dirty="0">
                <a:solidFill>
                  <a:srgbClr val="FFC000"/>
                </a:solidFill>
                <a:effectLst>
                  <a:outerShdw blurRad="38100" dist="38100" dir="2700000" algn="tl">
                    <a:srgbClr val="000000">
                      <a:alpha val="43137"/>
                    </a:srgbClr>
                  </a:outerShdw>
                </a:effectLst>
                <a:latin typeface="Arial Narrow" pitchFamily="34" charset="0"/>
              </a:rPr>
              <a:t>KATRINA</a:t>
            </a:r>
          </a:p>
        </p:txBody>
      </p:sp>
      <p:sp>
        <p:nvSpPr>
          <p:cNvPr id="17" name="TextBox 6">
            <a:extLst>
              <a:ext uri="{FF2B5EF4-FFF2-40B4-BE49-F238E27FC236}">
                <a16:creationId xmlns:a16="http://schemas.microsoft.com/office/drawing/2014/main" id="{A62E8513-7EA5-639D-91D6-6A300BE1C57E}"/>
              </a:ext>
            </a:extLst>
          </p:cNvPr>
          <p:cNvSpPr txBox="1">
            <a:spLocks noChangeArrowheads="1"/>
          </p:cNvSpPr>
          <p:nvPr/>
        </p:nvSpPr>
        <p:spPr bwMode="auto">
          <a:xfrm>
            <a:off x="3057525" y="4914900"/>
            <a:ext cx="514350" cy="307975"/>
          </a:xfrm>
          <a:prstGeom prst="rect">
            <a:avLst/>
          </a:prstGeom>
          <a:noFill/>
          <a:ln w="9525">
            <a:noFill/>
            <a:miter lim="800000"/>
            <a:headEnd/>
            <a:tailEnd/>
          </a:ln>
          <a:effectLst>
            <a:outerShdw blurRad="38100" dist="12700" dir="2700000" algn="tl" rotWithShape="0">
              <a:prstClr val="black"/>
            </a:outerShdw>
          </a:effectLst>
        </p:spPr>
        <p:txBody>
          <a:bodyPr wrap="none">
            <a:spAutoFit/>
          </a:bodyPr>
          <a:lstStyle/>
          <a:p>
            <a:pPr algn="ctr" eaLnBrk="1" hangingPunct="1">
              <a:defRPr/>
            </a:pPr>
            <a:r>
              <a:rPr lang="en-US" sz="1400" b="1" i="1" dirty="0">
                <a:solidFill>
                  <a:srgbClr val="FFC000"/>
                </a:solidFill>
                <a:effectLst>
                  <a:outerShdw blurRad="38100" dist="38100" dir="2700000" algn="tl">
                    <a:srgbClr val="000000">
                      <a:alpha val="43137"/>
                    </a:srgbClr>
                  </a:outerShdw>
                </a:effectLst>
                <a:latin typeface="Arial Narrow" pitchFamily="34" charset="0"/>
              </a:rPr>
              <a:t>RITA</a:t>
            </a:r>
          </a:p>
        </p:txBody>
      </p:sp>
      <p:sp>
        <p:nvSpPr>
          <p:cNvPr id="18" name="TextBox 8">
            <a:extLst>
              <a:ext uri="{FF2B5EF4-FFF2-40B4-BE49-F238E27FC236}">
                <a16:creationId xmlns:a16="http://schemas.microsoft.com/office/drawing/2014/main" id="{38D7ACAE-A3F5-373A-AC59-E1FCA7AFCC6F}"/>
              </a:ext>
            </a:extLst>
          </p:cNvPr>
          <p:cNvSpPr txBox="1">
            <a:spLocks noChangeArrowheads="1"/>
          </p:cNvSpPr>
          <p:nvPr/>
        </p:nvSpPr>
        <p:spPr bwMode="auto">
          <a:xfrm>
            <a:off x="4141788" y="4795838"/>
            <a:ext cx="768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a:latin typeface="Arial Narrow" panose="020B0606020202030204" pitchFamily="34" charset="0"/>
              </a:rPr>
              <a:t>GUSTAV</a:t>
            </a:r>
          </a:p>
        </p:txBody>
      </p:sp>
      <p:sp>
        <p:nvSpPr>
          <p:cNvPr id="19" name="TextBox 8">
            <a:extLst>
              <a:ext uri="{FF2B5EF4-FFF2-40B4-BE49-F238E27FC236}">
                <a16:creationId xmlns:a16="http://schemas.microsoft.com/office/drawing/2014/main" id="{354FCDE4-9CB3-A396-54E4-83BDD6F57BF1}"/>
              </a:ext>
            </a:extLst>
          </p:cNvPr>
          <p:cNvSpPr txBox="1">
            <a:spLocks noChangeArrowheads="1"/>
          </p:cNvSpPr>
          <p:nvPr/>
        </p:nvSpPr>
        <p:spPr bwMode="auto">
          <a:xfrm>
            <a:off x="4303713" y="4170363"/>
            <a:ext cx="430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a:latin typeface="Arial Narrow" panose="020B0606020202030204" pitchFamily="34" charset="0"/>
              </a:rPr>
              <a:t>IKE</a:t>
            </a:r>
          </a:p>
        </p:txBody>
      </p:sp>
      <p:sp>
        <p:nvSpPr>
          <p:cNvPr id="21" name="TextBox 8">
            <a:extLst>
              <a:ext uri="{FF2B5EF4-FFF2-40B4-BE49-F238E27FC236}">
                <a16:creationId xmlns:a16="http://schemas.microsoft.com/office/drawing/2014/main" id="{52184EB9-DC8B-B03B-805A-FAA1606C8E4D}"/>
              </a:ext>
            </a:extLst>
          </p:cNvPr>
          <p:cNvSpPr txBox="1">
            <a:spLocks noChangeArrowheads="1"/>
          </p:cNvSpPr>
          <p:nvPr/>
        </p:nvSpPr>
        <p:spPr bwMode="auto">
          <a:xfrm>
            <a:off x="4718050" y="5153025"/>
            <a:ext cx="398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Ida</a:t>
            </a:r>
          </a:p>
        </p:txBody>
      </p:sp>
      <p:sp>
        <p:nvSpPr>
          <p:cNvPr id="20" name="TextBox 8">
            <a:extLst>
              <a:ext uri="{FF2B5EF4-FFF2-40B4-BE49-F238E27FC236}">
                <a16:creationId xmlns:a16="http://schemas.microsoft.com/office/drawing/2014/main" id="{438A1F19-CBA4-5F31-4117-6CBA281F395F}"/>
              </a:ext>
            </a:extLst>
          </p:cNvPr>
          <p:cNvSpPr txBox="1">
            <a:spLocks noChangeArrowheads="1"/>
          </p:cNvSpPr>
          <p:nvPr/>
        </p:nvSpPr>
        <p:spPr bwMode="auto">
          <a:xfrm>
            <a:off x="5489575" y="5156200"/>
            <a:ext cx="43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Lee</a:t>
            </a:r>
          </a:p>
        </p:txBody>
      </p:sp>
      <p:sp>
        <p:nvSpPr>
          <p:cNvPr id="22" name="TextBox 8">
            <a:extLst>
              <a:ext uri="{FF2B5EF4-FFF2-40B4-BE49-F238E27FC236}">
                <a16:creationId xmlns:a16="http://schemas.microsoft.com/office/drawing/2014/main" id="{8F49F4EC-0657-5DDF-9CB1-A56008D67EE1}"/>
              </a:ext>
            </a:extLst>
          </p:cNvPr>
          <p:cNvSpPr txBox="1">
            <a:spLocks noChangeArrowheads="1"/>
          </p:cNvSpPr>
          <p:nvPr/>
        </p:nvSpPr>
        <p:spPr bwMode="auto">
          <a:xfrm>
            <a:off x="5795963" y="4921250"/>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a:latin typeface="Arial Narrow" panose="020B0606020202030204" pitchFamily="34" charset="0"/>
              </a:rPr>
              <a:t>ISAAC</a:t>
            </a:r>
          </a:p>
        </p:txBody>
      </p:sp>
      <p:sp>
        <p:nvSpPr>
          <p:cNvPr id="23" name="TextBox 8">
            <a:extLst>
              <a:ext uri="{FF2B5EF4-FFF2-40B4-BE49-F238E27FC236}">
                <a16:creationId xmlns:a16="http://schemas.microsoft.com/office/drawing/2014/main" id="{3B681D84-93A7-FBA8-4770-CDD2A2A6265D}"/>
              </a:ext>
            </a:extLst>
          </p:cNvPr>
          <p:cNvSpPr txBox="1">
            <a:spLocks noChangeArrowheads="1"/>
          </p:cNvSpPr>
          <p:nvPr/>
        </p:nvSpPr>
        <p:spPr bwMode="auto">
          <a:xfrm>
            <a:off x="7810500" y="4960938"/>
            <a:ext cx="57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a:latin typeface="Arial Narrow" panose="020B0606020202030204" pitchFamily="34" charset="0"/>
              </a:rPr>
              <a:t>NATE</a:t>
            </a:r>
          </a:p>
        </p:txBody>
      </p:sp>
      <p:sp>
        <p:nvSpPr>
          <p:cNvPr id="25" name="TextBox 8">
            <a:extLst>
              <a:ext uri="{FF2B5EF4-FFF2-40B4-BE49-F238E27FC236}">
                <a16:creationId xmlns:a16="http://schemas.microsoft.com/office/drawing/2014/main" id="{52D36BF2-281B-4E56-69E1-44C60A74F27B}"/>
              </a:ext>
            </a:extLst>
          </p:cNvPr>
          <p:cNvSpPr txBox="1">
            <a:spLocks noChangeArrowheads="1"/>
          </p:cNvSpPr>
          <p:nvPr/>
        </p:nvSpPr>
        <p:spPr bwMode="auto">
          <a:xfrm>
            <a:off x="7778750" y="4083050"/>
            <a:ext cx="67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Harvey</a:t>
            </a:r>
          </a:p>
        </p:txBody>
      </p:sp>
      <p:sp>
        <p:nvSpPr>
          <p:cNvPr id="26" name="TextBox 8">
            <a:extLst>
              <a:ext uri="{FF2B5EF4-FFF2-40B4-BE49-F238E27FC236}">
                <a16:creationId xmlns:a16="http://schemas.microsoft.com/office/drawing/2014/main" id="{76446DBA-7687-1DFD-149B-DCC659F0A083}"/>
              </a:ext>
            </a:extLst>
          </p:cNvPr>
          <p:cNvSpPr txBox="1">
            <a:spLocks noChangeArrowheads="1"/>
          </p:cNvSpPr>
          <p:nvPr/>
        </p:nvSpPr>
        <p:spPr bwMode="auto">
          <a:xfrm>
            <a:off x="7826375" y="3205163"/>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Cindy</a:t>
            </a:r>
          </a:p>
        </p:txBody>
      </p:sp>
      <p:sp>
        <p:nvSpPr>
          <p:cNvPr id="28" name="TextBox 8">
            <a:extLst>
              <a:ext uri="{FF2B5EF4-FFF2-40B4-BE49-F238E27FC236}">
                <a16:creationId xmlns:a16="http://schemas.microsoft.com/office/drawing/2014/main" id="{867A9295-CA67-4F0E-C8FD-E3C82BABFD04}"/>
              </a:ext>
            </a:extLst>
          </p:cNvPr>
          <p:cNvSpPr txBox="1">
            <a:spLocks noChangeArrowheads="1"/>
          </p:cNvSpPr>
          <p:nvPr/>
        </p:nvSpPr>
        <p:spPr bwMode="auto">
          <a:xfrm>
            <a:off x="8574088" y="5187950"/>
            <a:ext cx="700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a:latin typeface="Arial Narrow" panose="020B0606020202030204" pitchFamily="34" charset="0"/>
              </a:rPr>
              <a:t>BARRY</a:t>
            </a:r>
          </a:p>
        </p:txBody>
      </p:sp>
      <p:sp>
        <p:nvSpPr>
          <p:cNvPr id="29" name="TextBox 8">
            <a:extLst>
              <a:ext uri="{FF2B5EF4-FFF2-40B4-BE49-F238E27FC236}">
                <a16:creationId xmlns:a16="http://schemas.microsoft.com/office/drawing/2014/main" id="{87B08127-9D25-1975-AA35-1A8FB8E5B5AE}"/>
              </a:ext>
            </a:extLst>
          </p:cNvPr>
          <p:cNvSpPr txBox="1">
            <a:spLocks noChangeArrowheads="1"/>
          </p:cNvSpPr>
          <p:nvPr/>
        </p:nvSpPr>
        <p:spPr bwMode="auto">
          <a:xfrm>
            <a:off x="9017000" y="3246438"/>
            <a:ext cx="646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a:latin typeface="Arial Narrow" panose="020B0606020202030204" pitchFamily="34" charset="0"/>
              </a:rPr>
              <a:t>DELTA</a:t>
            </a:r>
          </a:p>
        </p:txBody>
      </p:sp>
      <p:sp>
        <p:nvSpPr>
          <p:cNvPr id="30" name="TextBox 8">
            <a:extLst>
              <a:ext uri="{FF2B5EF4-FFF2-40B4-BE49-F238E27FC236}">
                <a16:creationId xmlns:a16="http://schemas.microsoft.com/office/drawing/2014/main" id="{1718DAA6-37E6-8ABC-5C62-1F6DC7B6B46A}"/>
              </a:ext>
            </a:extLst>
          </p:cNvPr>
          <p:cNvSpPr txBox="1">
            <a:spLocks noChangeArrowheads="1"/>
          </p:cNvSpPr>
          <p:nvPr/>
        </p:nvSpPr>
        <p:spPr bwMode="auto">
          <a:xfrm>
            <a:off x="2987675" y="3276600"/>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a:latin typeface="Arial Narrow" panose="020B0606020202030204" pitchFamily="34" charset="0"/>
              </a:rPr>
              <a:t>CINDY</a:t>
            </a:r>
          </a:p>
        </p:txBody>
      </p:sp>
      <p:sp>
        <p:nvSpPr>
          <p:cNvPr id="31" name="TextBox 6">
            <a:extLst>
              <a:ext uri="{FF2B5EF4-FFF2-40B4-BE49-F238E27FC236}">
                <a16:creationId xmlns:a16="http://schemas.microsoft.com/office/drawing/2014/main" id="{C0C8B6B7-6EED-E765-F354-EE1000E42111}"/>
              </a:ext>
            </a:extLst>
          </p:cNvPr>
          <p:cNvSpPr txBox="1">
            <a:spLocks noChangeAspect="1" noChangeArrowheads="1"/>
          </p:cNvSpPr>
          <p:nvPr/>
        </p:nvSpPr>
        <p:spPr bwMode="auto">
          <a:xfrm>
            <a:off x="8904288" y="3886200"/>
            <a:ext cx="825500" cy="307975"/>
          </a:xfrm>
          <a:prstGeom prst="rect">
            <a:avLst/>
          </a:prstGeom>
          <a:noFill/>
          <a:ln w="9525">
            <a:noFill/>
            <a:miter lim="800000"/>
            <a:headEnd/>
            <a:tailEnd/>
          </a:ln>
          <a:effectLst>
            <a:outerShdw blurRad="38100" dist="25400" dir="2700000" algn="tl" rotWithShape="0">
              <a:prstClr val="black"/>
            </a:outerShdw>
          </a:effectLst>
        </p:spPr>
        <p:txBody>
          <a:bodyPr>
            <a:spAutoFit/>
          </a:bodyPr>
          <a:lstStyle/>
          <a:p>
            <a:pPr algn="ctr" eaLnBrk="1" hangingPunct="1">
              <a:defRPr/>
            </a:pPr>
            <a:r>
              <a:rPr lang="en-US" sz="1400" b="1" i="1" dirty="0">
                <a:solidFill>
                  <a:srgbClr val="FFC000"/>
                </a:solidFill>
                <a:effectLst>
                  <a:outerShdw blurRad="38100" dist="38100" dir="2700000" algn="tl">
                    <a:srgbClr val="000000">
                      <a:alpha val="43137"/>
                    </a:srgbClr>
                  </a:outerShdw>
                </a:effectLst>
                <a:latin typeface="Arial Narrow" pitchFamily="34" charset="0"/>
              </a:rPr>
              <a:t>LAURA</a:t>
            </a:r>
          </a:p>
        </p:txBody>
      </p:sp>
      <p:sp>
        <p:nvSpPr>
          <p:cNvPr id="32" name="TextBox 6">
            <a:extLst>
              <a:ext uri="{FF2B5EF4-FFF2-40B4-BE49-F238E27FC236}">
                <a16:creationId xmlns:a16="http://schemas.microsoft.com/office/drawing/2014/main" id="{7CC7D92B-C5C1-EEF5-B6F1-32D26F98E5BF}"/>
              </a:ext>
            </a:extLst>
          </p:cNvPr>
          <p:cNvSpPr txBox="1">
            <a:spLocks noChangeAspect="1" noChangeArrowheads="1"/>
          </p:cNvSpPr>
          <p:nvPr/>
        </p:nvSpPr>
        <p:spPr bwMode="auto">
          <a:xfrm>
            <a:off x="8918575" y="4797425"/>
            <a:ext cx="825500" cy="307975"/>
          </a:xfrm>
          <a:prstGeom prst="rect">
            <a:avLst/>
          </a:prstGeom>
          <a:noFill/>
          <a:ln w="9525">
            <a:noFill/>
            <a:miter lim="800000"/>
            <a:headEnd/>
            <a:tailEnd/>
          </a:ln>
          <a:effectLst>
            <a:outerShdw blurRad="38100" dist="25400" dir="2700000" algn="tl" rotWithShape="0">
              <a:prstClr val="black"/>
            </a:outerShdw>
          </a:effectLst>
        </p:spPr>
        <p:txBody>
          <a:bodyPr>
            <a:spAutoFit/>
          </a:bodyPr>
          <a:lstStyle/>
          <a:p>
            <a:pPr algn="ctr" eaLnBrk="1" hangingPunct="1">
              <a:defRPr/>
            </a:pPr>
            <a:r>
              <a:rPr lang="en-US" sz="1400" b="1" i="1" dirty="0">
                <a:solidFill>
                  <a:srgbClr val="FFC000"/>
                </a:solidFill>
                <a:effectLst>
                  <a:outerShdw blurRad="38100" dist="38100" dir="2700000" algn="tl">
                    <a:srgbClr val="000000">
                      <a:alpha val="43137"/>
                    </a:srgbClr>
                  </a:outerShdw>
                </a:effectLst>
                <a:latin typeface="Arial Narrow" pitchFamily="34" charset="0"/>
              </a:rPr>
              <a:t>ZETA</a:t>
            </a:r>
          </a:p>
        </p:txBody>
      </p:sp>
      <p:sp>
        <p:nvSpPr>
          <p:cNvPr id="33" name="TextBox 8">
            <a:extLst>
              <a:ext uri="{FF2B5EF4-FFF2-40B4-BE49-F238E27FC236}">
                <a16:creationId xmlns:a16="http://schemas.microsoft.com/office/drawing/2014/main" id="{A16F3AFD-DF97-9003-4155-CA4D62EAF1EA}"/>
              </a:ext>
            </a:extLst>
          </p:cNvPr>
          <p:cNvSpPr txBox="1">
            <a:spLocks noChangeArrowheads="1"/>
          </p:cNvSpPr>
          <p:nvPr/>
        </p:nvSpPr>
        <p:spPr bwMode="auto">
          <a:xfrm>
            <a:off x="8956675" y="2368550"/>
            <a:ext cx="823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latin typeface="Arial Narrow" panose="020B0606020202030204" pitchFamily="34" charset="0"/>
              </a:rPr>
              <a:t>Cristobal</a:t>
            </a:r>
          </a:p>
        </p:txBody>
      </p:sp>
      <p:sp>
        <p:nvSpPr>
          <p:cNvPr id="34" name="TextBox 8">
            <a:extLst>
              <a:ext uri="{FF2B5EF4-FFF2-40B4-BE49-F238E27FC236}">
                <a16:creationId xmlns:a16="http://schemas.microsoft.com/office/drawing/2014/main" id="{9F6EE623-68AE-9F41-8140-9DEAD912877C}"/>
              </a:ext>
            </a:extLst>
          </p:cNvPr>
          <p:cNvSpPr txBox="1">
            <a:spLocks noChangeArrowheads="1"/>
          </p:cNvSpPr>
          <p:nvPr/>
        </p:nvSpPr>
        <p:spPr bwMode="auto">
          <a:xfrm>
            <a:off x="9310688" y="4264025"/>
            <a:ext cx="855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dirty="0">
                <a:latin typeface="Arial Narrow" panose="020B0606020202030204" pitchFamily="34" charset="0"/>
              </a:rPr>
              <a:t>Claudette</a:t>
            </a:r>
          </a:p>
        </p:txBody>
      </p:sp>
      <p:sp>
        <p:nvSpPr>
          <p:cNvPr id="35" name="TextBox 6">
            <a:extLst>
              <a:ext uri="{FF2B5EF4-FFF2-40B4-BE49-F238E27FC236}">
                <a16:creationId xmlns:a16="http://schemas.microsoft.com/office/drawing/2014/main" id="{9E426546-66B0-4B64-DE2B-3B249A1E92B3}"/>
              </a:ext>
            </a:extLst>
          </p:cNvPr>
          <p:cNvSpPr txBox="1">
            <a:spLocks noChangeAspect="1" noChangeArrowheads="1"/>
          </p:cNvSpPr>
          <p:nvPr/>
        </p:nvSpPr>
        <p:spPr bwMode="auto">
          <a:xfrm>
            <a:off x="9313863" y="5026025"/>
            <a:ext cx="825500" cy="307975"/>
          </a:xfrm>
          <a:prstGeom prst="rect">
            <a:avLst/>
          </a:prstGeom>
          <a:noFill/>
          <a:ln w="9525">
            <a:noFill/>
            <a:miter lim="800000"/>
            <a:headEnd/>
            <a:tailEnd/>
          </a:ln>
          <a:effectLst>
            <a:outerShdw blurRad="38100" dist="25400" dir="2700000" algn="tl" rotWithShape="0">
              <a:prstClr val="black"/>
            </a:outerShdw>
          </a:effectLst>
        </p:spPr>
        <p:txBody>
          <a:bodyPr>
            <a:spAutoFit/>
          </a:bodyPr>
          <a:lstStyle/>
          <a:p>
            <a:pPr algn="ctr" eaLnBrk="1" hangingPunct="1">
              <a:defRPr/>
            </a:pPr>
            <a:r>
              <a:rPr lang="en-US" sz="1400" b="1" i="1" dirty="0">
                <a:solidFill>
                  <a:srgbClr val="FFC000"/>
                </a:solidFill>
                <a:effectLst>
                  <a:outerShdw blurRad="38100" dist="38100" dir="2700000" algn="tl">
                    <a:srgbClr val="000000">
                      <a:alpha val="43137"/>
                    </a:srgbClr>
                  </a:outerShdw>
                </a:effectLst>
                <a:latin typeface="Arial Narrow" pitchFamily="34" charset="0"/>
              </a:rPr>
              <a:t>IDA</a:t>
            </a:r>
          </a:p>
        </p:txBody>
      </p:sp>
      <p:grpSp>
        <p:nvGrpSpPr>
          <p:cNvPr id="2" name="Group 1">
            <a:extLst>
              <a:ext uri="{FF2B5EF4-FFF2-40B4-BE49-F238E27FC236}">
                <a16:creationId xmlns:a16="http://schemas.microsoft.com/office/drawing/2014/main" id="{D1FE531D-6607-FF91-0D26-3C81FB9DC198}"/>
              </a:ext>
            </a:extLst>
          </p:cNvPr>
          <p:cNvGrpSpPr/>
          <p:nvPr/>
        </p:nvGrpSpPr>
        <p:grpSpPr>
          <a:xfrm>
            <a:off x="1044563" y="5507214"/>
            <a:ext cx="10185419" cy="292388"/>
            <a:chOff x="1044563" y="5493566"/>
            <a:chExt cx="10185419" cy="292388"/>
          </a:xfrm>
        </p:grpSpPr>
        <p:sp>
          <p:nvSpPr>
            <p:cNvPr id="3" name="TextBox 2">
              <a:extLst>
                <a:ext uri="{FF2B5EF4-FFF2-40B4-BE49-F238E27FC236}">
                  <a16:creationId xmlns:a16="http://schemas.microsoft.com/office/drawing/2014/main" id="{55E0916E-E380-4487-569A-41DC07C7014E}"/>
                </a:ext>
              </a:extLst>
            </p:cNvPr>
            <p:cNvSpPr txBox="1"/>
            <p:nvPr/>
          </p:nvSpPr>
          <p:spPr>
            <a:xfrm>
              <a:off x="1044563" y="5493566"/>
              <a:ext cx="518091" cy="292388"/>
            </a:xfrm>
            <a:prstGeom prst="rect">
              <a:avLst/>
            </a:prstGeom>
            <a:noFill/>
          </p:spPr>
          <p:txBody>
            <a:bodyPr wrap="square" rtlCol="0">
              <a:spAutoFit/>
            </a:bodyPr>
            <a:lstStyle/>
            <a:p>
              <a:r>
                <a:rPr lang="en-US" sz="1300" b="1" dirty="0">
                  <a:solidFill>
                    <a:schemeClr val="tx1">
                      <a:lumMod val="75000"/>
                      <a:lumOff val="25000"/>
                    </a:schemeClr>
                  </a:solidFill>
                  <a:latin typeface="Arial Black" panose="020B0A04020102020204" pitchFamily="34" charset="0"/>
                  <a:ea typeface="ADLaM Display" panose="020F0502020204030204" pitchFamily="2" charset="0"/>
                  <a:cs typeface="Arial" panose="020B0604020202020204" pitchFamily="34" charset="0"/>
                </a:rPr>
                <a:t>‘00</a:t>
              </a:r>
            </a:p>
          </p:txBody>
        </p:sp>
        <p:sp>
          <p:nvSpPr>
            <p:cNvPr id="4" name="TextBox 3">
              <a:extLst>
                <a:ext uri="{FF2B5EF4-FFF2-40B4-BE49-F238E27FC236}">
                  <a16:creationId xmlns:a16="http://schemas.microsoft.com/office/drawing/2014/main" id="{96599BAC-A5CA-4DF3-547C-A7E9E3854850}"/>
                </a:ext>
              </a:extLst>
            </p:cNvPr>
            <p:cNvSpPr txBox="1"/>
            <p:nvPr/>
          </p:nvSpPr>
          <p:spPr>
            <a:xfrm>
              <a:off x="10711891" y="5493566"/>
              <a:ext cx="518091" cy="292388"/>
            </a:xfrm>
            <a:prstGeom prst="rect">
              <a:avLst/>
            </a:prstGeom>
            <a:noFill/>
          </p:spPr>
          <p:txBody>
            <a:bodyPr wrap="square" rtlCol="0">
              <a:spAutoFit/>
            </a:bodyPr>
            <a:lstStyle/>
            <a:p>
              <a:r>
                <a:rPr lang="en-US" sz="1300" b="1" dirty="0">
                  <a:solidFill>
                    <a:schemeClr val="tx1">
                      <a:lumMod val="75000"/>
                      <a:lumOff val="25000"/>
                    </a:schemeClr>
                  </a:solidFill>
                  <a:latin typeface="Arial Black" panose="020B0A04020102020204" pitchFamily="34" charset="0"/>
                  <a:ea typeface="ADLaM Display" panose="020F0502020204030204" pitchFamily="2" charset="0"/>
                  <a:cs typeface="Arial" panose="020B0604020202020204" pitchFamily="34" charset="0"/>
                </a:rPr>
                <a:t>‘24</a:t>
              </a:r>
            </a:p>
          </p:txBody>
        </p:sp>
      </p:grpSp>
      <p:sp>
        <p:nvSpPr>
          <p:cNvPr id="5" name="Rectangle 4">
            <a:extLst>
              <a:ext uri="{FF2B5EF4-FFF2-40B4-BE49-F238E27FC236}">
                <a16:creationId xmlns:a16="http://schemas.microsoft.com/office/drawing/2014/main" id="{FAA8A289-A6A0-C989-9FE0-6B4DB41CB285}"/>
              </a:ext>
            </a:extLst>
          </p:cNvPr>
          <p:cNvSpPr/>
          <p:nvPr/>
        </p:nvSpPr>
        <p:spPr>
          <a:xfrm>
            <a:off x="10801348" y="4643438"/>
            <a:ext cx="274649" cy="80726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295D1BE-9805-0996-B8DF-C6C0245B1A06}"/>
              </a:ext>
            </a:extLst>
          </p:cNvPr>
          <p:cNvGrpSpPr/>
          <p:nvPr/>
        </p:nvGrpSpPr>
        <p:grpSpPr>
          <a:xfrm>
            <a:off x="2077244" y="354310"/>
            <a:ext cx="8228599" cy="974279"/>
            <a:chOff x="2077244" y="354310"/>
            <a:chExt cx="8228599" cy="974279"/>
          </a:xfrm>
        </p:grpSpPr>
        <p:sp>
          <p:nvSpPr>
            <p:cNvPr id="6" name="TextBox 5">
              <a:extLst>
                <a:ext uri="{FF2B5EF4-FFF2-40B4-BE49-F238E27FC236}">
                  <a16:creationId xmlns:a16="http://schemas.microsoft.com/office/drawing/2014/main" id="{C44285BF-ACEE-1467-F50E-5E54438B640A}"/>
                </a:ext>
              </a:extLst>
            </p:cNvPr>
            <p:cNvSpPr txBox="1"/>
            <p:nvPr/>
          </p:nvSpPr>
          <p:spPr>
            <a:xfrm>
              <a:off x="2077244" y="354310"/>
              <a:ext cx="8228599" cy="923330"/>
            </a:xfrm>
            <a:prstGeom prst="rect">
              <a:avLst/>
            </a:prstGeom>
            <a:solidFill>
              <a:srgbClr val="63FFFF"/>
            </a:solidFill>
          </p:spPr>
          <p:txBody>
            <a:bodyPr wrap="none" rtlCol="0">
              <a:spAutoFit/>
            </a:bodyPr>
            <a:lstStyle/>
            <a:p>
              <a:r>
                <a:rPr lang="en-US" sz="3600" b="1" dirty="0"/>
                <a:t>   Louisiana Tropical Impacts:  Since 2000   </a:t>
              </a:r>
            </a:p>
            <a:p>
              <a:endParaRPr lang="en-US" dirty="0"/>
            </a:p>
          </p:txBody>
        </p:sp>
        <p:sp>
          <p:nvSpPr>
            <p:cNvPr id="7" name="TextBox 6">
              <a:extLst>
                <a:ext uri="{FF2B5EF4-FFF2-40B4-BE49-F238E27FC236}">
                  <a16:creationId xmlns:a16="http://schemas.microsoft.com/office/drawing/2014/main" id="{C161138C-F754-BAA8-E99C-D45D51FA3001}"/>
                </a:ext>
              </a:extLst>
            </p:cNvPr>
            <p:cNvSpPr txBox="1"/>
            <p:nvPr/>
          </p:nvSpPr>
          <p:spPr>
            <a:xfrm>
              <a:off x="2821851" y="805369"/>
              <a:ext cx="6509474" cy="523220"/>
            </a:xfrm>
            <a:prstGeom prst="rect">
              <a:avLst/>
            </a:prstGeom>
            <a:noFill/>
          </p:spPr>
          <p:txBody>
            <a:bodyPr wrap="none" rtlCol="0">
              <a:spAutoFit/>
            </a:bodyPr>
            <a:lstStyle/>
            <a:p>
              <a:r>
                <a:rPr lang="en-US" sz="2800" b="1" i="1" dirty="0"/>
                <a:t>“Hyper-Active” Run for the New Millenium</a:t>
              </a:r>
            </a:p>
          </p:txBody>
        </p:sp>
      </p:grpSp>
      <p:sp>
        <p:nvSpPr>
          <p:cNvPr id="9" name="TextBox 8">
            <a:extLst>
              <a:ext uri="{FF2B5EF4-FFF2-40B4-BE49-F238E27FC236}">
                <a16:creationId xmlns:a16="http://schemas.microsoft.com/office/drawing/2014/main" id="{CB922100-3692-4C79-2EB2-17FF98B878A8}"/>
              </a:ext>
            </a:extLst>
          </p:cNvPr>
          <p:cNvSpPr txBox="1">
            <a:spLocks noChangeArrowheads="1"/>
          </p:cNvSpPr>
          <p:nvPr/>
        </p:nvSpPr>
        <p:spPr bwMode="auto">
          <a:xfrm>
            <a:off x="10661994" y="4795837"/>
            <a:ext cx="5533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dirty="0">
                <a:latin typeface="Arial Narrow" panose="020B0606020202030204" pitchFamily="34" charset="0"/>
              </a:rPr>
              <a:t>Beryl</a:t>
            </a:r>
          </a:p>
        </p:txBody>
      </p:sp>
      <p:sp>
        <p:nvSpPr>
          <p:cNvPr id="10" name="Rectangle 9">
            <a:extLst>
              <a:ext uri="{FF2B5EF4-FFF2-40B4-BE49-F238E27FC236}">
                <a16:creationId xmlns:a16="http://schemas.microsoft.com/office/drawing/2014/main" id="{5158E92C-9AB6-6362-F03E-83E3864DCAF4}"/>
              </a:ext>
            </a:extLst>
          </p:cNvPr>
          <p:cNvSpPr/>
          <p:nvPr/>
        </p:nvSpPr>
        <p:spPr>
          <a:xfrm>
            <a:off x="10792968" y="3843597"/>
            <a:ext cx="274648" cy="807264"/>
          </a:xfrm>
          <a:prstGeom prst="rect">
            <a:avLst/>
          </a:prstGeom>
          <a:solidFill>
            <a:srgbClr val="FF7B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CD2C82-C11C-12D4-AE9E-BC7CFCC9E824}"/>
              </a:ext>
            </a:extLst>
          </p:cNvPr>
          <p:cNvSpPr txBox="1">
            <a:spLocks noChangeArrowheads="1"/>
          </p:cNvSpPr>
          <p:nvPr/>
        </p:nvSpPr>
        <p:spPr bwMode="auto">
          <a:xfrm>
            <a:off x="10451642" y="4089629"/>
            <a:ext cx="9428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i="1" dirty="0">
                <a:latin typeface="Arial Narrow" panose="020B0606020202030204" pitchFamily="34" charset="0"/>
              </a:rPr>
              <a:t>FRANCINE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p:cTn id="7" dur="500" fill="hold"/>
                                        <p:tgtEl>
                                          <p:spTgt spid="32773"/>
                                        </p:tgtEl>
                                        <p:attrNameLst>
                                          <p:attrName>ppt_w</p:attrName>
                                        </p:attrNameLst>
                                      </p:cBhvr>
                                      <p:tavLst>
                                        <p:tav tm="0">
                                          <p:val>
                                            <p:strVal val="#ppt_w*0.70"/>
                                          </p:val>
                                        </p:tav>
                                        <p:tav tm="100000">
                                          <p:val>
                                            <p:strVal val="#ppt_w"/>
                                          </p:val>
                                        </p:tav>
                                      </p:tavLst>
                                    </p:anim>
                                    <p:anim calcmode="lin" valueType="num">
                                      <p:cBhvr>
                                        <p:cTn id="8" dur="500" fill="hold"/>
                                        <p:tgtEl>
                                          <p:spTgt spid="32773"/>
                                        </p:tgtEl>
                                        <p:attrNameLst>
                                          <p:attrName>ppt_h</p:attrName>
                                        </p:attrNameLst>
                                      </p:cBhvr>
                                      <p:tavLst>
                                        <p:tav tm="0">
                                          <p:val>
                                            <p:strVal val="#ppt_h"/>
                                          </p:val>
                                        </p:tav>
                                        <p:tav tm="100000">
                                          <p:val>
                                            <p:strVal val="#ppt_h"/>
                                          </p:val>
                                        </p:tav>
                                      </p:tavLst>
                                    </p:anim>
                                    <p:animEffect transition="in" filter="fade">
                                      <p:cBhvr>
                                        <p:cTn id="9" dur="500"/>
                                        <p:tgtEl>
                                          <p:spTgt spid="32773"/>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strVal val="#ppt_w*0.7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animEffect transition="in" filter="fade">
                                      <p:cBhvr>
                                        <p:cTn id="15" dur="500"/>
                                        <p:tgtEl>
                                          <p:spTgt spid="14"/>
                                        </p:tgtEl>
                                      </p:cBhvr>
                                    </p:animEffect>
                                  </p:childTnLst>
                                </p:cTn>
                              </p:par>
                            </p:childTnLst>
                          </p:cTn>
                        </p:par>
                        <p:par>
                          <p:cTn id="16" fill="hold" nodeType="afterGroup">
                            <p:stCondLst>
                              <p:cond delay="1000"/>
                            </p:stCondLst>
                            <p:childTnLst>
                              <p:par>
                                <p:cTn id="17" presetID="55"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ppt_w*0.70"/>
                                          </p:val>
                                        </p:tav>
                                        <p:tav tm="100000">
                                          <p:val>
                                            <p:strVal val="#ppt_w"/>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animEffect transition="in" filter="fade">
                                      <p:cBhvr>
                                        <p:cTn id="21" dur="500"/>
                                        <p:tgtEl>
                                          <p:spTgt spid="13"/>
                                        </p:tgtEl>
                                      </p:cBhvr>
                                    </p:animEffect>
                                  </p:childTnLst>
                                </p:cTn>
                              </p:par>
                            </p:childTnLst>
                          </p:cTn>
                        </p:par>
                        <p:par>
                          <p:cTn id="22" fill="hold" nodeType="afterGroup">
                            <p:stCondLst>
                              <p:cond delay="1500"/>
                            </p:stCondLst>
                            <p:childTnLst>
                              <p:par>
                                <p:cTn id="23" presetID="55"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strVal val="#ppt_w*0.70"/>
                                          </p:val>
                                        </p:tav>
                                        <p:tav tm="100000">
                                          <p:val>
                                            <p:strVal val="#ppt_w"/>
                                          </p:val>
                                        </p:tav>
                                      </p:tavLst>
                                    </p:anim>
                                    <p:anim calcmode="lin" valueType="num">
                                      <p:cBhvr>
                                        <p:cTn id="26" dur="500" fill="hold"/>
                                        <p:tgtEl>
                                          <p:spTgt spid="15"/>
                                        </p:tgtEl>
                                        <p:attrNameLst>
                                          <p:attrName>ppt_h</p:attrName>
                                        </p:attrNameLst>
                                      </p:cBhvr>
                                      <p:tavLst>
                                        <p:tav tm="0">
                                          <p:val>
                                            <p:strVal val="#ppt_h"/>
                                          </p:val>
                                        </p:tav>
                                        <p:tav tm="100000">
                                          <p:val>
                                            <p:strVal val="#ppt_h"/>
                                          </p:val>
                                        </p:tav>
                                      </p:tavLst>
                                    </p:anim>
                                    <p:animEffect transition="in" filter="fade">
                                      <p:cBhvr>
                                        <p:cTn id="27" dur="500"/>
                                        <p:tgtEl>
                                          <p:spTgt spid="15"/>
                                        </p:tgtEl>
                                      </p:cBhvr>
                                    </p:animEffect>
                                  </p:childTnLst>
                                </p:cTn>
                              </p:par>
                            </p:childTnLst>
                          </p:cTn>
                        </p:par>
                        <p:par>
                          <p:cTn id="28" fill="hold" nodeType="afterGroup">
                            <p:stCondLst>
                              <p:cond delay="2000"/>
                            </p:stCondLst>
                            <p:childTnLst>
                              <p:par>
                                <p:cTn id="29" presetID="55" presetClass="entr" presetSubtype="0" fill="hold" nodeType="afterEffect">
                                  <p:stCondLst>
                                    <p:cond delay="0"/>
                                  </p:stCondLst>
                                  <p:childTnLst>
                                    <p:set>
                                      <p:cBhvr>
                                        <p:cTn id="30" dur="1" fill="hold">
                                          <p:stCondLst>
                                            <p:cond delay="0"/>
                                          </p:stCondLst>
                                        </p:cTn>
                                        <p:tgtEl>
                                          <p:spTgt spid="32774"/>
                                        </p:tgtEl>
                                        <p:attrNameLst>
                                          <p:attrName>style.visibility</p:attrName>
                                        </p:attrNameLst>
                                      </p:cBhvr>
                                      <p:to>
                                        <p:strVal val="visible"/>
                                      </p:to>
                                    </p:set>
                                    <p:anim calcmode="lin" valueType="num">
                                      <p:cBhvr>
                                        <p:cTn id="31" dur="500" fill="hold"/>
                                        <p:tgtEl>
                                          <p:spTgt spid="32774"/>
                                        </p:tgtEl>
                                        <p:attrNameLst>
                                          <p:attrName>ppt_w</p:attrName>
                                        </p:attrNameLst>
                                      </p:cBhvr>
                                      <p:tavLst>
                                        <p:tav tm="0">
                                          <p:val>
                                            <p:strVal val="#ppt_w*0.70"/>
                                          </p:val>
                                        </p:tav>
                                        <p:tav tm="100000">
                                          <p:val>
                                            <p:strVal val="#ppt_w"/>
                                          </p:val>
                                        </p:tav>
                                      </p:tavLst>
                                    </p:anim>
                                    <p:anim calcmode="lin" valueType="num">
                                      <p:cBhvr>
                                        <p:cTn id="32" dur="500" fill="hold"/>
                                        <p:tgtEl>
                                          <p:spTgt spid="32774"/>
                                        </p:tgtEl>
                                        <p:attrNameLst>
                                          <p:attrName>ppt_h</p:attrName>
                                        </p:attrNameLst>
                                      </p:cBhvr>
                                      <p:tavLst>
                                        <p:tav tm="0">
                                          <p:val>
                                            <p:strVal val="#ppt_h"/>
                                          </p:val>
                                        </p:tav>
                                        <p:tav tm="100000">
                                          <p:val>
                                            <p:strVal val="#ppt_h"/>
                                          </p:val>
                                        </p:tav>
                                      </p:tavLst>
                                    </p:anim>
                                    <p:animEffect transition="in" filter="fade">
                                      <p:cBhvr>
                                        <p:cTn id="33" dur="500"/>
                                        <p:tgtEl>
                                          <p:spTgt spid="32774"/>
                                        </p:tgtEl>
                                      </p:cBhvr>
                                    </p:animEffect>
                                  </p:childTnLst>
                                </p:cTn>
                              </p:par>
                            </p:childTnLst>
                          </p:cTn>
                        </p:par>
                        <p:par>
                          <p:cTn id="34" fill="hold" nodeType="afterGroup">
                            <p:stCondLst>
                              <p:cond delay="2500"/>
                            </p:stCondLst>
                            <p:childTnLst>
                              <p:par>
                                <p:cTn id="35" presetID="55" presetClass="entr" presetSubtype="0" fill="hold" nodeType="afterEffect">
                                  <p:stCondLst>
                                    <p:cond delay="0"/>
                                  </p:stCondLst>
                                  <p:childTnLst>
                                    <p:set>
                                      <p:cBhvr>
                                        <p:cTn id="36" dur="1" fill="hold">
                                          <p:stCondLst>
                                            <p:cond delay="0"/>
                                          </p:stCondLst>
                                        </p:cTn>
                                        <p:tgtEl>
                                          <p:spTgt spid="32775"/>
                                        </p:tgtEl>
                                        <p:attrNameLst>
                                          <p:attrName>style.visibility</p:attrName>
                                        </p:attrNameLst>
                                      </p:cBhvr>
                                      <p:to>
                                        <p:strVal val="visible"/>
                                      </p:to>
                                    </p:set>
                                    <p:anim calcmode="lin" valueType="num">
                                      <p:cBhvr>
                                        <p:cTn id="37" dur="500" fill="hold"/>
                                        <p:tgtEl>
                                          <p:spTgt spid="32775"/>
                                        </p:tgtEl>
                                        <p:attrNameLst>
                                          <p:attrName>ppt_w</p:attrName>
                                        </p:attrNameLst>
                                      </p:cBhvr>
                                      <p:tavLst>
                                        <p:tav tm="0">
                                          <p:val>
                                            <p:strVal val="#ppt_w*0.70"/>
                                          </p:val>
                                        </p:tav>
                                        <p:tav tm="100000">
                                          <p:val>
                                            <p:strVal val="#ppt_w"/>
                                          </p:val>
                                        </p:tav>
                                      </p:tavLst>
                                    </p:anim>
                                    <p:anim calcmode="lin" valueType="num">
                                      <p:cBhvr>
                                        <p:cTn id="38" dur="500" fill="hold"/>
                                        <p:tgtEl>
                                          <p:spTgt spid="32775"/>
                                        </p:tgtEl>
                                        <p:attrNameLst>
                                          <p:attrName>ppt_h</p:attrName>
                                        </p:attrNameLst>
                                      </p:cBhvr>
                                      <p:tavLst>
                                        <p:tav tm="0">
                                          <p:val>
                                            <p:strVal val="#ppt_h"/>
                                          </p:val>
                                        </p:tav>
                                        <p:tav tm="100000">
                                          <p:val>
                                            <p:strVal val="#ppt_h"/>
                                          </p:val>
                                        </p:tav>
                                      </p:tavLst>
                                    </p:anim>
                                    <p:animEffect transition="in" filter="fade">
                                      <p:cBhvr>
                                        <p:cTn id="39" dur="500"/>
                                        <p:tgtEl>
                                          <p:spTgt spid="32775"/>
                                        </p:tgtEl>
                                      </p:cBhvr>
                                    </p:animEffect>
                                  </p:childTnLst>
                                </p:cTn>
                              </p:par>
                            </p:childTnLst>
                          </p:cTn>
                        </p:par>
                        <p:par>
                          <p:cTn id="40" fill="hold" nodeType="afterGroup">
                            <p:stCondLst>
                              <p:cond delay="3000"/>
                            </p:stCondLst>
                            <p:childTnLst>
                              <p:par>
                                <p:cTn id="41" presetID="55" presetClass="entr" presetSubtype="0" fill="hold" nodeType="afterEffect">
                                  <p:stCondLst>
                                    <p:cond delay="0"/>
                                  </p:stCondLst>
                                  <p:childTnLst>
                                    <p:set>
                                      <p:cBhvr>
                                        <p:cTn id="42" dur="1" fill="hold">
                                          <p:stCondLst>
                                            <p:cond delay="0"/>
                                          </p:stCondLst>
                                        </p:cTn>
                                        <p:tgtEl>
                                          <p:spTgt spid="32776"/>
                                        </p:tgtEl>
                                        <p:attrNameLst>
                                          <p:attrName>style.visibility</p:attrName>
                                        </p:attrNameLst>
                                      </p:cBhvr>
                                      <p:to>
                                        <p:strVal val="visible"/>
                                      </p:to>
                                    </p:set>
                                    <p:anim calcmode="lin" valueType="num">
                                      <p:cBhvr>
                                        <p:cTn id="43" dur="500" fill="hold"/>
                                        <p:tgtEl>
                                          <p:spTgt spid="32776"/>
                                        </p:tgtEl>
                                        <p:attrNameLst>
                                          <p:attrName>ppt_w</p:attrName>
                                        </p:attrNameLst>
                                      </p:cBhvr>
                                      <p:tavLst>
                                        <p:tav tm="0">
                                          <p:val>
                                            <p:strVal val="#ppt_w*0.70"/>
                                          </p:val>
                                        </p:tav>
                                        <p:tav tm="100000">
                                          <p:val>
                                            <p:strVal val="#ppt_w"/>
                                          </p:val>
                                        </p:tav>
                                      </p:tavLst>
                                    </p:anim>
                                    <p:anim calcmode="lin" valueType="num">
                                      <p:cBhvr>
                                        <p:cTn id="44" dur="500" fill="hold"/>
                                        <p:tgtEl>
                                          <p:spTgt spid="32776"/>
                                        </p:tgtEl>
                                        <p:attrNameLst>
                                          <p:attrName>ppt_h</p:attrName>
                                        </p:attrNameLst>
                                      </p:cBhvr>
                                      <p:tavLst>
                                        <p:tav tm="0">
                                          <p:val>
                                            <p:strVal val="#ppt_h"/>
                                          </p:val>
                                        </p:tav>
                                        <p:tav tm="100000">
                                          <p:val>
                                            <p:strVal val="#ppt_h"/>
                                          </p:val>
                                        </p:tav>
                                      </p:tavLst>
                                    </p:anim>
                                    <p:animEffect transition="in" filter="fade">
                                      <p:cBhvr>
                                        <p:cTn id="45" dur="500"/>
                                        <p:tgtEl>
                                          <p:spTgt spid="32776"/>
                                        </p:tgtEl>
                                      </p:cBhvr>
                                    </p:animEffect>
                                  </p:childTnLst>
                                </p:cTn>
                              </p:par>
                            </p:childTnLst>
                          </p:cTn>
                        </p:par>
                        <p:par>
                          <p:cTn id="46" fill="hold" nodeType="afterGroup">
                            <p:stCondLst>
                              <p:cond delay="3500"/>
                            </p:stCondLst>
                            <p:childTnLst>
                              <p:par>
                                <p:cTn id="47" presetID="55"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strVal val="#ppt_w*0.70"/>
                                          </p:val>
                                        </p:tav>
                                        <p:tav tm="100000">
                                          <p:val>
                                            <p:strVal val="#ppt_w"/>
                                          </p:val>
                                        </p:tav>
                                      </p:tavLst>
                                    </p:anim>
                                    <p:anim calcmode="lin" valueType="num">
                                      <p:cBhvr>
                                        <p:cTn id="50" dur="500" fill="hold"/>
                                        <p:tgtEl>
                                          <p:spTgt spid="17"/>
                                        </p:tgtEl>
                                        <p:attrNameLst>
                                          <p:attrName>ppt_h</p:attrName>
                                        </p:attrNameLst>
                                      </p:cBhvr>
                                      <p:tavLst>
                                        <p:tav tm="0">
                                          <p:val>
                                            <p:strVal val="#ppt_h"/>
                                          </p:val>
                                        </p:tav>
                                        <p:tav tm="100000">
                                          <p:val>
                                            <p:strVal val="#ppt_h"/>
                                          </p:val>
                                        </p:tav>
                                      </p:tavLst>
                                    </p:anim>
                                    <p:animEffect transition="in" filter="fade">
                                      <p:cBhvr>
                                        <p:cTn id="51" dur="500"/>
                                        <p:tgtEl>
                                          <p:spTgt spid="17"/>
                                        </p:tgtEl>
                                      </p:cBhvr>
                                    </p:animEffect>
                                  </p:childTnLst>
                                </p:cTn>
                              </p:par>
                            </p:childTnLst>
                          </p:cTn>
                        </p:par>
                        <p:par>
                          <p:cTn id="52" fill="hold" nodeType="afterGroup">
                            <p:stCondLst>
                              <p:cond delay="4000"/>
                            </p:stCondLst>
                            <p:childTnLst>
                              <p:par>
                                <p:cTn id="53" presetID="55"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strVal val="#ppt_w*0.70"/>
                                          </p:val>
                                        </p:tav>
                                        <p:tav tm="100000">
                                          <p:val>
                                            <p:strVal val="#ppt_w"/>
                                          </p:val>
                                        </p:tav>
                                      </p:tavLst>
                                    </p:anim>
                                    <p:anim calcmode="lin" valueType="num">
                                      <p:cBhvr>
                                        <p:cTn id="56" dur="500" fill="hold"/>
                                        <p:tgtEl>
                                          <p:spTgt spid="16"/>
                                        </p:tgtEl>
                                        <p:attrNameLst>
                                          <p:attrName>ppt_h</p:attrName>
                                        </p:attrNameLst>
                                      </p:cBhvr>
                                      <p:tavLst>
                                        <p:tav tm="0">
                                          <p:val>
                                            <p:strVal val="#ppt_h"/>
                                          </p:val>
                                        </p:tav>
                                        <p:tav tm="100000">
                                          <p:val>
                                            <p:strVal val="#ppt_h"/>
                                          </p:val>
                                        </p:tav>
                                      </p:tavLst>
                                    </p:anim>
                                    <p:animEffect transition="in" filter="fade">
                                      <p:cBhvr>
                                        <p:cTn id="57" dur="500"/>
                                        <p:tgtEl>
                                          <p:spTgt spid="16"/>
                                        </p:tgtEl>
                                      </p:cBhvr>
                                    </p:animEffect>
                                  </p:childTnLst>
                                </p:cTn>
                              </p:par>
                            </p:childTnLst>
                          </p:cTn>
                        </p:par>
                        <p:par>
                          <p:cTn id="58" fill="hold" nodeType="afterGroup">
                            <p:stCondLst>
                              <p:cond delay="4500"/>
                            </p:stCondLst>
                            <p:childTnLst>
                              <p:par>
                                <p:cTn id="59" presetID="55" presetClass="entr" presetSubtype="0"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strVal val="#ppt_w*0.70"/>
                                          </p:val>
                                        </p:tav>
                                        <p:tav tm="100000">
                                          <p:val>
                                            <p:strVal val="#ppt_w"/>
                                          </p:val>
                                        </p:tav>
                                      </p:tavLst>
                                    </p:anim>
                                    <p:anim calcmode="lin" valueType="num">
                                      <p:cBhvr>
                                        <p:cTn id="62" dur="500" fill="hold"/>
                                        <p:tgtEl>
                                          <p:spTgt spid="30"/>
                                        </p:tgtEl>
                                        <p:attrNameLst>
                                          <p:attrName>ppt_h</p:attrName>
                                        </p:attrNameLst>
                                      </p:cBhvr>
                                      <p:tavLst>
                                        <p:tav tm="0">
                                          <p:val>
                                            <p:strVal val="#ppt_h"/>
                                          </p:val>
                                        </p:tav>
                                        <p:tav tm="100000">
                                          <p:val>
                                            <p:strVal val="#ppt_h"/>
                                          </p:val>
                                        </p:tav>
                                      </p:tavLst>
                                    </p:anim>
                                    <p:animEffect transition="in" filter="fade">
                                      <p:cBhvr>
                                        <p:cTn id="63" dur="500"/>
                                        <p:tgtEl>
                                          <p:spTgt spid="30"/>
                                        </p:tgtEl>
                                      </p:cBhvr>
                                    </p:animEffect>
                                  </p:childTnLst>
                                </p:cTn>
                              </p:par>
                            </p:childTnLst>
                          </p:cTn>
                        </p:par>
                        <p:par>
                          <p:cTn id="64" fill="hold" nodeType="afterGroup">
                            <p:stCondLst>
                              <p:cond delay="5000"/>
                            </p:stCondLst>
                            <p:childTnLst>
                              <p:par>
                                <p:cTn id="65" presetID="55" presetClass="entr" presetSubtype="0" fill="hold" nodeType="afterEffect">
                                  <p:stCondLst>
                                    <p:cond delay="0"/>
                                  </p:stCondLst>
                                  <p:childTnLst>
                                    <p:set>
                                      <p:cBhvr>
                                        <p:cTn id="66" dur="1" fill="hold">
                                          <p:stCondLst>
                                            <p:cond delay="0"/>
                                          </p:stCondLst>
                                        </p:cTn>
                                        <p:tgtEl>
                                          <p:spTgt spid="32778"/>
                                        </p:tgtEl>
                                        <p:attrNameLst>
                                          <p:attrName>style.visibility</p:attrName>
                                        </p:attrNameLst>
                                      </p:cBhvr>
                                      <p:to>
                                        <p:strVal val="visible"/>
                                      </p:to>
                                    </p:set>
                                    <p:anim calcmode="lin" valueType="num">
                                      <p:cBhvr>
                                        <p:cTn id="67" dur="500" fill="hold"/>
                                        <p:tgtEl>
                                          <p:spTgt spid="32778"/>
                                        </p:tgtEl>
                                        <p:attrNameLst>
                                          <p:attrName>ppt_w</p:attrName>
                                        </p:attrNameLst>
                                      </p:cBhvr>
                                      <p:tavLst>
                                        <p:tav tm="0">
                                          <p:val>
                                            <p:strVal val="#ppt_w*0.70"/>
                                          </p:val>
                                        </p:tav>
                                        <p:tav tm="100000">
                                          <p:val>
                                            <p:strVal val="#ppt_w"/>
                                          </p:val>
                                        </p:tav>
                                      </p:tavLst>
                                    </p:anim>
                                    <p:anim calcmode="lin" valueType="num">
                                      <p:cBhvr>
                                        <p:cTn id="68" dur="500" fill="hold"/>
                                        <p:tgtEl>
                                          <p:spTgt spid="32778"/>
                                        </p:tgtEl>
                                        <p:attrNameLst>
                                          <p:attrName>ppt_h</p:attrName>
                                        </p:attrNameLst>
                                      </p:cBhvr>
                                      <p:tavLst>
                                        <p:tav tm="0">
                                          <p:val>
                                            <p:strVal val="#ppt_h"/>
                                          </p:val>
                                        </p:tav>
                                        <p:tav tm="100000">
                                          <p:val>
                                            <p:strVal val="#ppt_h"/>
                                          </p:val>
                                        </p:tav>
                                      </p:tavLst>
                                    </p:anim>
                                    <p:animEffect transition="in" filter="fade">
                                      <p:cBhvr>
                                        <p:cTn id="69" dur="500"/>
                                        <p:tgtEl>
                                          <p:spTgt spid="32778"/>
                                        </p:tgtEl>
                                      </p:cBhvr>
                                    </p:animEffect>
                                  </p:childTnLst>
                                </p:cTn>
                              </p:par>
                            </p:childTnLst>
                          </p:cTn>
                        </p:par>
                        <p:par>
                          <p:cTn id="70" fill="hold" nodeType="afterGroup">
                            <p:stCondLst>
                              <p:cond delay="5500"/>
                            </p:stCondLst>
                            <p:childTnLst>
                              <p:par>
                                <p:cTn id="71" presetID="55"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strVal val="#ppt_w*0.70"/>
                                          </p:val>
                                        </p:tav>
                                        <p:tav tm="100000">
                                          <p:val>
                                            <p:strVal val="#ppt_w"/>
                                          </p:val>
                                        </p:tav>
                                      </p:tavLst>
                                    </p:anim>
                                    <p:anim calcmode="lin" valueType="num">
                                      <p:cBhvr>
                                        <p:cTn id="74" dur="500" fill="hold"/>
                                        <p:tgtEl>
                                          <p:spTgt spid="18"/>
                                        </p:tgtEl>
                                        <p:attrNameLst>
                                          <p:attrName>ppt_h</p:attrName>
                                        </p:attrNameLst>
                                      </p:cBhvr>
                                      <p:tavLst>
                                        <p:tav tm="0">
                                          <p:val>
                                            <p:strVal val="#ppt_h"/>
                                          </p:val>
                                        </p:tav>
                                        <p:tav tm="100000">
                                          <p:val>
                                            <p:strVal val="#ppt_h"/>
                                          </p:val>
                                        </p:tav>
                                      </p:tavLst>
                                    </p:anim>
                                    <p:animEffect transition="in" filter="fade">
                                      <p:cBhvr>
                                        <p:cTn id="75" dur="500"/>
                                        <p:tgtEl>
                                          <p:spTgt spid="18"/>
                                        </p:tgtEl>
                                      </p:cBhvr>
                                    </p:animEffect>
                                  </p:childTnLst>
                                </p:cTn>
                              </p:par>
                            </p:childTnLst>
                          </p:cTn>
                        </p:par>
                        <p:par>
                          <p:cTn id="76" fill="hold" nodeType="afterGroup">
                            <p:stCondLst>
                              <p:cond delay="6000"/>
                            </p:stCondLst>
                            <p:childTnLst>
                              <p:par>
                                <p:cTn id="77" presetID="55" presetClass="entr" presetSubtype="0"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strVal val="#ppt_w*0.70"/>
                                          </p:val>
                                        </p:tav>
                                        <p:tav tm="100000">
                                          <p:val>
                                            <p:strVal val="#ppt_w"/>
                                          </p:val>
                                        </p:tav>
                                      </p:tavLst>
                                    </p:anim>
                                    <p:anim calcmode="lin" valueType="num">
                                      <p:cBhvr>
                                        <p:cTn id="80" dur="500" fill="hold"/>
                                        <p:tgtEl>
                                          <p:spTgt spid="19"/>
                                        </p:tgtEl>
                                        <p:attrNameLst>
                                          <p:attrName>ppt_h</p:attrName>
                                        </p:attrNameLst>
                                      </p:cBhvr>
                                      <p:tavLst>
                                        <p:tav tm="0">
                                          <p:val>
                                            <p:strVal val="#ppt_h"/>
                                          </p:val>
                                        </p:tav>
                                        <p:tav tm="100000">
                                          <p:val>
                                            <p:strVal val="#ppt_h"/>
                                          </p:val>
                                        </p:tav>
                                      </p:tavLst>
                                    </p:anim>
                                    <p:animEffect transition="in" filter="fade">
                                      <p:cBhvr>
                                        <p:cTn id="81" dur="500"/>
                                        <p:tgtEl>
                                          <p:spTgt spid="19"/>
                                        </p:tgtEl>
                                      </p:cBhvr>
                                    </p:animEffect>
                                  </p:childTnLst>
                                </p:cTn>
                              </p:par>
                            </p:childTnLst>
                          </p:cTn>
                        </p:par>
                        <p:par>
                          <p:cTn id="82" fill="hold" nodeType="afterGroup">
                            <p:stCondLst>
                              <p:cond delay="6500"/>
                            </p:stCondLst>
                            <p:childTnLst>
                              <p:par>
                                <p:cTn id="83" presetID="55" presetClass="entr" presetSubtype="0" fill="hold" nodeType="afterEffect">
                                  <p:stCondLst>
                                    <p:cond delay="0"/>
                                  </p:stCondLst>
                                  <p:childTnLst>
                                    <p:set>
                                      <p:cBhvr>
                                        <p:cTn id="84" dur="1" fill="hold">
                                          <p:stCondLst>
                                            <p:cond delay="0"/>
                                          </p:stCondLst>
                                        </p:cTn>
                                        <p:tgtEl>
                                          <p:spTgt spid="32779"/>
                                        </p:tgtEl>
                                        <p:attrNameLst>
                                          <p:attrName>style.visibility</p:attrName>
                                        </p:attrNameLst>
                                      </p:cBhvr>
                                      <p:to>
                                        <p:strVal val="visible"/>
                                      </p:to>
                                    </p:set>
                                    <p:anim calcmode="lin" valueType="num">
                                      <p:cBhvr>
                                        <p:cTn id="85" dur="500" fill="hold"/>
                                        <p:tgtEl>
                                          <p:spTgt spid="32779"/>
                                        </p:tgtEl>
                                        <p:attrNameLst>
                                          <p:attrName>ppt_w</p:attrName>
                                        </p:attrNameLst>
                                      </p:cBhvr>
                                      <p:tavLst>
                                        <p:tav tm="0">
                                          <p:val>
                                            <p:strVal val="#ppt_w*0.70"/>
                                          </p:val>
                                        </p:tav>
                                        <p:tav tm="100000">
                                          <p:val>
                                            <p:strVal val="#ppt_w"/>
                                          </p:val>
                                        </p:tav>
                                      </p:tavLst>
                                    </p:anim>
                                    <p:anim calcmode="lin" valueType="num">
                                      <p:cBhvr>
                                        <p:cTn id="86" dur="500" fill="hold"/>
                                        <p:tgtEl>
                                          <p:spTgt spid="32779"/>
                                        </p:tgtEl>
                                        <p:attrNameLst>
                                          <p:attrName>ppt_h</p:attrName>
                                        </p:attrNameLst>
                                      </p:cBhvr>
                                      <p:tavLst>
                                        <p:tav tm="0">
                                          <p:val>
                                            <p:strVal val="#ppt_h"/>
                                          </p:val>
                                        </p:tav>
                                        <p:tav tm="100000">
                                          <p:val>
                                            <p:strVal val="#ppt_h"/>
                                          </p:val>
                                        </p:tav>
                                      </p:tavLst>
                                    </p:anim>
                                    <p:animEffect transition="in" filter="fade">
                                      <p:cBhvr>
                                        <p:cTn id="87" dur="500"/>
                                        <p:tgtEl>
                                          <p:spTgt spid="32779"/>
                                        </p:tgtEl>
                                      </p:cBhvr>
                                    </p:animEffect>
                                  </p:childTnLst>
                                </p:cTn>
                              </p:par>
                            </p:childTnLst>
                          </p:cTn>
                        </p:par>
                        <p:par>
                          <p:cTn id="88" fill="hold" nodeType="afterGroup">
                            <p:stCondLst>
                              <p:cond delay="7000"/>
                            </p:stCondLst>
                            <p:childTnLst>
                              <p:par>
                                <p:cTn id="89" presetID="55" presetClass="entr" presetSubtype="0" fill="hold" nodeType="after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strVal val="#ppt_w*0.70"/>
                                          </p:val>
                                        </p:tav>
                                        <p:tav tm="100000">
                                          <p:val>
                                            <p:strVal val="#ppt_w"/>
                                          </p:val>
                                        </p:tav>
                                      </p:tavLst>
                                    </p:anim>
                                    <p:anim calcmode="lin" valueType="num">
                                      <p:cBhvr>
                                        <p:cTn id="92" dur="500" fill="hold"/>
                                        <p:tgtEl>
                                          <p:spTgt spid="21"/>
                                        </p:tgtEl>
                                        <p:attrNameLst>
                                          <p:attrName>ppt_h</p:attrName>
                                        </p:attrNameLst>
                                      </p:cBhvr>
                                      <p:tavLst>
                                        <p:tav tm="0">
                                          <p:val>
                                            <p:strVal val="#ppt_h"/>
                                          </p:val>
                                        </p:tav>
                                        <p:tav tm="100000">
                                          <p:val>
                                            <p:strVal val="#ppt_h"/>
                                          </p:val>
                                        </p:tav>
                                      </p:tavLst>
                                    </p:anim>
                                    <p:animEffect transition="in" filter="fade">
                                      <p:cBhvr>
                                        <p:cTn id="93" dur="500"/>
                                        <p:tgtEl>
                                          <p:spTgt spid="21"/>
                                        </p:tgtEl>
                                      </p:cBhvr>
                                    </p:animEffect>
                                  </p:childTnLst>
                                </p:cTn>
                              </p:par>
                            </p:childTnLst>
                          </p:cTn>
                        </p:par>
                        <p:par>
                          <p:cTn id="94" fill="hold" nodeType="afterGroup">
                            <p:stCondLst>
                              <p:cond delay="7500"/>
                            </p:stCondLst>
                            <p:childTnLst>
                              <p:par>
                                <p:cTn id="95" presetID="55" presetClass="entr" presetSubtype="0"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strVal val="#ppt_w*0.70"/>
                                          </p:val>
                                        </p:tav>
                                        <p:tav tm="100000">
                                          <p:val>
                                            <p:strVal val="#ppt_w"/>
                                          </p:val>
                                        </p:tav>
                                      </p:tavLst>
                                    </p:anim>
                                    <p:anim calcmode="lin" valueType="num">
                                      <p:cBhvr>
                                        <p:cTn id="98" dur="500" fill="hold"/>
                                        <p:tgtEl>
                                          <p:spTgt spid="20"/>
                                        </p:tgtEl>
                                        <p:attrNameLst>
                                          <p:attrName>ppt_h</p:attrName>
                                        </p:attrNameLst>
                                      </p:cBhvr>
                                      <p:tavLst>
                                        <p:tav tm="0">
                                          <p:val>
                                            <p:strVal val="#ppt_h"/>
                                          </p:val>
                                        </p:tav>
                                        <p:tav tm="100000">
                                          <p:val>
                                            <p:strVal val="#ppt_h"/>
                                          </p:val>
                                        </p:tav>
                                      </p:tavLst>
                                    </p:anim>
                                    <p:animEffect transition="in" filter="fade">
                                      <p:cBhvr>
                                        <p:cTn id="99" dur="500"/>
                                        <p:tgtEl>
                                          <p:spTgt spid="20"/>
                                        </p:tgtEl>
                                      </p:cBhvr>
                                    </p:animEffect>
                                  </p:childTnLst>
                                </p:cTn>
                              </p:par>
                            </p:childTnLst>
                          </p:cTn>
                        </p:par>
                        <p:par>
                          <p:cTn id="100" fill="hold" nodeType="afterGroup">
                            <p:stCondLst>
                              <p:cond delay="8000"/>
                            </p:stCondLst>
                            <p:childTnLst>
                              <p:par>
                                <p:cTn id="101" presetID="55" presetClass="entr" presetSubtype="0" fill="hold" nodeType="after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p:cTn id="103" dur="500" fill="hold"/>
                                        <p:tgtEl>
                                          <p:spTgt spid="22"/>
                                        </p:tgtEl>
                                        <p:attrNameLst>
                                          <p:attrName>ppt_w</p:attrName>
                                        </p:attrNameLst>
                                      </p:cBhvr>
                                      <p:tavLst>
                                        <p:tav tm="0">
                                          <p:val>
                                            <p:strVal val="#ppt_w*0.70"/>
                                          </p:val>
                                        </p:tav>
                                        <p:tav tm="100000">
                                          <p:val>
                                            <p:strVal val="#ppt_w"/>
                                          </p:val>
                                        </p:tav>
                                      </p:tavLst>
                                    </p:anim>
                                    <p:anim calcmode="lin" valueType="num">
                                      <p:cBhvr>
                                        <p:cTn id="104" dur="500" fill="hold"/>
                                        <p:tgtEl>
                                          <p:spTgt spid="22"/>
                                        </p:tgtEl>
                                        <p:attrNameLst>
                                          <p:attrName>ppt_h</p:attrName>
                                        </p:attrNameLst>
                                      </p:cBhvr>
                                      <p:tavLst>
                                        <p:tav tm="0">
                                          <p:val>
                                            <p:strVal val="#ppt_h"/>
                                          </p:val>
                                        </p:tav>
                                        <p:tav tm="100000">
                                          <p:val>
                                            <p:strVal val="#ppt_h"/>
                                          </p:val>
                                        </p:tav>
                                      </p:tavLst>
                                    </p:anim>
                                    <p:animEffect transition="in" filter="fade">
                                      <p:cBhvr>
                                        <p:cTn id="105" dur="500"/>
                                        <p:tgtEl>
                                          <p:spTgt spid="22"/>
                                        </p:tgtEl>
                                      </p:cBhvr>
                                    </p:animEffect>
                                  </p:childTnLst>
                                </p:cTn>
                              </p:par>
                            </p:childTnLst>
                          </p:cTn>
                        </p:par>
                        <p:par>
                          <p:cTn id="106" fill="hold" nodeType="afterGroup">
                            <p:stCondLst>
                              <p:cond delay="8500"/>
                            </p:stCondLst>
                            <p:childTnLst>
                              <p:par>
                                <p:cTn id="107" presetID="55" presetClass="entr" presetSubtype="0" fill="hold" nodeType="after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p:cTn id="109" dur="500" fill="hold"/>
                                        <p:tgtEl>
                                          <p:spTgt spid="23"/>
                                        </p:tgtEl>
                                        <p:attrNameLst>
                                          <p:attrName>ppt_w</p:attrName>
                                        </p:attrNameLst>
                                      </p:cBhvr>
                                      <p:tavLst>
                                        <p:tav tm="0">
                                          <p:val>
                                            <p:strVal val="#ppt_w*0.70"/>
                                          </p:val>
                                        </p:tav>
                                        <p:tav tm="100000">
                                          <p:val>
                                            <p:strVal val="#ppt_w"/>
                                          </p:val>
                                        </p:tav>
                                      </p:tavLst>
                                    </p:anim>
                                    <p:anim calcmode="lin" valueType="num">
                                      <p:cBhvr>
                                        <p:cTn id="110" dur="500" fill="hold"/>
                                        <p:tgtEl>
                                          <p:spTgt spid="23"/>
                                        </p:tgtEl>
                                        <p:attrNameLst>
                                          <p:attrName>ppt_h</p:attrName>
                                        </p:attrNameLst>
                                      </p:cBhvr>
                                      <p:tavLst>
                                        <p:tav tm="0">
                                          <p:val>
                                            <p:strVal val="#ppt_h"/>
                                          </p:val>
                                        </p:tav>
                                        <p:tav tm="100000">
                                          <p:val>
                                            <p:strVal val="#ppt_h"/>
                                          </p:val>
                                        </p:tav>
                                      </p:tavLst>
                                    </p:anim>
                                    <p:animEffect transition="in" filter="fade">
                                      <p:cBhvr>
                                        <p:cTn id="111" dur="500"/>
                                        <p:tgtEl>
                                          <p:spTgt spid="23"/>
                                        </p:tgtEl>
                                      </p:cBhvr>
                                    </p:animEffect>
                                  </p:childTnLst>
                                </p:cTn>
                              </p:par>
                            </p:childTnLst>
                          </p:cTn>
                        </p:par>
                        <p:par>
                          <p:cTn id="112" fill="hold" nodeType="afterGroup">
                            <p:stCondLst>
                              <p:cond delay="9000"/>
                            </p:stCondLst>
                            <p:childTnLst>
                              <p:par>
                                <p:cTn id="113" presetID="55" presetClass="entr" presetSubtype="0" fill="hold" nodeType="afterEffect">
                                  <p:stCondLst>
                                    <p:cond delay="0"/>
                                  </p:stCondLst>
                                  <p:childTnLst>
                                    <p:set>
                                      <p:cBhvr>
                                        <p:cTn id="114" dur="1" fill="hold">
                                          <p:stCondLst>
                                            <p:cond delay="0"/>
                                          </p:stCondLst>
                                        </p:cTn>
                                        <p:tgtEl>
                                          <p:spTgt spid="25"/>
                                        </p:tgtEl>
                                        <p:attrNameLst>
                                          <p:attrName>style.visibility</p:attrName>
                                        </p:attrNameLst>
                                      </p:cBhvr>
                                      <p:to>
                                        <p:strVal val="visible"/>
                                      </p:to>
                                    </p:set>
                                    <p:anim calcmode="lin" valueType="num">
                                      <p:cBhvr>
                                        <p:cTn id="115" dur="500" fill="hold"/>
                                        <p:tgtEl>
                                          <p:spTgt spid="25"/>
                                        </p:tgtEl>
                                        <p:attrNameLst>
                                          <p:attrName>ppt_w</p:attrName>
                                        </p:attrNameLst>
                                      </p:cBhvr>
                                      <p:tavLst>
                                        <p:tav tm="0">
                                          <p:val>
                                            <p:strVal val="#ppt_w*0.70"/>
                                          </p:val>
                                        </p:tav>
                                        <p:tav tm="100000">
                                          <p:val>
                                            <p:strVal val="#ppt_w"/>
                                          </p:val>
                                        </p:tav>
                                      </p:tavLst>
                                    </p:anim>
                                    <p:anim calcmode="lin" valueType="num">
                                      <p:cBhvr>
                                        <p:cTn id="116" dur="500" fill="hold"/>
                                        <p:tgtEl>
                                          <p:spTgt spid="25"/>
                                        </p:tgtEl>
                                        <p:attrNameLst>
                                          <p:attrName>ppt_h</p:attrName>
                                        </p:attrNameLst>
                                      </p:cBhvr>
                                      <p:tavLst>
                                        <p:tav tm="0">
                                          <p:val>
                                            <p:strVal val="#ppt_h"/>
                                          </p:val>
                                        </p:tav>
                                        <p:tav tm="100000">
                                          <p:val>
                                            <p:strVal val="#ppt_h"/>
                                          </p:val>
                                        </p:tav>
                                      </p:tavLst>
                                    </p:anim>
                                    <p:animEffect transition="in" filter="fade">
                                      <p:cBhvr>
                                        <p:cTn id="117" dur="500"/>
                                        <p:tgtEl>
                                          <p:spTgt spid="25"/>
                                        </p:tgtEl>
                                      </p:cBhvr>
                                    </p:animEffect>
                                  </p:childTnLst>
                                </p:cTn>
                              </p:par>
                            </p:childTnLst>
                          </p:cTn>
                        </p:par>
                        <p:par>
                          <p:cTn id="118" fill="hold" nodeType="afterGroup">
                            <p:stCondLst>
                              <p:cond delay="9500"/>
                            </p:stCondLst>
                            <p:childTnLst>
                              <p:par>
                                <p:cTn id="119" presetID="55" presetClass="entr" presetSubtype="0" fill="hold" nodeType="afterEffect">
                                  <p:stCondLst>
                                    <p:cond delay="0"/>
                                  </p:stCondLst>
                                  <p:childTnLst>
                                    <p:set>
                                      <p:cBhvr>
                                        <p:cTn id="120" dur="1" fill="hold">
                                          <p:stCondLst>
                                            <p:cond delay="0"/>
                                          </p:stCondLst>
                                        </p:cTn>
                                        <p:tgtEl>
                                          <p:spTgt spid="26"/>
                                        </p:tgtEl>
                                        <p:attrNameLst>
                                          <p:attrName>style.visibility</p:attrName>
                                        </p:attrNameLst>
                                      </p:cBhvr>
                                      <p:to>
                                        <p:strVal val="visible"/>
                                      </p:to>
                                    </p:set>
                                    <p:anim calcmode="lin" valueType="num">
                                      <p:cBhvr>
                                        <p:cTn id="121" dur="500" fill="hold"/>
                                        <p:tgtEl>
                                          <p:spTgt spid="26"/>
                                        </p:tgtEl>
                                        <p:attrNameLst>
                                          <p:attrName>ppt_w</p:attrName>
                                        </p:attrNameLst>
                                      </p:cBhvr>
                                      <p:tavLst>
                                        <p:tav tm="0">
                                          <p:val>
                                            <p:strVal val="#ppt_w*0.70"/>
                                          </p:val>
                                        </p:tav>
                                        <p:tav tm="100000">
                                          <p:val>
                                            <p:strVal val="#ppt_w"/>
                                          </p:val>
                                        </p:tav>
                                      </p:tavLst>
                                    </p:anim>
                                    <p:anim calcmode="lin" valueType="num">
                                      <p:cBhvr>
                                        <p:cTn id="122" dur="500" fill="hold"/>
                                        <p:tgtEl>
                                          <p:spTgt spid="26"/>
                                        </p:tgtEl>
                                        <p:attrNameLst>
                                          <p:attrName>ppt_h</p:attrName>
                                        </p:attrNameLst>
                                      </p:cBhvr>
                                      <p:tavLst>
                                        <p:tav tm="0">
                                          <p:val>
                                            <p:strVal val="#ppt_h"/>
                                          </p:val>
                                        </p:tav>
                                        <p:tav tm="100000">
                                          <p:val>
                                            <p:strVal val="#ppt_h"/>
                                          </p:val>
                                        </p:tav>
                                      </p:tavLst>
                                    </p:anim>
                                    <p:animEffect transition="in" filter="fade">
                                      <p:cBhvr>
                                        <p:cTn id="123" dur="500"/>
                                        <p:tgtEl>
                                          <p:spTgt spid="26"/>
                                        </p:tgtEl>
                                      </p:cBhvr>
                                    </p:animEffect>
                                  </p:childTnLst>
                                </p:cTn>
                              </p:par>
                            </p:childTnLst>
                          </p:cTn>
                        </p:par>
                        <p:par>
                          <p:cTn id="124" fill="hold" nodeType="afterGroup">
                            <p:stCondLst>
                              <p:cond delay="10000"/>
                            </p:stCondLst>
                            <p:childTnLst>
                              <p:par>
                                <p:cTn id="125" presetID="55" presetClass="entr" presetSubtype="0" fill="hold" nodeType="after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p:cTn id="127" dur="500" fill="hold"/>
                                        <p:tgtEl>
                                          <p:spTgt spid="28"/>
                                        </p:tgtEl>
                                        <p:attrNameLst>
                                          <p:attrName>ppt_w</p:attrName>
                                        </p:attrNameLst>
                                      </p:cBhvr>
                                      <p:tavLst>
                                        <p:tav tm="0">
                                          <p:val>
                                            <p:strVal val="#ppt_w*0.70"/>
                                          </p:val>
                                        </p:tav>
                                        <p:tav tm="100000">
                                          <p:val>
                                            <p:strVal val="#ppt_w"/>
                                          </p:val>
                                        </p:tav>
                                      </p:tavLst>
                                    </p:anim>
                                    <p:anim calcmode="lin" valueType="num">
                                      <p:cBhvr>
                                        <p:cTn id="128" dur="500" fill="hold"/>
                                        <p:tgtEl>
                                          <p:spTgt spid="28"/>
                                        </p:tgtEl>
                                        <p:attrNameLst>
                                          <p:attrName>ppt_h</p:attrName>
                                        </p:attrNameLst>
                                      </p:cBhvr>
                                      <p:tavLst>
                                        <p:tav tm="0">
                                          <p:val>
                                            <p:strVal val="#ppt_h"/>
                                          </p:val>
                                        </p:tav>
                                        <p:tav tm="100000">
                                          <p:val>
                                            <p:strVal val="#ppt_h"/>
                                          </p:val>
                                        </p:tav>
                                      </p:tavLst>
                                    </p:anim>
                                    <p:animEffect transition="in" filter="fade">
                                      <p:cBhvr>
                                        <p:cTn id="129" dur="500"/>
                                        <p:tgtEl>
                                          <p:spTgt spid="28"/>
                                        </p:tgtEl>
                                      </p:cBhvr>
                                    </p:animEffect>
                                  </p:childTnLst>
                                </p:cTn>
                              </p:par>
                            </p:childTnLst>
                          </p:cTn>
                        </p:par>
                        <p:par>
                          <p:cTn id="130" fill="hold" nodeType="afterGroup">
                            <p:stCondLst>
                              <p:cond delay="10500"/>
                            </p:stCondLst>
                            <p:childTnLst>
                              <p:par>
                                <p:cTn id="131" presetID="55" presetClass="entr" presetSubtype="0" fill="hold" nodeType="afterEffect">
                                  <p:stCondLst>
                                    <p:cond delay="0"/>
                                  </p:stCondLst>
                                  <p:childTnLst>
                                    <p:set>
                                      <p:cBhvr>
                                        <p:cTn id="132" dur="1" fill="hold">
                                          <p:stCondLst>
                                            <p:cond delay="0"/>
                                          </p:stCondLst>
                                        </p:cTn>
                                        <p:tgtEl>
                                          <p:spTgt spid="32"/>
                                        </p:tgtEl>
                                        <p:attrNameLst>
                                          <p:attrName>style.visibility</p:attrName>
                                        </p:attrNameLst>
                                      </p:cBhvr>
                                      <p:to>
                                        <p:strVal val="visible"/>
                                      </p:to>
                                    </p:set>
                                    <p:anim calcmode="lin" valueType="num">
                                      <p:cBhvr>
                                        <p:cTn id="133" dur="500" fill="hold"/>
                                        <p:tgtEl>
                                          <p:spTgt spid="32"/>
                                        </p:tgtEl>
                                        <p:attrNameLst>
                                          <p:attrName>ppt_w</p:attrName>
                                        </p:attrNameLst>
                                      </p:cBhvr>
                                      <p:tavLst>
                                        <p:tav tm="0">
                                          <p:val>
                                            <p:strVal val="#ppt_w*0.70"/>
                                          </p:val>
                                        </p:tav>
                                        <p:tav tm="100000">
                                          <p:val>
                                            <p:strVal val="#ppt_w"/>
                                          </p:val>
                                        </p:tav>
                                      </p:tavLst>
                                    </p:anim>
                                    <p:anim calcmode="lin" valueType="num">
                                      <p:cBhvr>
                                        <p:cTn id="134" dur="500" fill="hold"/>
                                        <p:tgtEl>
                                          <p:spTgt spid="32"/>
                                        </p:tgtEl>
                                        <p:attrNameLst>
                                          <p:attrName>ppt_h</p:attrName>
                                        </p:attrNameLst>
                                      </p:cBhvr>
                                      <p:tavLst>
                                        <p:tav tm="0">
                                          <p:val>
                                            <p:strVal val="#ppt_h"/>
                                          </p:val>
                                        </p:tav>
                                        <p:tav tm="100000">
                                          <p:val>
                                            <p:strVal val="#ppt_h"/>
                                          </p:val>
                                        </p:tav>
                                      </p:tavLst>
                                    </p:anim>
                                    <p:animEffect transition="in" filter="fade">
                                      <p:cBhvr>
                                        <p:cTn id="135" dur="500"/>
                                        <p:tgtEl>
                                          <p:spTgt spid="32"/>
                                        </p:tgtEl>
                                      </p:cBhvr>
                                    </p:animEffect>
                                  </p:childTnLst>
                                </p:cTn>
                              </p:par>
                            </p:childTnLst>
                          </p:cTn>
                        </p:par>
                        <p:par>
                          <p:cTn id="136" fill="hold" nodeType="afterGroup">
                            <p:stCondLst>
                              <p:cond delay="11000"/>
                            </p:stCondLst>
                            <p:childTnLst>
                              <p:par>
                                <p:cTn id="137" presetID="55" presetClass="entr" presetSubtype="0" fill="hold" nodeType="afterEffect">
                                  <p:stCondLst>
                                    <p:cond delay="0"/>
                                  </p:stCondLst>
                                  <p:childTnLst>
                                    <p:set>
                                      <p:cBhvr>
                                        <p:cTn id="138" dur="1" fill="hold">
                                          <p:stCondLst>
                                            <p:cond delay="0"/>
                                          </p:stCondLst>
                                        </p:cTn>
                                        <p:tgtEl>
                                          <p:spTgt spid="31"/>
                                        </p:tgtEl>
                                        <p:attrNameLst>
                                          <p:attrName>style.visibility</p:attrName>
                                        </p:attrNameLst>
                                      </p:cBhvr>
                                      <p:to>
                                        <p:strVal val="visible"/>
                                      </p:to>
                                    </p:set>
                                    <p:anim calcmode="lin" valueType="num">
                                      <p:cBhvr>
                                        <p:cTn id="139" dur="500" fill="hold"/>
                                        <p:tgtEl>
                                          <p:spTgt spid="31"/>
                                        </p:tgtEl>
                                        <p:attrNameLst>
                                          <p:attrName>ppt_w</p:attrName>
                                        </p:attrNameLst>
                                      </p:cBhvr>
                                      <p:tavLst>
                                        <p:tav tm="0">
                                          <p:val>
                                            <p:strVal val="#ppt_w*0.70"/>
                                          </p:val>
                                        </p:tav>
                                        <p:tav tm="100000">
                                          <p:val>
                                            <p:strVal val="#ppt_w"/>
                                          </p:val>
                                        </p:tav>
                                      </p:tavLst>
                                    </p:anim>
                                    <p:anim calcmode="lin" valueType="num">
                                      <p:cBhvr>
                                        <p:cTn id="140" dur="500" fill="hold"/>
                                        <p:tgtEl>
                                          <p:spTgt spid="31"/>
                                        </p:tgtEl>
                                        <p:attrNameLst>
                                          <p:attrName>ppt_h</p:attrName>
                                        </p:attrNameLst>
                                      </p:cBhvr>
                                      <p:tavLst>
                                        <p:tav tm="0">
                                          <p:val>
                                            <p:strVal val="#ppt_h"/>
                                          </p:val>
                                        </p:tav>
                                        <p:tav tm="100000">
                                          <p:val>
                                            <p:strVal val="#ppt_h"/>
                                          </p:val>
                                        </p:tav>
                                      </p:tavLst>
                                    </p:anim>
                                    <p:animEffect transition="in" filter="fade">
                                      <p:cBhvr>
                                        <p:cTn id="141" dur="500"/>
                                        <p:tgtEl>
                                          <p:spTgt spid="31"/>
                                        </p:tgtEl>
                                      </p:cBhvr>
                                    </p:animEffect>
                                  </p:childTnLst>
                                </p:cTn>
                              </p:par>
                            </p:childTnLst>
                          </p:cTn>
                        </p:par>
                        <p:par>
                          <p:cTn id="142" fill="hold" nodeType="afterGroup">
                            <p:stCondLst>
                              <p:cond delay="11500"/>
                            </p:stCondLst>
                            <p:childTnLst>
                              <p:par>
                                <p:cTn id="143" presetID="55" presetClass="entr" presetSubtype="0" fill="hold" nodeType="afterEffect">
                                  <p:stCondLst>
                                    <p:cond delay="0"/>
                                  </p:stCondLst>
                                  <p:childTnLst>
                                    <p:set>
                                      <p:cBhvr>
                                        <p:cTn id="144" dur="1" fill="hold">
                                          <p:stCondLst>
                                            <p:cond delay="0"/>
                                          </p:stCondLst>
                                        </p:cTn>
                                        <p:tgtEl>
                                          <p:spTgt spid="29"/>
                                        </p:tgtEl>
                                        <p:attrNameLst>
                                          <p:attrName>style.visibility</p:attrName>
                                        </p:attrNameLst>
                                      </p:cBhvr>
                                      <p:to>
                                        <p:strVal val="visible"/>
                                      </p:to>
                                    </p:set>
                                    <p:anim calcmode="lin" valueType="num">
                                      <p:cBhvr>
                                        <p:cTn id="145" dur="500" fill="hold"/>
                                        <p:tgtEl>
                                          <p:spTgt spid="29"/>
                                        </p:tgtEl>
                                        <p:attrNameLst>
                                          <p:attrName>ppt_w</p:attrName>
                                        </p:attrNameLst>
                                      </p:cBhvr>
                                      <p:tavLst>
                                        <p:tav tm="0">
                                          <p:val>
                                            <p:strVal val="#ppt_w*0.70"/>
                                          </p:val>
                                        </p:tav>
                                        <p:tav tm="100000">
                                          <p:val>
                                            <p:strVal val="#ppt_w"/>
                                          </p:val>
                                        </p:tav>
                                      </p:tavLst>
                                    </p:anim>
                                    <p:anim calcmode="lin" valueType="num">
                                      <p:cBhvr>
                                        <p:cTn id="146" dur="500" fill="hold"/>
                                        <p:tgtEl>
                                          <p:spTgt spid="29"/>
                                        </p:tgtEl>
                                        <p:attrNameLst>
                                          <p:attrName>ppt_h</p:attrName>
                                        </p:attrNameLst>
                                      </p:cBhvr>
                                      <p:tavLst>
                                        <p:tav tm="0">
                                          <p:val>
                                            <p:strVal val="#ppt_h"/>
                                          </p:val>
                                        </p:tav>
                                        <p:tav tm="100000">
                                          <p:val>
                                            <p:strVal val="#ppt_h"/>
                                          </p:val>
                                        </p:tav>
                                      </p:tavLst>
                                    </p:anim>
                                    <p:animEffect transition="in" filter="fade">
                                      <p:cBhvr>
                                        <p:cTn id="147" dur="500"/>
                                        <p:tgtEl>
                                          <p:spTgt spid="29"/>
                                        </p:tgtEl>
                                      </p:cBhvr>
                                    </p:animEffect>
                                  </p:childTnLst>
                                </p:cTn>
                              </p:par>
                            </p:childTnLst>
                          </p:cTn>
                        </p:par>
                        <p:par>
                          <p:cTn id="148" fill="hold" nodeType="afterGroup">
                            <p:stCondLst>
                              <p:cond delay="12000"/>
                            </p:stCondLst>
                            <p:childTnLst>
                              <p:par>
                                <p:cTn id="149" presetID="55" presetClass="entr" presetSubtype="0" fill="hold" nodeType="afterEffect">
                                  <p:stCondLst>
                                    <p:cond delay="0"/>
                                  </p:stCondLst>
                                  <p:childTnLst>
                                    <p:set>
                                      <p:cBhvr>
                                        <p:cTn id="150" dur="1" fill="hold">
                                          <p:stCondLst>
                                            <p:cond delay="0"/>
                                          </p:stCondLst>
                                        </p:cTn>
                                        <p:tgtEl>
                                          <p:spTgt spid="33"/>
                                        </p:tgtEl>
                                        <p:attrNameLst>
                                          <p:attrName>style.visibility</p:attrName>
                                        </p:attrNameLst>
                                      </p:cBhvr>
                                      <p:to>
                                        <p:strVal val="visible"/>
                                      </p:to>
                                    </p:set>
                                    <p:anim calcmode="lin" valueType="num">
                                      <p:cBhvr>
                                        <p:cTn id="151" dur="500" fill="hold"/>
                                        <p:tgtEl>
                                          <p:spTgt spid="33"/>
                                        </p:tgtEl>
                                        <p:attrNameLst>
                                          <p:attrName>ppt_w</p:attrName>
                                        </p:attrNameLst>
                                      </p:cBhvr>
                                      <p:tavLst>
                                        <p:tav tm="0">
                                          <p:val>
                                            <p:strVal val="#ppt_w*0.70"/>
                                          </p:val>
                                        </p:tav>
                                        <p:tav tm="100000">
                                          <p:val>
                                            <p:strVal val="#ppt_w"/>
                                          </p:val>
                                        </p:tav>
                                      </p:tavLst>
                                    </p:anim>
                                    <p:anim calcmode="lin" valueType="num">
                                      <p:cBhvr>
                                        <p:cTn id="152" dur="500" fill="hold"/>
                                        <p:tgtEl>
                                          <p:spTgt spid="33"/>
                                        </p:tgtEl>
                                        <p:attrNameLst>
                                          <p:attrName>ppt_h</p:attrName>
                                        </p:attrNameLst>
                                      </p:cBhvr>
                                      <p:tavLst>
                                        <p:tav tm="0">
                                          <p:val>
                                            <p:strVal val="#ppt_h"/>
                                          </p:val>
                                        </p:tav>
                                        <p:tav tm="100000">
                                          <p:val>
                                            <p:strVal val="#ppt_h"/>
                                          </p:val>
                                        </p:tav>
                                      </p:tavLst>
                                    </p:anim>
                                    <p:animEffect transition="in" filter="fade">
                                      <p:cBhvr>
                                        <p:cTn id="153" dur="500"/>
                                        <p:tgtEl>
                                          <p:spTgt spid="33"/>
                                        </p:tgtEl>
                                      </p:cBhvr>
                                    </p:animEffect>
                                  </p:childTnLst>
                                </p:cTn>
                              </p:par>
                            </p:childTnLst>
                          </p:cTn>
                        </p:par>
                        <p:par>
                          <p:cTn id="154" fill="hold" nodeType="afterGroup">
                            <p:stCondLst>
                              <p:cond delay="12500"/>
                            </p:stCondLst>
                            <p:childTnLst>
                              <p:par>
                                <p:cTn id="155" presetID="55" presetClass="entr" presetSubtype="0" fill="hold" nodeType="afterEffect">
                                  <p:stCondLst>
                                    <p:cond delay="0"/>
                                  </p:stCondLst>
                                  <p:childTnLst>
                                    <p:set>
                                      <p:cBhvr>
                                        <p:cTn id="156" dur="1" fill="hold">
                                          <p:stCondLst>
                                            <p:cond delay="0"/>
                                          </p:stCondLst>
                                        </p:cTn>
                                        <p:tgtEl>
                                          <p:spTgt spid="34"/>
                                        </p:tgtEl>
                                        <p:attrNameLst>
                                          <p:attrName>style.visibility</p:attrName>
                                        </p:attrNameLst>
                                      </p:cBhvr>
                                      <p:to>
                                        <p:strVal val="visible"/>
                                      </p:to>
                                    </p:set>
                                    <p:anim calcmode="lin" valueType="num">
                                      <p:cBhvr>
                                        <p:cTn id="157" dur="500" fill="hold"/>
                                        <p:tgtEl>
                                          <p:spTgt spid="34"/>
                                        </p:tgtEl>
                                        <p:attrNameLst>
                                          <p:attrName>ppt_w</p:attrName>
                                        </p:attrNameLst>
                                      </p:cBhvr>
                                      <p:tavLst>
                                        <p:tav tm="0">
                                          <p:val>
                                            <p:strVal val="#ppt_w*0.70"/>
                                          </p:val>
                                        </p:tav>
                                        <p:tav tm="100000">
                                          <p:val>
                                            <p:strVal val="#ppt_w"/>
                                          </p:val>
                                        </p:tav>
                                      </p:tavLst>
                                    </p:anim>
                                    <p:anim calcmode="lin" valueType="num">
                                      <p:cBhvr>
                                        <p:cTn id="158" dur="500" fill="hold"/>
                                        <p:tgtEl>
                                          <p:spTgt spid="34"/>
                                        </p:tgtEl>
                                        <p:attrNameLst>
                                          <p:attrName>ppt_h</p:attrName>
                                        </p:attrNameLst>
                                      </p:cBhvr>
                                      <p:tavLst>
                                        <p:tav tm="0">
                                          <p:val>
                                            <p:strVal val="#ppt_h"/>
                                          </p:val>
                                        </p:tav>
                                        <p:tav tm="100000">
                                          <p:val>
                                            <p:strVal val="#ppt_h"/>
                                          </p:val>
                                        </p:tav>
                                      </p:tavLst>
                                    </p:anim>
                                    <p:animEffect transition="in" filter="fade">
                                      <p:cBhvr>
                                        <p:cTn id="159" dur="500"/>
                                        <p:tgtEl>
                                          <p:spTgt spid="34"/>
                                        </p:tgtEl>
                                      </p:cBhvr>
                                    </p:animEffect>
                                  </p:childTnLst>
                                </p:cTn>
                              </p:par>
                            </p:childTnLst>
                          </p:cTn>
                        </p:par>
                        <p:par>
                          <p:cTn id="160" fill="hold" nodeType="afterGroup">
                            <p:stCondLst>
                              <p:cond delay="13000"/>
                            </p:stCondLst>
                            <p:childTnLst>
                              <p:par>
                                <p:cTn id="161" presetID="55" presetClass="entr" presetSubtype="0" fill="hold" nodeType="afterEffect">
                                  <p:stCondLst>
                                    <p:cond delay="0"/>
                                  </p:stCondLst>
                                  <p:childTnLst>
                                    <p:set>
                                      <p:cBhvr>
                                        <p:cTn id="162" dur="1" fill="hold">
                                          <p:stCondLst>
                                            <p:cond delay="0"/>
                                          </p:stCondLst>
                                        </p:cTn>
                                        <p:tgtEl>
                                          <p:spTgt spid="35"/>
                                        </p:tgtEl>
                                        <p:attrNameLst>
                                          <p:attrName>style.visibility</p:attrName>
                                        </p:attrNameLst>
                                      </p:cBhvr>
                                      <p:to>
                                        <p:strVal val="visible"/>
                                      </p:to>
                                    </p:set>
                                    <p:anim calcmode="lin" valueType="num">
                                      <p:cBhvr>
                                        <p:cTn id="163" dur="500" fill="hold"/>
                                        <p:tgtEl>
                                          <p:spTgt spid="35"/>
                                        </p:tgtEl>
                                        <p:attrNameLst>
                                          <p:attrName>ppt_w</p:attrName>
                                        </p:attrNameLst>
                                      </p:cBhvr>
                                      <p:tavLst>
                                        <p:tav tm="0">
                                          <p:val>
                                            <p:strVal val="#ppt_w*0.70"/>
                                          </p:val>
                                        </p:tav>
                                        <p:tav tm="100000">
                                          <p:val>
                                            <p:strVal val="#ppt_w"/>
                                          </p:val>
                                        </p:tav>
                                      </p:tavLst>
                                    </p:anim>
                                    <p:anim calcmode="lin" valueType="num">
                                      <p:cBhvr>
                                        <p:cTn id="164" dur="500" fill="hold"/>
                                        <p:tgtEl>
                                          <p:spTgt spid="35"/>
                                        </p:tgtEl>
                                        <p:attrNameLst>
                                          <p:attrName>ppt_h</p:attrName>
                                        </p:attrNameLst>
                                      </p:cBhvr>
                                      <p:tavLst>
                                        <p:tav tm="0">
                                          <p:val>
                                            <p:strVal val="#ppt_h"/>
                                          </p:val>
                                        </p:tav>
                                        <p:tav tm="100000">
                                          <p:val>
                                            <p:strVal val="#ppt_h"/>
                                          </p:val>
                                        </p:tav>
                                      </p:tavLst>
                                    </p:anim>
                                    <p:animEffect transition="in" filter="fade">
                                      <p:cBhvr>
                                        <p:cTn id="165" dur="500"/>
                                        <p:tgtEl>
                                          <p:spTgt spid="35"/>
                                        </p:tgtEl>
                                      </p:cBhvr>
                                    </p:animEffect>
                                  </p:childTnLst>
                                </p:cTn>
                              </p:par>
                            </p:childTnLst>
                          </p:cTn>
                        </p:par>
                        <p:par>
                          <p:cTn id="166" fill="hold">
                            <p:stCondLst>
                              <p:cond delay="13500"/>
                            </p:stCondLst>
                            <p:childTnLst>
                              <p:par>
                                <p:cTn id="167" presetID="55" presetClass="entr" presetSubtype="0" fill="hold" nodeType="afterEffect">
                                  <p:stCondLst>
                                    <p:cond delay="0"/>
                                  </p:stCondLst>
                                  <p:childTnLst>
                                    <p:set>
                                      <p:cBhvr>
                                        <p:cTn id="168" dur="1" fill="hold">
                                          <p:stCondLst>
                                            <p:cond delay="0"/>
                                          </p:stCondLst>
                                        </p:cTn>
                                        <p:tgtEl>
                                          <p:spTgt spid="9"/>
                                        </p:tgtEl>
                                        <p:attrNameLst>
                                          <p:attrName>style.visibility</p:attrName>
                                        </p:attrNameLst>
                                      </p:cBhvr>
                                      <p:to>
                                        <p:strVal val="visible"/>
                                      </p:to>
                                    </p:set>
                                    <p:anim calcmode="lin" valueType="num">
                                      <p:cBhvr>
                                        <p:cTn id="169" dur="500" fill="hold"/>
                                        <p:tgtEl>
                                          <p:spTgt spid="9"/>
                                        </p:tgtEl>
                                        <p:attrNameLst>
                                          <p:attrName>ppt_w</p:attrName>
                                        </p:attrNameLst>
                                      </p:cBhvr>
                                      <p:tavLst>
                                        <p:tav tm="0">
                                          <p:val>
                                            <p:strVal val="#ppt_w*0.70"/>
                                          </p:val>
                                        </p:tav>
                                        <p:tav tm="100000">
                                          <p:val>
                                            <p:strVal val="#ppt_w"/>
                                          </p:val>
                                        </p:tav>
                                      </p:tavLst>
                                    </p:anim>
                                    <p:anim calcmode="lin" valueType="num">
                                      <p:cBhvr>
                                        <p:cTn id="170" dur="500" fill="hold"/>
                                        <p:tgtEl>
                                          <p:spTgt spid="9"/>
                                        </p:tgtEl>
                                        <p:attrNameLst>
                                          <p:attrName>ppt_h</p:attrName>
                                        </p:attrNameLst>
                                      </p:cBhvr>
                                      <p:tavLst>
                                        <p:tav tm="0">
                                          <p:val>
                                            <p:strVal val="#ppt_h"/>
                                          </p:val>
                                        </p:tav>
                                        <p:tav tm="100000">
                                          <p:val>
                                            <p:strVal val="#ppt_h"/>
                                          </p:val>
                                        </p:tav>
                                      </p:tavLst>
                                    </p:anim>
                                    <p:animEffect transition="in" filter="fade">
                                      <p:cBhvr>
                                        <p:cTn id="171" dur="500"/>
                                        <p:tgtEl>
                                          <p:spTgt spid="9"/>
                                        </p:tgtEl>
                                      </p:cBhvr>
                                    </p:animEffect>
                                  </p:childTnLst>
                                </p:cTn>
                              </p:par>
                            </p:childTnLst>
                          </p:cTn>
                        </p:par>
                        <p:par>
                          <p:cTn id="172" fill="hold">
                            <p:stCondLst>
                              <p:cond delay="14000"/>
                            </p:stCondLst>
                            <p:childTnLst>
                              <p:par>
                                <p:cTn id="173" presetID="55" presetClass="entr" presetSubtype="0" fill="hold" nodeType="afterEffect">
                                  <p:stCondLst>
                                    <p:cond delay="0"/>
                                  </p:stCondLst>
                                  <p:childTnLst>
                                    <p:set>
                                      <p:cBhvr>
                                        <p:cTn id="174" dur="1" fill="hold">
                                          <p:stCondLst>
                                            <p:cond delay="0"/>
                                          </p:stCondLst>
                                        </p:cTn>
                                        <p:tgtEl>
                                          <p:spTgt spid="11"/>
                                        </p:tgtEl>
                                        <p:attrNameLst>
                                          <p:attrName>style.visibility</p:attrName>
                                        </p:attrNameLst>
                                      </p:cBhvr>
                                      <p:to>
                                        <p:strVal val="visible"/>
                                      </p:to>
                                    </p:set>
                                    <p:anim calcmode="lin" valueType="num">
                                      <p:cBhvr>
                                        <p:cTn id="175" dur="500" fill="hold"/>
                                        <p:tgtEl>
                                          <p:spTgt spid="11"/>
                                        </p:tgtEl>
                                        <p:attrNameLst>
                                          <p:attrName>ppt_w</p:attrName>
                                        </p:attrNameLst>
                                      </p:cBhvr>
                                      <p:tavLst>
                                        <p:tav tm="0">
                                          <p:val>
                                            <p:strVal val="#ppt_w*0.70"/>
                                          </p:val>
                                        </p:tav>
                                        <p:tav tm="100000">
                                          <p:val>
                                            <p:strVal val="#ppt_w"/>
                                          </p:val>
                                        </p:tav>
                                      </p:tavLst>
                                    </p:anim>
                                    <p:anim calcmode="lin" valueType="num">
                                      <p:cBhvr>
                                        <p:cTn id="176" dur="500" fill="hold"/>
                                        <p:tgtEl>
                                          <p:spTgt spid="11"/>
                                        </p:tgtEl>
                                        <p:attrNameLst>
                                          <p:attrName>ppt_h</p:attrName>
                                        </p:attrNameLst>
                                      </p:cBhvr>
                                      <p:tavLst>
                                        <p:tav tm="0">
                                          <p:val>
                                            <p:strVal val="#ppt_h"/>
                                          </p:val>
                                        </p:tav>
                                        <p:tav tm="100000">
                                          <p:val>
                                            <p:strVal val="#ppt_h"/>
                                          </p:val>
                                        </p:tav>
                                      </p:tavLst>
                                    </p:anim>
                                    <p:animEffect transition="in" filter="fade">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P spid="32774" grpId="0"/>
      <p:bldP spid="32775" grpId="0"/>
      <p:bldP spid="32776" grpId="0"/>
      <p:bldP spid="32778" grpId="0"/>
      <p:bldP spid="32779" grpId="0"/>
      <p:bldP spid="13" grpId="0"/>
      <p:bldP spid="14" grpId="0"/>
      <p:bldP spid="15" grpId="0"/>
      <p:bldP spid="16" grpId="0"/>
      <p:bldP spid="17" grpId="0"/>
      <p:bldP spid="18" grpId="0"/>
      <p:bldP spid="19" grpId="0"/>
      <p:bldP spid="21" grpId="0"/>
      <p:bldP spid="20" grpId="0"/>
      <p:bldP spid="22" grpId="0"/>
      <p:bldP spid="23" grpId="0"/>
      <p:bldP spid="25" grpId="0"/>
      <p:bldP spid="26" grpId="0"/>
      <p:bldP spid="28" grpId="0"/>
      <p:bldP spid="29" grpId="0"/>
      <p:bldP spid="30" grpId="0"/>
      <p:bldP spid="31" grpId="0"/>
      <p:bldP spid="32" grpId="0"/>
      <p:bldP spid="33" grpId="0"/>
      <p:bldP spid="34" grpId="0"/>
      <p:bldP spid="35" grpId="0"/>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red squares&#10;&#10;Description automatically generated">
            <a:extLst>
              <a:ext uri="{FF2B5EF4-FFF2-40B4-BE49-F238E27FC236}">
                <a16:creationId xmlns:a16="http://schemas.microsoft.com/office/drawing/2014/main" id="{2C69593A-BC75-3245-E464-64CBED55B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098" y="147704"/>
            <a:ext cx="7781729" cy="6562591"/>
          </a:xfrm>
          <a:prstGeom prst="rect">
            <a:avLst/>
          </a:prstGeom>
        </p:spPr>
      </p:pic>
      <p:sp>
        <p:nvSpPr>
          <p:cNvPr id="4" name="TextBox 3">
            <a:extLst>
              <a:ext uri="{FF2B5EF4-FFF2-40B4-BE49-F238E27FC236}">
                <a16:creationId xmlns:a16="http://schemas.microsoft.com/office/drawing/2014/main" id="{C6718616-2D58-625D-FD06-DB8A02CB0BBC}"/>
              </a:ext>
            </a:extLst>
          </p:cNvPr>
          <p:cNvSpPr txBox="1"/>
          <p:nvPr/>
        </p:nvSpPr>
        <p:spPr>
          <a:xfrm>
            <a:off x="74645" y="485191"/>
            <a:ext cx="4091889" cy="461665"/>
          </a:xfrm>
          <a:prstGeom prst="rect">
            <a:avLst/>
          </a:prstGeom>
          <a:noFill/>
        </p:spPr>
        <p:txBody>
          <a:bodyPr wrap="none" rtlCol="0">
            <a:spAutoFit/>
          </a:bodyPr>
          <a:lstStyle/>
          <a:p>
            <a:r>
              <a:rPr lang="en-US" sz="2400" b="1" dirty="0">
                <a:solidFill>
                  <a:schemeClr val="bg1"/>
                </a:solidFill>
              </a:rPr>
              <a:t>Beryl’s Footprint After Landfall</a:t>
            </a:r>
          </a:p>
        </p:txBody>
      </p:sp>
      <p:sp>
        <p:nvSpPr>
          <p:cNvPr id="5" name="TextBox 4">
            <a:extLst>
              <a:ext uri="{FF2B5EF4-FFF2-40B4-BE49-F238E27FC236}">
                <a16:creationId xmlns:a16="http://schemas.microsoft.com/office/drawing/2014/main" id="{278936A0-F85C-6F49-DC2A-A269C1DF7E15}"/>
              </a:ext>
            </a:extLst>
          </p:cNvPr>
          <p:cNvSpPr txBox="1"/>
          <p:nvPr/>
        </p:nvSpPr>
        <p:spPr>
          <a:xfrm>
            <a:off x="125614" y="1113453"/>
            <a:ext cx="4110484" cy="707886"/>
          </a:xfrm>
          <a:prstGeom prst="rect">
            <a:avLst/>
          </a:prstGeom>
          <a:noFill/>
        </p:spPr>
        <p:txBody>
          <a:bodyPr wrap="none" rtlCol="0">
            <a:spAutoFit/>
          </a:bodyPr>
          <a:lstStyle/>
          <a:p>
            <a:r>
              <a:rPr lang="en-US" sz="2000" b="1" dirty="0">
                <a:solidFill>
                  <a:schemeClr val="bg1"/>
                </a:solidFill>
              </a:rPr>
              <a:t>110 Tornado Warnings in a Day</a:t>
            </a:r>
          </a:p>
          <a:p>
            <a:r>
              <a:rPr lang="en-US" sz="2000" b="1" dirty="0">
                <a:solidFill>
                  <a:schemeClr val="bg1"/>
                </a:solidFill>
              </a:rPr>
              <a:t>   - 43 more than previous July record</a:t>
            </a:r>
          </a:p>
        </p:txBody>
      </p:sp>
    </p:spTree>
    <p:extLst>
      <p:ext uri="{BB962C8B-B14F-4D97-AF65-F5344CB8AC3E}">
        <p14:creationId xmlns:p14="http://schemas.microsoft.com/office/powerpoint/2010/main" val="3226570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E00C6F-3511-2FFA-C1FA-BD07334FB5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39272" y="302199"/>
            <a:ext cx="8735565" cy="5998118"/>
          </a:xfrm>
          <a:prstGeom prst="rect">
            <a:avLst/>
          </a:prstGeom>
        </p:spPr>
      </p:pic>
      <p:sp>
        <p:nvSpPr>
          <p:cNvPr id="7" name="Rectangle 6">
            <a:extLst>
              <a:ext uri="{FF2B5EF4-FFF2-40B4-BE49-F238E27FC236}">
                <a16:creationId xmlns:a16="http://schemas.microsoft.com/office/drawing/2014/main" id="{081243E7-847A-5C36-7FED-81666B19D016}"/>
              </a:ext>
            </a:extLst>
          </p:cNvPr>
          <p:cNvSpPr/>
          <p:nvPr/>
        </p:nvSpPr>
        <p:spPr>
          <a:xfrm>
            <a:off x="11880065" y="253916"/>
            <a:ext cx="142802" cy="619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D2EE89-780D-EB71-CA68-FFDB5775499A}"/>
              </a:ext>
            </a:extLst>
          </p:cNvPr>
          <p:cNvSpPr/>
          <p:nvPr/>
        </p:nvSpPr>
        <p:spPr>
          <a:xfrm>
            <a:off x="12032465" y="406316"/>
            <a:ext cx="142802" cy="619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3F5A33-6B41-E851-9530-C7CE8FFF0683}"/>
              </a:ext>
            </a:extLst>
          </p:cNvPr>
          <p:cNvSpPr/>
          <p:nvPr/>
        </p:nvSpPr>
        <p:spPr>
          <a:xfrm>
            <a:off x="2798199" y="1131014"/>
            <a:ext cx="776635" cy="261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19A8747-51D0-04F9-6B8E-9D1F2E09162E}"/>
              </a:ext>
            </a:extLst>
          </p:cNvPr>
          <p:cNvSpPr/>
          <p:nvPr/>
        </p:nvSpPr>
        <p:spPr>
          <a:xfrm>
            <a:off x="2759927" y="103191"/>
            <a:ext cx="142802" cy="619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6F606B-08A9-17D8-E1BA-1B87F6E358A0}"/>
              </a:ext>
            </a:extLst>
          </p:cNvPr>
          <p:cNvSpPr/>
          <p:nvPr/>
        </p:nvSpPr>
        <p:spPr>
          <a:xfrm>
            <a:off x="9775352" y="171570"/>
            <a:ext cx="776635" cy="261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10B22C-D897-8830-B1A2-1EF8458E0248}"/>
              </a:ext>
            </a:extLst>
          </p:cNvPr>
          <p:cNvSpPr/>
          <p:nvPr/>
        </p:nvSpPr>
        <p:spPr>
          <a:xfrm>
            <a:off x="11266328" y="171570"/>
            <a:ext cx="422194" cy="5061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0F732D-6E2C-60E1-9FF9-357BCD059D07}"/>
              </a:ext>
            </a:extLst>
          </p:cNvPr>
          <p:cNvSpPr txBox="1"/>
          <p:nvPr/>
        </p:nvSpPr>
        <p:spPr>
          <a:xfrm>
            <a:off x="-41980" y="677718"/>
            <a:ext cx="3258905" cy="2154436"/>
          </a:xfrm>
          <a:prstGeom prst="rect">
            <a:avLst/>
          </a:prstGeom>
          <a:solidFill>
            <a:schemeClr val="bg1"/>
          </a:solidFill>
        </p:spPr>
        <p:txBody>
          <a:bodyPr wrap="none" rtlCol="0">
            <a:spAutoFit/>
          </a:bodyPr>
          <a:lstStyle/>
          <a:p>
            <a:pPr algn="ctr"/>
            <a:r>
              <a:rPr lang="en-US" sz="2000" b="1" dirty="0"/>
              <a:t>Hurricane Francine</a:t>
            </a:r>
          </a:p>
          <a:p>
            <a:pPr algn="ctr"/>
            <a:r>
              <a:rPr lang="en-US" sz="2000" b="1" dirty="0"/>
              <a:t>Wind Assessment:</a:t>
            </a:r>
          </a:p>
          <a:p>
            <a:pPr algn="ctr"/>
            <a:r>
              <a:rPr lang="en-US" sz="2000" b="1" dirty="0"/>
              <a:t>NHC Proposed Wind Field</a:t>
            </a:r>
            <a:endParaRPr lang="en-US" sz="1600" b="1" dirty="0"/>
          </a:p>
          <a:p>
            <a:pPr algn="ctr"/>
            <a:r>
              <a:rPr lang="en-US" sz="2000" b="1" dirty="0"/>
              <a:t>11-12 September 2024</a:t>
            </a:r>
          </a:p>
          <a:p>
            <a:pPr algn="ctr"/>
            <a:endParaRPr lang="en-US" sz="2000" b="1" dirty="0"/>
          </a:p>
          <a:p>
            <a:pPr algn="ctr"/>
            <a:r>
              <a:rPr lang="en-US" sz="2000" b="1" dirty="0"/>
              <a:t>Preliminary Data</a:t>
            </a:r>
          </a:p>
          <a:p>
            <a:pPr algn="ctr"/>
            <a:endParaRPr lang="en-US" sz="1400" dirty="0"/>
          </a:p>
        </p:txBody>
      </p:sp>
      <p:grpSp>
        <p:nvGrpSpPr>
          <p:cNvPr id="3" name="Group 2">
            <a:extLst>
              <a:ext uri="{FF2B5EF4-FFF2-40B4-BE49-F238E27FC236}">
                <a16:creationId xmlns:a16="http://schemas.microsoft.com/office/drawing/2014/main" id="{95C64720-4B5B-D7EB-24E7-9C38CFB52588}"/>
              </a:ext>
            </a:extLst>
          </p:cNvPr>
          <p:cNvGrpSpPr/>
          <p:nvPr/>
        </p:nvGrpSpPr>
        <p:grpSpPr>
          <a:xfrm>
            <a:off x="498378" y="3088347"/>
            <a:ext cx="2482796" cy="3475489"/>
            <a:chOff x="274641" y="3199554"/>
            <a:chExt cx="2482796" cy="3475489"/>
          </a:xfrm>
        </p:grpSpPr>
        <p:sp>
          <p:nvSpPr>
            <p:cNvPr id="5" name="TextBox 4">
              <a:extLst>
                <a:ext uri="{FF2B5EF4-FFF2-40B4-BE49-F238E27FC236}">
                  <a16:creationId xmlns:a16="http://schemas.microsoft.com/office/drawing/2014/main" id="{A1546597-44F5-3F58-3786-DE25112572DE}"/>
                </a:ext>
              </a:extLst>
            </p:cNvPr>
            <p:cNvSpPr txBox="1"/>
            <p:nvPr/>
          </p:nvSpPr>
          <p:spPr>
            <a:xfrm>
              <a:off x="502445" y="5382381"/>
              <a:ext cx="2001766" cy="1292662"/>
            </a:xfrm>
            <a:prstGeom prst="rect">
              <a:avLst/>
            </a:prstGeom>
            <a:noFill/>
          </p:spPr>
          <p:txBody>
            <a:bodyPr wrap="none" rtlCol="0">
              <a:spAutoFit/>
            </a:bodyPr>
            <a:lstStyle/>
            <a:p>
              <a:r>
                <a:rPr lang="en-US" sz="1500" b="1" dirty="0"/>
                <a:t>Louisiana Office</a:t>
              </a:r>
            </a:p>
            <a:p>
              <a:r>
                <a:rPr lang="en-US" sz="1500" b="1" dirty="0"/>
                <a:t>of State Climatology</a:t>
              </a:r>
            </a:p>
            <a:p>
              <a:r>
                <a:rPr lang="en-US" sz="1200" b="1" dirty="0"/>
                <a:t>Louisiana State University</a:t>
              </a:r>
            </a:p>
            <a:p>
              <a:r>
                <a:rPr lang="en-US" sz="1200" b="1" dirty="0"/>
                <a:t>Contact:  Jay Grymes</a:t>
              </a:r>
            </a:p>
            <a:p>
              <a:r>
                <a:rPr lang="en-US" sz="1200" b="1" dirty="0">
                  <a:hlinkClick r:id="rId4"/>
                </a:rPr>
                <a:t>jgrymes@lsu.edu</a:t>
              </a:r>
              <a:endParaRPr lang="en-US" sz="1200" b="1" dirty="0"/>
            </a:p>
            <a:p>
              <a:r>
                <a:rPr lang="en-US" sz="1200" b="1" dirty="0"/>
                <a:t>225-505-6916</a:t>
              </a:r>
            </a:p>
          </p:txBody>
        </p:sp>
        <p:pic>
          <p:nvPicPr>
            <p:cNvPr id="8" name="Picture 7" descr="A logo with clouds and sun&#10;&#10;Description automatically generated">
              <a:extLst>
                <a:ext uri="{FF2B5EF4-FFF2-40B4-BE49-F238E27FC236}">
                  <a16:creationId xmlns:a16="http://schemas.microsoft.com/office/drawing/2014/main" id="{033B32EF-85F7-1A2F-5EA4-EE95760A8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884" y="4669365"/>
              <a:ext cx="731724" cy="731724"/>
            </a:xfrm>
            <a:prstGeom prst="rect">
              <a:avLst/>
            </a:prstGeom>
          </p:spPr>
        </p:pic>
        <p:sp>
          <p:nvSpPr>
            <p:cNvPr id="6" name="TextBox 5">
              <a:extLst>
                <a:ext uri="{FF2B5EF4-FFF2-40B4-BE49-F238E27FC236}">
                  <a16:creationId xmlns:a16="http://schemas.microsoft.com/office/drawing/2014/main" id="{0A1185F3-15A4-3638-DB2D-03671D365787}"/>
                </a:ext>
              </a:extLst>
            </p:cNvPr>
            <p:cNvSpPr txBox="1"/>
            <p:nvPr/>
          </p:nvSpPr>
          <p:spPr>
            <a:xfrm>
              <a:off x="274641" y="3199554"/>
              <a:ext cx="2482796" cy="553998"/>
            </a:xfrm>
            <a:prstGeom prst="rect">
              <a:avLst/>
            </a:prstGeom>
            <a:solidFill>
              <a:schemeClr val="bg1"/>
            </a:solidFill>
          </p:spPr>
          <p:txBody>
            <a:bodyPr wrap="none" rtlCol="0">
              <a:spAutoFit/>
            </a:bodyPr>
            <a:lstStyle/>
            <a:p>
              <a:r>
                <a:rPr lang="en-US" sz="1500" b="1" dirty="0"/>
                <a:t>Data Provided by:</a:t>
              </a:r>
            </a:p>
            <a:p>
              <a:r>
                <a:rPr lang="en-US" sz="1500" b="1" dirty="0"/>
                <a:t>National Hurricane Center</a:t>
              </a:r>
            </a:p>
          </p:txBody>
        </p:sp>
      </p:grpSp>
    </p:spTree>
    <p:extLst>
      <p:ext uri="{BB962C8B-B14F-4D97-AF65-F5344CB8AC3E}">
        <p14:creationId xmlns:p14="http://schemas.microsoft.com/office/powerpoint/2010/main" val="1389150321"/>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E00C6F-3511-2FFA-C1FA-BD07334FB5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56839" y="302199"/>
            <a:ext cx="8900432" cy="5998118"/>
          </a:xfrm>
          <a:prstGeom prst="rect">
            <a:avLst/>
          </a:prstGeom>
        </p:spPr>
      </p:pic>
      <p:grpSp>
        <p:nvGrpSpPr>
          <p:cNvPr id="3" name="Group 2">
            <a:extLst>
              <a:ext uri="{FF2B5EF4-FFF2-40B4-BE49-F238E27FC236}">
                <a16:creationId xmlns:a16="http://schemas.microsoft.com/office/drawing/2014/main" id="{95C64720-4B5B-D7EB-24E7-9C38CFB52588}"/>
              </a:ext>
            </a:extLst>
          </p:cNvPr>
          <p:cNvGrpSpPr/>
          <p:nvPr/>
        </p:nvGrpSpPr>
        <p:grpSpPr>
          <a:xfrm>
            <a:off x="274641" y="3282901"/>
            <a:ext cx="2515882" cy="3475489"/>
            <a:chOff x="274641" y="3199554"/>
            <a:chExt cx="2515882" cy="3475489"/>
          </a:xfrm>
        </p:grpSpPr>
        <p:sp>
          <p:nvSpPr>
            <p:cNvPr id="5" name="TextBox 4">
              <a:extLst>
                <a:ext uri="{FF2B5EF4-FFF2-40B4-BE49-F238E27FC236}">
                  <a16:creationId xmlns:a16="http://schemas.microsoft.com/office/drawing/2014/main" id="{A1546597-44F5-3F58-3786-DE25112572DE}"/>
                </a:ext>
              </a:extLst>
            </p:cNvPr>
            <p:cNvSpPr txBox="1"/>
            <p:nvPr/>
          </p:nvSpPr>
          <p:spPr>
            <a:xfrm>
              <a:off x="502445" y="5382381"/>
              <a:ext cx="2001766" cy="1292662"/>
            </a:xfrm>
            <a:prstGeom prst="rect">
              <a:avLst/>
            </a:prstGeom>
            <a:noFill/>
          </p:spPr>
          <p:txBody>
            <a:bodyPr wrap="none" rtlCol="0">
              <a:spAutoFit/>
            </a:bodyPr>
            <a:lstStyle/>
            <a:p>
              <a:r>
                <a:rPr lang="en-US" sz="1500" b="1" dirty="0"/>
                <a:t>Louisiana Office</a:t>
              </a:r>
            </a:p>
            <a:p>
              <a:r>
                <a:rPr lang="en-US" sz="1500" b="1" dirty="0"/>
                <a:t>of State Climatology</a:t>
              </a:r>
            </a:p>
            <a:p>
              <a:r>
                <a:rPr lang="en-US" sz="1200" b="1" dirty="0"/>
                <a:t>Louisiana State University</a:t>
              </a:r>
            </a:p>
            <a:p>
              <a:r>
                <a:rPr lang="en-US" sz="1200" b="1" dirty="0"/>
                <a:t>Contact:  Jay Grymes</a:t>
              </a:r>
            </a:p>
            <a:p>
              <a:r>
                <a:rPr lang="en-US" sz="1200" b="1" dirty="0">
                  <a:hlinkClick r:id="rId4"/>
                </a:rPr>
                <a:t>jgrymes@lsu.edu</a:t>
              </a:r>
              <a:endParaRPr lang="en-US" sz="1200" b="1" dirty="0"/>
            </a:p>
            <a:p>
              <a:r>
                <a:rPr lang="en-US" sz="1200" b="1" dirty="0"/>
                <a:t>225-505-6916</a:t>
              </a:r>
            </a:p>
          </p:txBody>
        </p:sp>
        <p:sp>
          <p:nvSpPr>
            <p:cNvPr id="6" name="TextBox 5">
              <a:extLst>
                <a:ext uri="{FF2B5EF4-FFF2-40B4-BE49-F238E27FC236}">
                  <a16:creationId xmlns:a16="http://schemas.microsoft.com/office/drawing/2014/main" id="{0A1185F3-15A4-3638-DB2D-03671D365787}"/>
                </a:ext>
              </a:extLst>
            </p:cNvPr>
            <p:cNvSpPr txBox="1"/>
            <p:nvPr/>
          </p:nvSpPr>
          <p:spPr>
            <a:xfrm>
              <a:off x="274641" y="3199554"/>
              <a:ext cx="2515882" cy="1015663"/>
            </a:xfrm>
            <a:prstGeom prst="rect">
              <a:avLst/>
            </a:prstGeom>
            <a:solidFill>
              <a:schemeClr val="bg1"/>
            </a:solidFill>
          </p:spPr>
          <p:txBody>
            <a:bodyPr wrap="none" rtlCol="0">
              <a:spAutoFit/>
            </a:bodyPr>
            <a:lstStyle/>
            <a:p>
              <a:r>
                <a:rPr lang="en-US" sz="1500" b="1" dirty="0"/>
                <a:t>Data Provided by:</a:t>
              </a:r>
            </a:p>
            <a:p>
              <a:r>
                <a:rPr lang="en-US" sz="1500" b="1" dirty="0"/>
                <a:t>National Hurricane Center</a:t>
              </a:r>
            </a:p>
            <a:p>
              <a:r>
                <a:rPr lang="en-US" sz="1500" b="1" dirty="0"/>
                <a:t>NWS New Orleans (LIX)</a:t>
              </a:r>
            </a:p>
            <a:p>
              <a:r>
                <a:rPr lang="en-US" sz="1500" b="1" dirty="0"/>
                <a:t>NWS Lake Charles (LCH)</a:t>
              </a:r>
            </a:p>
          </p:txBody>
        </p:sp>
        <p:pic>
          <p:nvPicPr>
            <p:cNvPr id="8" name="Picture 7" descr="A logo with clouds and sun&#10;&#10;Description automatically generated">
              <a:extLst>
                <a:ext uri="{FF2B5EF4-FFF2-40B4-BE49-F238E27FC236}">
                  <a16:creationId xmlns:a16="http://schemas.microsoft.com/office/drawing/2014/main" id="{033B32EF-85F7-1A2F-5EA4-EE95760A8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884" y="4669365"/>
              <a:ext cx="731724" cy="731724"/>
            </a:xfrm>
            <a:prstGeom prst="rect">
              <a:avLst/>
            </a:prstGeom>
          </p:spPr>
        </p:pic>
      </p:grpSp>
      <p:sp>
        <p:nvSpPr>
          <p:cNvPr id="7" name="Rectangle 6">
            <a:extLst>
              <a:ext uri="{FF2B5EF4-FFF2-40B4-BE49-F238E27FC236}">
                <a16:creationId xmlns:a16="http://schemas.microsoft.com/office/drawing/2014/main" id="{081243E7-847A-5C36-7FED-81666B19D016}"/>
              </a:ext>
            </a:extLst>
          </p:cNvPr>
          <p:cNvSpPr/>
          <p:nvPr/>
        </p:nvSpPr>
        <p:spPr>
          <a:xfrm>
            <a:off x="11880065" y="253916"/>
            <a:ext cx="142802" cy="619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D2EE89-780D-EB71-CA68-FFDB5775499A}"/>
              </a:ext>
            </a:extLst>
          </p:cNvPr>
          <p:cNvSpPr/>
          <p:nvPr/>
        </p:nvSpPr>
        <p:spPr>
          <a:xfrm>
            <a:off x="12032465" y="406316"/>
            <a:ext cx="142802" cy="619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3F5A33-6B41-E851-9530-C7CE8FFF0683}"/>
              </a:ext>
            </a:extLst>
          </p:cNvPr>
          <p:cNvSpPr/>
          <p:nvPr/>
        </p:nvSpPr>
        <p:spPr>
          <a:xfrm>
            <a:off x="2739831" y="1131014"/>
            <a:ext cx="776635" cy="261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19A8747-51D0-04F9-6B8E-9D1F2E09162E}"/>
              </a:ext>
            </a:extLst>
          </p:cNvPr>
          <p:cNvSpPr/>
          <p:nvPr/>
        </p:nvSpPr>
        <p:spPr>
          <a:xfrm>
            <a:off x="2759927" y="103191"/>
            <a:ext cx="142802" cy="619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6F606B-08A9-17D8-E1BA-1B87F6E358A0}"/>
              </a:ext>
            </a:extLst>
          </p:cNvPr>
          <p:cNvSpPr/>
          <p:nvPr/>
        </p:nvSpPr>
        <p:spPr>
          <a:xfrm>
            <a:off x="9775352" y="171570"/>
            <a:ext cx="776635" cy="261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10B22C-D897-8830-B1A2-1EF8458E0248}"/>
              </a:ext>
            </a:extLst>
          </p:cNvPr>
          <p:cNvSpPr/>
          <p:nvPr/>
        </p:nvSpPr>
        <p:spPr>
          <a:xfrm>
            <a:off x="11241975" y="171570"/>
            <a:ext cx="422194" cy="5061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3D659E-5FF0-4FA7-AAEA-D2E01FAFE029}"/>
              </a:ext>
            </a:extLst>
          </p:cNvPr>
          <p:cNvSpPr/>
          <p:nvPr/>
        </p:nvSpPr>
        <p:spPr>
          <a:xfrm>
            <a:off x="7226185" y="3311306"/>
            <a:ext cx="279933" cy="27595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007124-6927-9E85-DC3B-E812847E9D51}"/>
              </a:ext>
            </a:extLst>
          </p:cNvPr>
          <p:cNvSpPr/>
          <p:nvPr/>
        </p:nvSpPr>
        <p:spPr>
          <a:xfrm>
            <a:off x="6892193" y="5425536"/>
            <a:ext cx="279933" cy="275956"/>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FBC9C98-C09B-8A63-14EF-D4AEA129624D}"/>
              </a:ext>
            </a:extLst>
          </p:cNvPr>
          <p:cNvSpPr/>
          <p:nvPr/>
        </p:nvSpPr>
        <p:spPr>
          <a:xfrm>
            <a:off x="7810664" y="5543417"/>
            <a:ext cx="279933" cy="27595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0F732D-6E2C-60E1-9FF9-357BCD059D07}"/>
              </a:ext>
            </a:extLst>
          </p:cNvPr>
          <p:cNvSpPr txBox="1"/>
          <p:nvPr/>
        </p:nvSpPr>
        <p:spPr>
          <a:xfrm>
            <a:off x="42907" y="677718"/>
            <a:ext cx="2855654" cy="2462213"/>
          </a:xfrm>
          <a:prstGeom prst="rect">
            <a:avLst/>
          </a:prstGeom>
          <a:solidFill>
            <a:schemeClr val="bg1"/>
          </a:solidFill>
        </p:spPr>
        <p:txBody>
          <a:bodyPr wrap="none" rtlCol="0">
            <a:spAutoFit/>
          </a:bodyPr>
          <a:lstStyle/>
          <a:p>
            <a:pPr algn="ctr"/>
            <a:r>
              <a:rPr lang="en-US" sz="2000" b="1" dirty="0"/>
              <a:t>Hurricane Francine</a:t>
            </a:r>
          </a:p>
          <a:p>
            <a:pPr algn="ctr"/>
            <a:r>
              <a:rPr lang="en-US" sz="2000" b="1" dirty="0"/>
              <a:t>Wind Assessment:</a:t>
            </a:r>
          </a:p>
          <a:p>
            <a:pPr algn="ctr"/>
            <a:r>
              <a:rPr lang="en-US" sz="2000" b="1" dirty="0"/>
              <a:t>Sustained Winds </a:t>
            </a:r>
            <a:r>
              <a:rPr lang="en-US" sz="1600" b="1" dirty="0"/>
              <a:t>(knots)</a:t>
            </a:r>
          </a:p>
          <a:p>
            <a:pPr algn="ctr"/>
            <a:r>
              <a:rPr lang="en-US" sz="2000" b="1" dirty="0"/>
              <a:t>11-12 September 2024</a:t>
            </a:r>
          </a:p>
          <a:p>
            <a:pPr algn="ctr"/>
            <a:endParaRPr lang="en-US" sz="2000" b="1" dirty="0"/>
          </a:p>
          <a:p>
            <a:pPr algn="ctr"/>
            <a:r>
              <a:rPr lang="en-US" sz="2000" b="1" dirty="0"/>
              <a:t>Preliminary Data</a:t>
            </a:r>
          </a:p>
          <a:p>
            <a:pPr algn="ctr"/>
            <a:r>
              <a:rPr lang="en-US" sz="1400" dirty="0"/>
              <a:t>(‘0’ indicates no data)</a:t>
            </a:r>
            <a:endParaRPr lang="en-US" sz="1400" b="1" dirty="0"/>
          </a:p>
          <a:p>
            <a:pPr algn="ctr"/>
            <a:endParaRPr lang="en-US" sz="1400" dirty="0"/>
          </a:p>
        </p:txBody>
      </p:sp>
    </p:spTree>
    <p:extLst>
      <p:ext uri="{BB962C8B-B14F-4D97-AF65-F5344CB8AC3E}">
        <p14:creationId xmlns:p14="http://schemas.microsoft.com/office/powerpoint/2010/main" val="2570751005"/>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E00C6F-3511-2FFA-C1FA-BD07334FB5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6751" y="302199"/>
            <a:ext cx="9020608" cy="5998118"/>
          </a:xfrm>
          <a:prstGeom prst="rect">
            <a:avLst/>
          </a:prstGeom>
        </p:spPr>
      </p:pic>
      <p:sp>
        <p:nvSpPr>
          <p:cNvPr id="4" name="TextBox 3">
            <a:extLst>
              <a:ext uri="{FF2B5EF4-FFF2-40B4-BE49-F238E27FC236}">
                <a16:creationId xmlns:a16="http://schemas.microsoft.com/office/drawing/2014/main" id="{5B0F732D-6E2C-60E1-9FF9-357BCD059D07}"/>
              </a:ext>
            </a:extLst>
          </p:cNvPr>
          <p:cNvSpPr txBox="1"/>
          <p:nvPr/>
        </p:nvSpPr>
        <p:spPr>
          <a:xfrm>
            <a:off x="89874" y="677718"/>
            <a:ext cx="2761717" cy="2154436"/>
          </a:xfrm>
          <a:prstGeom prst="rect">
            <a:avLst/>
          </a:prstGeom>
          <a:solidFill>
            <a:schemeClr val="bg1"/>
          </a:solidFill>
        </p:spPr>
        <p:txBody>
          <a:bodyPr wrap="none" rtlCol="0">
            <a:spAutoFit/>
          </a:bodyPr>
          <a:lstStyle/>
          <a:p>
            <a:pPr algn="ctr"/>
            <a:r>
              <a:rPr lang="en-US" sz="2000" b="1" dirty="0"/>
              <a:t>Hurricane Francine</a:t>
            </a:r>
          </a:p>
          <a:p>
            <a:pPr algn="ctr"/>
            <a:r>
              <a:rPr lang="en-US" sz="2000" b="1" dirty="0"/>
              <a:t>Wind Assessment:</a:t>
            </a:r>
          </a:p>
          <a:p>
            <a:pPr algn="ctr"/>
            <a:r>
              <a:rPr lang="en-US" sz="2000" b="1" dirty="0"/>
              <a:t>Peak Gusts  </a:t>
            </a:r>
            <a:r>
              <a:rPr lang="en-US" sz="1600" b="1" dirty="0"/>
              <a:t>(knots)</a:t>
            </a:r>
          </a:p>
          <a:p>
            <a:pPr algn="ctr"/>
            <a:r>
              <a:rPr lang="en-US" sz="2000" b="1" dirty="0"/>
              <a:t>11-12 September 2024</a:t>
            </a:r>
          </a:p>
          <a:p>
            <a:pPr algn="ctr"/>
            <a:endParaRPr lang="en-US" sz="2000" b="1" dirty="0"/>
          </a:p>
          <a:p>
            <a:pPr algn="ctr"/>
            <a:r>
              <a:rPr lang="en-US" sz="2000" b="1" dirty="0"/>
              <a:t>Preliminary Data</a:t>
            </a:r>
          </a:p>
          <a:p>
            <a:pPr algn="ctr"/>
            <a:r>
              <a:rPr lang="en-US" sz="1400" dirty="0"/>
              <a:t>(‘0’ indicates no data) </a:t>
            </a:r>
          </a:p>
        </p:txBody>
      </p:sp>
      <p:grpSp>
        <p:nvGrpSpPr>
          <p:cNvPr id="3" name="Group 2">
            <a:extLst>
              <a:ext uri="{FF2B5EF4-FFF2-40B4-BE49-F238E27FC236}">
                <a16:creationId xmlns:a16="http://schemas.microsoft.com/office/drawing/2014/main" id="{95C64720-4B5B-D7EB-24E7-9C38CFB52588}"/>
              </a:ext>
            </a:extLst>
          </p:cNvPr>
          <p:cNvGrpSpPr/>
          <p:nvPr/>
        </p:nvGrpSpPr>
        <p:grpSpPr>
          <a:xfrm>
            <a:off x="274641" y="3282901"/>
            <a:ext cx="2515882" cy="3475489"/>
            <a:chOff x="274641" y="3199554"/>
            <a:chExt cx="2515882" cy="3475489"/>
          </a:xfrm>
        </p:grpSpPr>
        <p:sp>
          <p:nvSpPr>
            <p:cNvPr id="5" name="TextBox 4">
              <a:extLst>
                <a:ext uri="{FF2B5EF4-FFF2-40B4-BE49-F238E27FC236}">
                  <a16:creationId xmlns:a16="http://schemas.microsoft.com/office/drawing/2014/main" id="{A1546597-44F5-3F58-3786-DE25112572DE}"/>
                </a:ext>
              </a:extLst>
            </p:cNvPr>
            <p:cNvSpPr txBox="1"/>
            <p:nvPr/>
          </p:nvSpPr>
          <p:spPr>
            <a:xfrm>
              <a:off x="502445" y="5382381"/>
              <a:ext cx="2001766" cy="1292662"/>
            </a:xfrm>
            <a:prstGeom prst="rect">
              <a:avLst/>
            </a:prstGeom>
            <a:noFill/>
          </p:spPr>
          <p:txBody>
            <a:bodyPr wrap="none" rtlCol="0">
              <a:spAutoFit/>
            </a:bodyPr>
            <a:lstStyle/>
            <a:p>
              <a:r>
                <a:rPr lang="en-US" sz="1500" b="1" dirty="0"/>
                <a:t>Louisiana Office</a:t>
              </a:r>
            </a:p>
            <a:p>
              <a:r>
                <a:rPr lang="en-US" sz="1500" b="1" dirty="0"/>
                <a:t>of State Climatology</a:t>
              </a:r>
            </a:p>
            <a:p>
              <a:r>
                <a:rPr lang="en-US" sz="1200" b="1" dirty="0"/>
                <a:t>Louisiana State University</a:t>
              </a:r>
            </a:p>
            <a:p>
              <a:r>
                <a:rPr lang="en-US" sz="1200" b="1" dirty="0"/>
                <a:t>Contact:  Jay Grymes</a:t>
              </a:r>
            </a:p>
            <a:p>
              <a:r>
                <a:rPr lang="en-US" sz="1200" b="1" dirty="0">
                  <a:hlinkClick r:id="rId4"/>
                </a:rPr>
                <a:t>jgrymes@lsu.edu</a:t>
              </a:r>
              <a:endParaRPr lang="en-US" sz="1200" b="1" dirty="0"/>
            </a:p>
            <a:p>
              <a:r>
                <a:rPr lang="en-US" sz="1200" b="1" dirty="0"/>
                <a:t>225-505-6916</a:t>
              </a:r>
            </a:p>
          </p:txBody>
        </p:sp>
        <p:sp>
          <p:nvSpPr>
            <p:cNvPr id="6" name="TextBox 5">
              <a:extLst>
                <a:ext uri="{FF2B5EF4-FFF2-40B4-BE49-F238E27FC236}">
                  <a16:creationId xmlns:a16="http://schemas.microsoft.com/office/drawing/2014/main" id="{0A1185F3-15A4-3638-DB2D-03671D365787}"/>
                </a:ext>
              </a:extLst>
            </p:cNvPr>
            <p:cNvSpPr txBox="1"/>
            <p:nvPr/>
          </p:nvSpPr>
          <p:spPr>
            <a:xfrm>
              <a:off x="274641" y="3199554"/>
              <a:ext cx="2515882" cy="1015663"/>
            </a:xfrm>
            <a:prstGeom prst="rect">
              <a:avLst/>
            </a:prstGeom>
            <a:solidFill>
              <a:schemeClr val="bg1"/>
            </a:solidFill>
          </p:spPr>
          <p:txBody>
            <a:bodyPr wrap="none" rtlCol="0">
              <a:spAutoFit/>
            </a:bodyPr>
            <a:lstStyle/>
            <a:p>
              <a:r>
                <a:rPr lang="en-US" sz="1500" b="1" dirty="0"/>
                <a:t>Data Provided by:</a:t>
              </a:r>
            </a:p>
            <a:p>
              <a:r>
                <a:rPr lang="en-US" sz="1500" b="1" dirty="0"/>
                <a:t>National Hurricane Center</a:t>
              </a:r>
            </a:p>
            <a:p>
              <a:r>
                <a:rPr lang="en-US" sz="1500" b="1" dirty="0"/>
                <a:t>NWS New Orleans (LIX)</a:t>
              </a:r>
            </a:p>
            <a:p>
              <a:r>
                <a:rPr lang="en-US" sz="1500" b="1" dirty="0"/>
                <a:t>NWS Lake Charles (LCH)</a:t>
              </a:r>
            </a:p>
          </p:txBody>
        </p:sp>
        <p:pic>
          <p:nvPicPr>
            <p:cNvPr id="8" name="Picture 7" descr="A logo with clouds and sun&#10;&#10;Description automatically generated">
              <a:extLst>
                <a:ext uri="{FF2B5EF4-FFF2-40B4-BE49-F238E27FC236}">
                  <a16:creationId xmlns:a16="http://schemas.microsoft.com/office/drawing/2014/main" id="{033B32EF-85F7-1A2F-5EA4-EE95760A8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884" y="4669365"/>
              <a:ext cx="731724" cy="731724"/>
            </a:xfrm>
            <a:prstGeom prst="rect">
              <a:avLst/>
            </a:prstGeom>
          </p:spPr>
        </p:pic>
      </p:grpSp>
      <p:sp>
        <p:nvSpPr>
          <p:cNvPr id="7" name="Rectangle 6">
            <a:extLst>
              <a:ext uri="{FF2B5EF4-FFF2-40B4-BE49-F238E27FC236}">
                <a16:creationId xmlns:a16="http://schemas.microsoft.com/office/drawing/2014/main" id="{081243E7-847A-5C36-7FED-81666B19D016}"/>
              </a:ext>
            </a:extLst>
          </p:cNvPr>
          <p:cNvSpPr/>
          <p:nvPr/>
        </p:nvSpPr>
        <p:spPr>
          <a:xfrm>
            <a:off x="11880065" y="253916"/>
            <a:ext cx="142802" cy="619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D2EE89-780D-EB71-CA68-FFDB5775499A}"/>
              </a:ext>
            </a:extLst>
          </p:cNvPr>
          <p:cNvSpPr/>
          <p:nvPr/>
        </p:nvSpPr>
        <p:spPr>
          <a:xfrm>
            <a:off x="12032465" y="406316"/>
            <a:ext cx="142802" cy="619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3F5A33-6B41-E851-9530-C7CE8FFF0683}"/>
              </a:ext>
            </a:extLst>
          </p:cNvPr>
          <p:cNvSpPr/>
          <p:nvPr/>
        </p:nvSpPr>
        <p:spPr>
          <a:xfrm>
            <a:off x="2739831" y="1131014"/>
            <a:ext cx="776635" cy="261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19A8747-51D0-04F9-6B8E-9D1F2E09162E}"/>
              </a:ext>
            </a:extLst>
          </p:cNvPr>
          <p:cNvSpPr/>
          <p:nvPr/>
        </p:nvSpPr>
        <p:spPr>
          <a:xfrm>
            <a:off x="2769759" y="103191"/>
            <a:ext cx="142802" cy="619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6F606B-08A9-17D8-E1BA-1B87F6E358A0}"/>
              </a:ext>
            </a:extLst>
          </p:cNvPr>
          <p:cNvSpPr/>
          <p:nvPr/>
        </p:nvSpPr>
        <p:spPr>
          <a:xfrm>
            <a:off x="9775352" y="171570"/>
            <a:ext cx="776635" cy="261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10B22C-D897-8830-B1A2-1EF8458E0248}"/>
              </a:ext>
            </a:extLst>
          </p:cNvPr>
          <p:cNvSpPr/>
          <p:nvPr/>
        </p:nvSpPr>
        <p:spPr>
          <a:xfrm>
            <a:off x="11266328" y="171570"/>
            <a:ext cx="422194" cy="5061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23132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04920803-48C4-1F7A-2B78-8AAB1A7DC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060450"/>
            <a:ext cx="1057275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Shape 4">
            <a:extLst>
              <a:ext uri="{FF2B5EF4-FFF2-40B4-BE49-F238E27FC236}">
                <a16:creationId xmlns:a16="http://schemas.microsoft.com/office/drawing/2014/main" id="{B885F960-78D0-51FE-F0C6-5E8744349765}"/>
              </a:ext>
            </a:extLst>
          </p:cNvPr>
          <p:cNvSpPr/>
          <p:nvPr/>
        </p:nvSpPr>
        <p:spPr>
          <a:xfrm>
            <a:off x="1539875" y="3128963"/>
            <a:ext cx="8726488" cy="720725"/>
          </a:xfrm>
          <a:custGeom>
            <a:avLst/>
            <a:gdLst>
              <a:gd name="connsiteX0" fmla="*/ 0 w 8726905"/>
              <a:gd name="connsiteY0" fmla="*/ 721894 h 721894"/>
              <a:gd name="connsiteX1" fmla="*/ 1588169 w 8726905"/>
              <a:gd name="connsiteY1" fmla="*/ 481263 h 721894"/>
              <a:gd name="connsiteX2" fmla="*/ 2470484 w 8726905"/>
              <a:gd name="connsiteY2" fmla="*/ 433136 h 721894"/>
              <a:gd name="connsiteX3" fmla="*/ 3320716 w 8726905"/>
              <a:gd name="connsiteY3" fmla="*/ 336884 h 721894"/>
              <a:gd name="connsiteX4" fmla="*/ 3769895 w 8726905"/>
              <a:gd name="connsiteY4" fmla="*/ 368968 h 721894"/>
              <a:gd name="connsiteX5" fmla="*/ 4475747 w 8726905"/>
              <a:gd name="connsiteY5" fmla="*/ 545431 h 721894"/>
              <a:gd name="connsiteX6" fmla="*/ 5662863 w 8726905"/>
              <a:gd name="connsiteY6" fmla="*/ 240631 h 721894"/>
              <a:gd name="connsiteX7" fmla="*/ 6144126 w 8726905"/>
              <a:gd name="connsiteY7" fmla="*/ 80210 h 721894"/>
              <a:gd name="connsiteX8" fmla="*/ 6994358 w 8726905"/>
              <a:gd name="connsiteY8" fmla="*/ 192505 h 721894"/>
              <a:gd name="connsiteX9" fmla="*/ 7459579 w 8726905"/>
              <a:gd name="connsiteY9" fmla="*/ 272715 h 721894"/>
              <a:gd name="connsiteX10" fmla="*/ 8133347 w 8726905"/>
              <a:gd name="connsiteY10" fmla="*/ 176463 h 721894"/>
              <a:gd name="connsiteX11" fmla="*/ 8726905 w 8726905"/>
              <a:gd name="connsiteY11" fmla="*/ 0 h 72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26905" h="721894">
                <a:moveTo>
                  <a:pt x="0" y="721894"/>
                </a:moveTo>
                <a:cubicBezTo>
                  <a:pt x="588211" y="625641"/>
                  <a:pt x="1176422" y="529389"/>
                  <a:pt x="1588169" y="481263"/>
                </a:cubicBezTo>
                <a:cubicBezTo>
                  <a:pt x="1999916" y="433137"/>
                  <a:pt x="2181726" y="457199"/>
                  <a:pt x="2470484" y="433136"/>
                </a:cubicBezTo>
                <a:cubicBezTo>
                  <a:pt x="2759242" y="409073"/>
                  <a:pt x="3104148" y="347579"/>
                  <a:pt x="3320716" y="336884"/>
                </a:cubicBezTo>
                <a:cubicBezTo>
                  <a:pt x="3537285" y="326189"/>
                  <a:pt x="3577390" y="334210"/>
                  <a:pt x="3769895" y="368968"/>
                </a:cubicBezTo>
                <a:cubicBezTo>
                  <a:pt x="3962400" y="403726"/>
                  <a:pt x="4160252" y="566820"/>
                  <a:pt x="4475747" y="545431"/>
                </a:cubicBezTo>
                <a:cubicBezTo>
                  <a:pt x="4791242" y="524041"/>
                  <a:pt x="5384800" y="318168"/>
                  <a:pt x="5662863" y="240631"/>
                </a:cubicBezTo>
                <a:cubicBezTo>
                  <a:pt x="5940926" y="163094"/>
                  <a:pt x="5922210" y="88231"/>
                  <a:pt x="6144126" y="80210"/>
                </a:cubicBezTo>
                <a:cubicBezTo>
                  <a:pt x="6366042" y="72189"/>
                  <a:pt x="6775116" y="160421"/>
                  <a:pt x="6994358" y="192505"/>
                </a:cubicBezTo>
                <a:cubicBezTo>
                  <a:pt x="7213600" y="224589"/>
                  <a:pt x="7269748" y="275389"/>
                  <a:pt x="7459579" y="272715"/>
                </a:cubicBezTo>
                <a:cubicBezTo>
                  <a:pt x="7649410" y="270041"/>
                  <a:pt x="7922126" y="221915"/>
                  <a:pt x="8133347" y="176463"/>
                </a:cubicBezTo>
                <a:cubicBezTo>
                  <a:pt x="8344568" y="131010"/>
                  <a:pt x="8535736" y="65505"/>
                  <a:pt x="8726905" y="0"/>
                </a:cubicBezTo>
              </a:path>
            </a:pathLst>
          </a:custGeom>
          <a:noFill/>
          <a:ln w="190500">
            <a:solidFill>
              <a:srgbClr val="0080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5">
            <a:extLst>
              <a:ext uri="{FF2B5EF4-FFF2-40B4-BE49-F238E27FC236}">
                <a16:creationId xmlns:a16="http://schemas.microsoft.com/office/drawing/2014/main" id="{37C88D90-B552-C043-FA6B-C0930DD62405}"/>
              </a:ext>
            </a:extLst>
          </p:cNvPr>
          <p:cNvSpPr txBox="1"/>
          <p:nvPr/>
        </p:nvSpPr>
        <p:spPr>
          <a:xfrm>
            <a:off x="809625" y="1060450"/>
            <a:ext cx="8470900" cy="523875"/>
          </a:xfrm>
          <a:prstGeom prst="rect">
            <a:avLst/>
          </a:prstGeom>
          <a:solidFill>
            <a:schemeClr val="bg1"/>
          </a:solidFill>
        </p:spPr>
        <p:txBody>
          <a:bodyPr>
            <a:spAutoFit/>
          </a:bodyPr>
          <a:lstStyle/>
          <a:p>
            <a:pPr eaLnBrk="1" fontAlgn="auto" hangingPunct="1">
              <a:spcBef>
                <a:spcPts val="0"/>
              </a:spcBef>
              <a:spcAft>
                <a:spcPts val="0"/>
              </a:spcAft>
              <a:defRPr/>
            </a:pPr>
            <a:r>
              <a:rPr lang="en-US" sz="2800" b="1" dirty="0">
                <a:latin typeface="+mn-lt"/>
              </a:rPr>
              <a:t>               </a:t>
            </a:r>
            <a:r>
              <a:rPr lang="en-US" sz="2800" b="1" dirty="0">
                <a:solidFill>
                  <a:schemeClr val="tx1">
                    <a:lumMod val="75000"/>
                    <a:lumOff val="25000"/>
                  </a:schemeClr>
                </a:solidFill>
                <a:latin typeface="+mn-lt"/>
              </a:rPr>
              <a:t>Louisiana Annual Average Rainfall:  1895-2023</a:t>
            </a:r>
          </a:p>
        </p:txBody>
      </p:sp>
      <p:sp>
        <p:nvSpPr>
          <p:cNvPr id="2" name="Oval 1">
            <a:extLst>
              <a:ext uri="{FF2B5EF4-FFF2-40B4-BE49-F238E27FC236}">
                <a16:creationId xmlns:a16="http://schemas.microsoft.com/office/drawing/2014/main" id="{D814D681-2052-45BB-2968-84EC0968EC7F}"/>
              </a:ext>
            </a:extLst>
          </p:cNvPr>
          <p:cNvSpPr/>
          <p:nvPr/>
        </p:nvSpPr>
        <p:spPr>
          <a:xfrm>
            <a:off x="10118725" y="4386263"/>
            <a:ext cx="419100" cy="420687"/>
          </a:xfrm>
          <a:prstGeom prst="ellipse">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34FC58-E39D-5EC8-72C1-81E3C40968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04CFDA-9055-352C-5DBE-DCB5A301547C}"/>
              </a:ext>
            </a:extLst>
          </p:cNvPr>
          <p:cNvSpPr>
            <a:spLocks noGrp="1"/>
          </p:cNvSpPr>
          <p:nvPr>
            <p:ph type="title"/>
          </p:nvPr>
        </p:nvSpPr>
        <p:spPr>
          <a:xfrm>
            <a:off x="1" y="98587"/>
            <a:ext cx="12192000" cy="485105"/>
          </a:xfrm>
        </p:spPr>
        <p:txBody>
          <a:bodyPr>
            <a:normAutofit fontScale="90000"/>
          </a:bodyPr>
          <a:lstStyle/>
          <a:p>
            <a:pPr algn="ctr"/>
            <a:r>
              <a:rPr lang="en-US" sz="3200" dirty="0"/>
              <a:t>What are we really talking about?</a:t>
            </a:r>
          </a:p>
        </p:txBody>
      </p:sp>
      <p:sp>
        <p:nvSpPr>
          <p:cNvPr id="8" name="TextBox 7">
            <a:extLst>
              <a:ext uri="{FF2B5EF4-FFF2-40B4-BE49-F238E27FC236}">
                <a16:creationId xmlns:a16="http://schemas.microsoft.com/office/drawing/2014/main" id="{32DA2162-8A28-EA43-1186-8CEC653706BA}"/>
              </a:ext>
            </a:extLst>
          </p:cNvPr>
          <p:cNvSpPr txBox="1"/>
          <p:nvPr/>
        </p:nvSpPr>
        <p:spPr>
          <a:xfrm>
            <a:off x="127747" y="499534"/>
            <a:ext cx="11945720" cy="624786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Our vision is how we want to be remembered: </a:t>
            </a:r>
            <a:r>
              <a:rPr kumimoji="0" lang="en-US" sz="2000" i="0" u="none" strike="noStrike" kern="1200" cap="none" spc="0" normalizeH="0" baseline="0" noProof="0" dirty="0">
                <a:ln>
                  <a:noFill/>
                </a:ln>
                <a:effectLst/>
                <a:uLnTx/>
                <a:uFillTx/>
                <a:latin typeface="Calibri" panose="020F0502020204030204" pitchFamily="34" charset="0"/>
                <a:ea typeface="Calibri" panose="020F0502020204030204" pitchFamily="34" charset="0"/>
              </a:rPr>
              <a:t>Ser</a:t>
            </a: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rPr>
              <a:t>ve as an extension of the Office of the Governor and provide sound leadership </a:t>
            </a:r>
            <a:endPar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lvl="0" indent="-171450">
              <a:buFont typeface="Arial" panose="020B0604020202020204" pitchFamily="34" charset="0"/>
              <a:buChar char="•"/>
              <a:defRPr/>
            </a:pP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Our mission statement is an extension of our vision and applies key tasks and their respective purpose to it: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Utiliz</a:t>
            </a: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 three priorities to save lives, protect property and maintain infrastructure:</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Ensure that GOHSEP serves as the emergency arm of the Governor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Ensure that all Agencies have a voice and an agency to champion for them</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Consistently review internal best business practices and potential for improvements</a:t>
            </a:r>
            <a:r>
              <a:rPr lang="en-US" sz="2000" dirty="0">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to ensure elite levels of support</a:t>
            </a:r>
          </a:p>
          <a:p>
            <a:pPr marR="0" lvl="1"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lvl="0" indent="-171450">
              <a:buFont typeface="Arial" panose="020B0604020202020204" pitchFamily="34" charset="0"/>
              <a:buChar char="•"/>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Our goal</a:t>
            </a: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 define our collective leader intent and drives home our vision by demonstrating how we should perform as a team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GOHSEP will apply leadership directly towards lifesaving, protecting property and </a:t>
            </a:r>
            <a:r>
              <a:rPr lang="en-US" sz="2000" dirty="0">
                <a:latin typeface="Calibri" panose="020F0502020204030204" pitchFamily="34" charset="0"/>
                <a:ea typeface="Calibri" panose="020F0502020204030204" pitchFamily="34" charset="0"/>
                <a:cs typeface="Calibri" panose="020F0502020204030204" pitchFamily="34" charset="0"/>
              </a:rPr>
              <a:t>maintaining </a:t>
            </a: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our infrastructure  </a:t>
            </a:r>
            <a:endPar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GOHSEP will quickly and efficiently move resources through the emergency management cycle: preparation, response, recovery, mitigation and prevention</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GOHSEP will internally hold ourselves accountable as an operational arm</a:t>
            </a:r>
            <a:endPar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GOHSEP will standardize internal strategic concepts in a specific format to streamline communication into clear concise products</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72158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E9C77385-EDB2-036A-E279-142359434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060450"/>
            <a:ext cx="1057275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AFF716F-8EF0-20C7-EC99-8BEBBD9AC854}"/>
              </a:ext>
            </a:extLst>
          </p:cNvPr>
          <p:cNvSpPr/>
          <p:nvPr/>
        </p:nvSpPr>
        <p:spPr>
          <a:xfrm>
            <a:off x="1497013" y="1682750"/>
            <a:ext cx="5840412" cy="3592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Freeform: Shape 3">
            <a:extLst>
              <a:ext uri="{FF2B5EF4-FFF2-40B4-BE49-F238E27FC236}">
                <a16:creationId xmlns:a16="http://schemas.microsoft.com/office/drawing/2014/main" id="{E617E9BF-7EF8-0D39-6BAD-092423AF1626}"/>
              </a:ext>
            </a:extLst>
          </p:cNvPr>
          <p:cNvSpPr/>
          <p:nvPr/>
        </p:nvSpPr>
        <p:spPr>
          <a:xfrm>
            <a:off x="1404938" y="2739383"/>
            <a:ext cx="9367751" cy="1208880"/>
          </a:xfrm>
          <a:custGeom>
            <a:avLst/>
            <a:gdLst>
              <a:gd name="connsiteX0" fmla="*/ 158996 w 9463417"/>
              <a:gd name="connsiteY0" fmla="*/ 1138989 h 1421603"/>
              <a:gd name="connsiteX1" fmla="*/ 158996 w 9463417"/>
              <a:gd name="connsiteY1" fmla="*/ 1026695 h 1421603"/>
              <a:gd name="connsiteX2" fmla="*/ 1811333 w 9463417"/>
              <a:gd name="connsiteY2" fmla="*/ 770021 h 1421603"/>
              <a:gd name="connsiteX3" fmla="*/ 3672217 w 9463417"/>
              <a:gd name="connsiteY3" fmla="*/ 786063 h 1421603"/>
              <a:gd name="connsiteX4" fmla="*/ 4939544 w 9463417"/>
              <a:gd name="connsiteY4" fmla="*/ 1106905 h 1421603"/>
              <a:gd name="connsiteX5" fmla="*/ 5661438 w 9463417"/>
              <a:gd name="connsiteY5" fmla="*/ 1411705 h 1421603"/>
              <a:gd name="connsiteX6" fmla="*/ 6351249 w 9463417"/>
              <a:gd name="connsiteY6" fmla="*/ 1299410 h 1421603"/>
              <a:gd name="connsiteX7" fmla="*/ 7474196 w 9463417"/>
              <a:gd name="connsiteY7" fmla="*/ 834189 h 1421603"/>
              <a:gd name="connsiteX8" fmla="*/ 9463417 w 9463417"/>
              <a:gd name="connsiteY8" fmla="*/ 0 h 1421603"/>
              <a:gd name="connsiteX0" fmla="*/ 31393 w 9335814"/>
              <a:gd name="connsiteY0" fmla="*/ 1138989 h 1421603"/>
              <a:gd name="connsiteX1" fmla="*/ 512656 w 9335814"/>
              <a:gd name="connsiteY1" fmla="*/ 946485 h 1421603"/>
              <a:gd name="connsiteX2" fmla="*/ 1683730 w 9335814"/>
              <a:gd name="connsiteY2" fmla="*/ 770021 h 1421603"/>
              <a:gd name="connsiteX3" fmla="*/ 3544614 w 9335814"/>
              <a:gd name="connsiteY3" fmla="*/ 786063 h 1421603"/>
              <a:gd name="connsiteX4" fmla="*/ 4811941 w 9335814"/>
              <a:gd name="connsiteY4" fmla="*/ 1106905 h 1421603"/>
              <a:gd name="connsiteX5" fmla="*/ 5533835 w 9335814"/>
              <a:gd name="connsiteY5" fmla="*/ 1411705 h 1421603"/>
              <a:gd name="connsiteX6" fmla="*/ 6223646 w 9335814"/>
              <a:gd name="connsiteY6" fmla="*/ 1299410 h 1421603"/>
              <a:gd name="connsiteX7" fmla="*/ 7346593 w 9335814"/>
              <a:gd name="connsiteY7" fmla="*/ 834189 h 1421603"/>
              <a:gd name="connsiteX8" fmla="*/ 9335814 w 9335814"/>
              <a:gd name="connsiteY8" fmla="*/ 0 h 1421603"/>
              <a:gd name="connsiteX0" fmla="*/ 22786 w 9327207"/>
              <a:gd name="connsiteY0" fmla="*/ 1138989 h 1421603"/>
              <a:gd name="connsiteX1" fmla="*/ 680512 w 9327207"/>
              <a:gd name="connsiteY1" fmla="*/ 898359 h 1421603"/>
              <a:gd name="connsiteX2" fmla="*/ 1675123 w 9327207"/>
              <a:gd name="connsiteY2" fmla="*/ 770021 h 1421603"/>
              <a:gd name="connsiteX3" fmla="*/ 3536007 w 9327207"/>
              <a:gd name="connsiteY3" fmla="*/ 786063 h 1421603"/>
              <a:gd name="connsiteX4" fmla="*/ 4803334 w 9327207"/>
              <a:gd name="connsiteY4" fmla="*/ 1106905 h 1421603"/>
              <a:gd name="connsiteX5" fmla="*/ 5525228 w 9327207"/>
              <a:gd name="connsiteY5" fmla="*/ 1411705 h 1421603"/>
              <a:gd name="connsiteX6" fmla="*/ 6215039 w 9327207"/>
              <a:gd name="connsiteY6" fmla="*/ 1299410 h 1421603"/>
              <a:gd name="connsiteX7" fmla="*/ 7337986 w 9327207"/>
              <a:gd name="connsiteY7" fmla="*/ 834189 h 1421603"/>
              <a:gd name="connsiteX8" fmla="*/ 9327207 w 9327207"/>
              <a:gd name="connsiteY8" fmla="*/ 0 h 1421603"/>
              <a:gd name="connsiteX0" fmla="*/ 22786 w 9327207"/>
              <a:gd name="connsiteY0" fmla="*/ 1138989 h 1427124"/>
              <a:gd name="connsiteX1" fmla="*/ 680512 w 9327207"/>
              <a:gd name="connsiteY1" fmla="*/ 898359 h 1427124"/>
              <a:gd name="connsiteX2" fmla="*/ 1675123 w 9327207"/>
              <a:gd name="connsiteY2" fmla="*/ 770021 h 1427124"/>
              <a:gd name="connsiteX3" fmla="*/ 3536007 w 9327207"/>
              <a:gd name="connsiteY3" fmla="*/ 786063 h 1427124"/>
              <a:gd name="connsiteX4" fmla="*/ 4539705 w 9327207"/>
              <a:gd name="connsiteY4" fmla="*/ 1024481 h 1427124"/>
              <a:gd name="connsiteX5" fmla="*/ 5525228 w 9327207"/>
              <a:gd name="connsiteY5" fmla="*/ 1411705 h 1427124"/>
              <a:gd name="connsiteX6" fmla="*/ 6215039 w 9327207"/>
              <a:gd name="connsiteY6" fmla="*/ 1299410 h 1427124"/>
              <a:gd name="connsiteX7" fmla="*/ 7337986 w 9327207"/>
              <a:gd name="connsiteY7" fmla="*/ 834189 h 1427124"/>
              <a:gd name="connsiteX8" fmla="*/ 9327207 w 9327207"/>
              <a:gd name="connsiteY8" fmla="*/ 0 h 1427124"/>
              <a:gd name="connsiteX0" fmla="*/ 22786 w 9327207"/>
              <a:gd name="connsiteY0" fmla="*/ 1138989 h 1427124"/>
              <a:gd name="connsiteX1" fmla="*/ 680512 w 9327207"/>
              <a:gd name="connsiteY1" fmla="*/ 898359 h 1427124"/>
              <a:gd name="connsiteX2" fmla="*/ 1675123 w 9327207"/>
              <a:gd name="connsiteY2" fmla="*/ 770021 h 1427124"/>
              <a:gd name="connsiteX3" fmla="*/ 2934604 w 9327207"/>
              <a:gd name="connsiteY3" fmla="*/ 761337 h 1427124"/>
              <a:gd name="connsiteX4" fmla="*/ 4539705 w 9327207"/>
              <a:gd name="connsiteY4" fmla="*/ 1024481 h 1427124"/>
              <a:gd name="connsiteX5" fmla="*/ 5525228 w 9327207"/>
              <a:gd name="connsiteY5" fmla="*/ 1411705 h 1427124"/>
              <a:gd name="connsiteX6" fmla="*/ 6215039 w 9327207"/>
              <a:gd name="connsiteY6" fmla="*/ 1299410 h 1427124"/>
              <a:gd name="connsiteX7" fmla="*/ 7337986 w 9327207"/>
              <a:gd name="connsiteY7" fmla="*/ 834189 h 1427124"/>
              <a:gd name="connsiteX8" fmla="*/ 9327207 w 9327207"/>
              <a:gd name="connsiteY8" fmla="*/ 0 h 1427124"/>
              <a:gd name="connsiteX0" fmla="*/ 22786 w 9327207"/>
              <a:gd name="connsiteY0" fmla="*/ 1138989 h 1368176"/>
              <a:gd name="connsiteX1" fmla="*/ 680512 w 9327207"/>
              <a:gd name="connsiteY1" fmla="*/ 898359 h 1368176"/>
              <a:gd name="connsiteX2" fmla="*/ 1675123 w 9327207"/>
              <a:gd name="connsiteY2" fmla="*/ 770021 h 1368176"/>
              <a:gd name="connsiteX3" fmla="*/ 2934604 w 9327207"/>
              <a:gd name="connsiteY3" fmla="*/ 761337 h 1368176"/>
              <a:gd name="connsiteX4" fmla="*/ 4539705 w 9327207"/>
              <a:gd name="connsiteY4" fmla="*/ 1024481 h 1368176"/>
              <a:gd name="connsiteX5" fmla="*/ 5343984 w 9327207"/>
              <a:gd name="connsiteY5" fmla="*/ 1337523 h 1368176"/>
              <a:gd name="connsiteX6" fmla="*/ 6215039 w 9327207"/>
              <a:gd name="connsiteY6" fmla="*/ 1299410 h 1368176"/>
              <a:gd name="connsiteX7" fmla="*/ 7337986 w 9327207"/>
              <a:gd name="connsiteY7" fmla="*/ 834189 h 1368176"/>
              <a:gd name="connsiteX8" fmla="*/ 9327207 w 9327207"/>
              <a:gd name="connsiteY8" fmla="*/ 0 h 1368176"/>
              <a:gd name="connsiteX0" fmla="*/ 22786 w 9327207"/>
              <a:gd name="connsiteY0" fmla="*/ 1138989 h 1385719"/>
              <a:gd name="connsiteX1" fmla="*/ 680512 w 9327207"/>
              <a:gd name="connsiteY1" fmla="*/ 898359 h 1385719"/>
              <a:gd name="connsiteX2" fmla="*/ 1675123 w 9327207"/>
              <a:gd name="connsiteY2" fmla="*/ 770021 h 1385719"/>
              <a:gd name="connsiteX3" fmla="*/ 2934604 w 9327207"/>
              <a:gd name="connsiteY3" fmla="*/ 761337 h 1385719"/>
              <a:gd name="connsiteX4" fmla="*/ 4539705 w 9327207"/>
              <a:gd name="connsiteY4" fmla="*/ 1024481 h 1385719"/>
              <a:gd name="connsiteX5" fmla="*/ 5343984 w 9327207"/>
              <a:gd name="connsiteY5" fmla="*/ 1337523 h 1385719"/>
              <a:gd name="connsiteX6" fmla="*/ 6215039 w 9327207"/>
              <a:gd name="connsiteY6" fmla="*/ 1299410 h 1385719"/>
              <a:gd name="connsiteX7" fmla="*/ 7453324 w 9327207"/>
              <a:gd name="connsiteY7" fmla="*/ 537462 h 1385719"/>
              <a:gd name="connsiteX8" fmla="*/ 9327207 w 9327207"/>
              <a:gd name="connsiteY8" fmla="*/ 0 h 1385719"/>
              <a:gd name="connsiteX0" fmla="*/ 22786 w 9327207"/>
              <a:gd name="connsiteY0" fmla="*/ 1138989 h 1396612"/>
              <a:gd name="connsiteX1" fmla="*/ 680512 w 9327207"/>
              <a:gd name="connsiteY1" fmla="*/ 898359 h 1396612"/>
              <a:gd name="connsiteX2" fmla="*/ 1675123 w 9327207"/>
              <a:gd name="connsiteY2" fmla="*/ 770021 h 1396612"/>
              <a:gd name="connsiteX3" fmla="*/ 2934604 w 9327207"/>
              <a:gd name="connsiteY3" fmla="*/ 761337 h 1396612"/>
              <a:gd name="connsiteX4" fmla="*/ 4539705 w 9327207"/>
              <a:gd name="connsiteY4" fmla="*/ 1024481 h 1396612"/>
              <a:gd name="connsiteX5" fmla="*/ 5343984 w 9327207"/>
              <a:gd name="connsiteY5" fmla="*/ 1337523 h 1396612"/>
              <a:gd name="connsiteX6" fmla="*/ 6215039 w 9327207"/>
              <a:gd name="connsiteY6" fmla="*/ 1299410 h 1396612"/>
              <a:gd name="connsiteX7" fmla="*/ 7774622 w 9327207"/>
              <a:gd name="connsiteY7" fmla="*/ 372613 h 1396612"/>
              <a:gd name="connsiteX8" fmla="*/ 9327207 w 9327207"/>
              <a:gd name="connsiteY8" fmla="*/ 0 h 1396612"/>
              <a:gd name="connsiteX0" fmla="*/ 22786 w 9368399"/>
              <a:gd name="connsiteY0" fmla="*/ 982383 h 1240006"/>
              <a:gd name="connsiteX1" fmla="*/ 680512 w 9368399"/>
              <a:gd name="connsiteY1" fmla="*/ 741753 h 1240006"/>
              <a:gd name="connsiteX2" fmla="*/ 1675123 w 9368399"/>
              <a:gd name="connsiteY2" fmla="*/ 613415 h 1240006"/>
              <a:gd name="connsiteX3" fmla="*/ 2934604 w 9368399"/>
              <a:gd name="connsiteY3" fmla="*/ 604731 h 1240006"/>
              <a:gd name="connsiteX4" fmla="*/ 4539705 w 9368399"/>
              <a:gd name="connsiteY4" fmla="*/ 867875 h 1240006"/>
              <a:gd name="connsiteX5" fmla="*/ 5343984 w 9368399"/>
              <a:gd name="connsiteY5" fmla="*/ 1180917 h 1240006"/>
              <a:gd name="connsiteX6" fmla="*/ 6215039 w 9368399"/>
              <a:gd name="connsiteY6" fmla="*/ 1142804 h 1240006"/>
              <a:gd name="connsiteX7" fmla="*/ 7774622 w 9368399"/>
              <a:gd name="connsiteY7" fmla="*/ 216007 h 1240006"/>
              <a:gd name="connsiteX8" fmla="*/ 9368399 w 9368399"/>
              <a:gd name="connsiteY8" fmla="*/ 0 h 1240006"/>
              <a:gd name="connsiteX0" fmla="*/ 22786 w 9368399"/>
              <a:gd name="connsiteY0" fmla="*/ 982383 h 1181127"/>
              <a:gd name="connsiteX1" fmla="*/ 680512 w 9368399"/>
              <a:gd name="connsiteY1" fmla="*/ 741753 h 1181127"/>
              <a:gd name="connsiteX2" fmla="*/ 1675123 w 9368399"/>
              <a:gd name="connsiteY2" fmla="*/ 613415 h 1181127"/>
              <a:gd name="connsiteX3" fmla="*/ 2934604 w 9368399"/>
              <a:gd name="connsiteY3" fmla="*/ 604731 h 1181127"/>
              <a:gd name="connsiteX4" fmla="*/ 4539705 w 9368399"/>
              <a:gd name="connsiteY4" fmla="*/ 867875 h 1181127"/>
              <a:gd name="connsiteX5" fmla="*/ 5343984 w 9368399"/>
              <a:gd name="connsiteY5" fmla="*/ 1180917 h 1181127"/>
              <a:gd name="connsiteX6" fmla="*/ 6709343 w 9368399"/>
              <a:gd name="connsiteY6" fmla="*/ 903774 h 1181127"/>
              <a:gd name="connsiteX7" fmla="*/ 7774622 w 9368399"/>
              <a:gd name="connsiteY7" fmla="*/ 216007 h 1181127"/>
              <a:gd name="connsiteX8" fmla="*/ 9368399 w 9368399"/>
              <a:gd name="connsiteY8" fmla="*/ 0 h 1181127"/>
              <a:gd name="connsiteX0" fmla="*/ 22786 w 9368399"/>
              <a:gd name="connsiteY0" fmla="*/ 982383 h 1205825"/>
              <a:gd name="connsiteX1" fmla="*/ 680512 w 9368399"/>
              <a:gd name="connsiteY1" fmla="*/ 741753 h 1205825"/>
              <a:gd name="connsiteX2" fmla="*/ 1675123 w 9368399"/>
              <a:gd name="connsiteY2" fmla="*/ 613415 h 1205825"/>
              <a:gd name="connsiteX3" fmla="*/ 2934604 w 9368399"/>
              <a:gd name="connsiteY3" fmla="*/ 604731 h 1205825"/>
              <a:gd name="connsiteX4" fmla="*/ 4539705 w 9368399"/>
              <a:gd name="connsiteY4" fmla="*/ 867875 h 1205825"/>
              <a:gd name="connsiteX5" fmla="*/ 5681760 w 9368399"/>
              <a:gd name="connsiteY5" fmla="*/ 1205644 h 1205825"/>
              <a:gd name="connsiteX6" fmla="*/ 6709343 w 9368399"/>
              <a:gd name="connsiteY6" fmla="*/ 903774 h 1205825"/>
              <a:gd name="connsiteX7" fmla="*/ 7774622 w 9368399"/>
              <a:gd name="connsiteY7" fmla="*/ 216007 h 1205825"/>
              <a:gd name="connsiteX8" fmla="*/ 9368399 w 9368399"/>
              <a:gd name="connsiteY8" fmla="*/ 0 h 1205825"/>
              <a:gd name="connsiteX0" fmla="*/ 22786 w 9368399"/>
              <a:gd name="connsiteY0" fmla="*/ 982383 h 1205797"/>
              <a:gd name="connsiteX1" fmla="*/ 680512 w 9368399"/>
              <a:gd name="connsiteY1" fmla="*/ 741753 h 1205797"/>
              <a:gd name="connsiteX2" fmla="*/ 1675123 w 9368399"/>
              <a:gd name="connsiteY2" fmla="*/ 613415 h 1205797"/>
              <a:gd name="connsiteX3" fmla="*/ 2934604 w 9368399"/>
              <a:gd name="connsiteY3" fmla="*/ 604731 h 1205797"/>
              <a:gd name="connsiteX4" fmla="*/ 4539705 w 9368399"/>
              <a:gd name="connsiteY4" fmla="*/ 867875 h 1205797"/>
              <a:gd name="connsiteX5" fmla="*/ 5681760 w 9368399"/>
              <a:gd name="connsiteY5" fmla="*/ 1205644 h 1205797"/>
              <a:gd name="connsiteX6" fmla="*/ 6709343 w 9368399"/>
              <a:gd name="connsiteY6" fmla="*/ 903774 h 1205797"/>
              <a:gd name="connsiteX7" fmla="*/ 7601616 w 9368399"/>
              <a:gd name="connsiteY7" fmla="*/ 380856 h 1205797"/>
              <a:gd name="connsiteX8" fmla="*/ 9368399 w 9368399"/>
              <a:gd name="connsiteY8" fmla="*/ 0 h 1205797"/>
              <a:gd name="connsiteX0" fmla="*/ 22786 w 9368399"/>
              <a:gd name="connsiteY0" fmla="*/ 982383 h 1205797"/>
              <a:gd name="connsiteX1" fmla="*/ 680512 w 9368399"/>
              <a:gd name="connsiteY1" fmla="*/ 741753 h 1205797"/>
              <a:gd name="connsiteX2" fmla="*/ 1675123 w 9368399"/>
              <a:gd name="connsiteY2" fmla="*/ 613415 h 1205797"/>
              <a:gd name="connsiteX3" fmla="*/ 2934604 w 9368399"/>
              <a:gd name="connsiteY3" fmla="*/ 604731 h 1205797"/>
              <a:gd name="connsiteX4" fmla="*/ 4539705 w 9368399"/>
              <a:gd name="connsiteY4" fmla="*/ 867875 h 1205797"/>
              <a:gd name="connsiteX5" fmla="*/ 5681760 w 9368399"/>
              <a:gd name="connsiteY5" fmla="*/ 1205644 h 1205797"/>
              <a:gd name="connsiteX6" fmla="*/ 6709343 w 9368399"/>
              <a:gd name="connsiteY6" fmla="*/ 903774 h 1205797"/>
              <a:gd name="connsiteX7" fmla="*/ 7601616 w 9368399"/>
              <a:gd name="connsiteY7" fmla="*/ 380856 h 1205797"/>
              <a:gd name="connsiteX8" fmla="*/ 9368399 w 9368399"/>
              <a:gd name="connsiteY8" fmla="*/ 0 h 1205797"/>
              <a:gd name="connsiteX0" fmla="*/ 22786 w 9368399"/>
              <a:gd name="connsiteY0" fmla="*/ 982383 h 1205789"/>
              <a:gd name="connsiteX1" fmla="*/ 680512 w 9368399"/>
              <a:gd name="connsiteY1" fmla="*/ 741753 h 1205789"/>
              <a:gd name="connsiteX2" fmla="*/ 1675123 w 9368399"/>
              <a:gd name="connsiteY2" fmla="*/ 613415 h 1205789"/>
              <a:gd name="connsiteX3" fmla="*/ 2934604 w 9368399"/>
              <a:gd name="connsiteY3" fmla="*/ 604731 h 1205789"/>
              <a:gd name="connsiteX4" fmla="*/ 4539705 w 9368399"/>
              <a:gd name="connsiteY4" fmla="*/ 867875 h 1205789"/>
              <a:gd name="connsiteX5" fmla="*/ 5681760 w 9368399"/>
              <a:gd name="connsiteY5" fmla="*/ 1205644 h 1205789"/>
              <a:gd name="connsiteX6" fmla="*/ 6709343 w 9368399"/>
              <a:gd name="connsiteY6" fmla="*/ 903774 h 1205789"/>
              <a:gd name="connsiteX7" fmla="*/ 7848768 w 9368399"/>
              <a:gd name="connsiteY7" fmla="*/ 438553 h 1205789"/>
              <a:gd name="connsiteX8" fmla="*/ 9368399 w 9368399"/>
              <a:gd name="connsiteY8" fmla="*/ 0 h 1205789"/>
              <a:gd name="connsiteX0" fmla="*/ 22786 w 9368399"/>
              <a:gd name="connsiteY0" fmla="*/ 982383 h 1205763"/>
              <a:gd name="connsiteX1" fmla="*/ 680512 w 9368399"/>
              <a:gd name="connsiteY1" fmla="*/ 741753 h 1205763"/>
              <a:gd name="connsiteX2" fmla="*/ 1675123 w 9368399"/>
              <a:gd name="connsiteY2" fmla="*/ 613415 h 1205763"/>
              <a:gd name="connsiteX3" fmla="*/ 2934604 w 9368399"/>
              <a:gd name="connsiteY3" fmla="*/ 604731 h 1205763"/>
              <a:gd name="connsiteX4" fmla="*/ 4539705 w 9368399"/>
              <a:gd name="connsiteY4" fmla="*/ 867875 h 1205763"/>
              <a:gd name="connsiteX5" fmla="*/ 5681760 w 9368399"/>
              <a:gd name="connsiteY5" fmla="*/ 1205644 h 1205763"/>
              <a:gd name="connsiteX6" fmla="*/ 6709343 w 9368399"/>
              <a:gd name="connsiteY6" fmla="*/ 903774 h 1205763"/>
              <a:gd name="connsiteX7" fmla="*/ 7848768 w 9368399"/>
              <a:gd name="connsiteY7" fmla="*/ 438553 h 1205763"/>
              <a:gd name="connsiteX8" fmla="*/ 9368399 w 9368399"/>
              <a:gd name="connsiteY8" fmla="*/ 0 h 1205763"/>
              <a:gd name="connsiteX0" fmla="*/ 22786 w 9368399"/>
              <a:gd name="connsiteY0" fmla="*/ 982383 h 1205789"/>
              <a:gd name="connsiteX1" fmla="*/ 680512 w 9368399"/>
              <a:gd name="connsiteY1" fmla="*/ 741753 h 1205789"/>
              <a:gd name="connsiteX2" fmla="*/ 1675123 w 9368399"/>
              <a:gd name="connsiteY2" fmla="*/ 613415 h 1205789"/>
              <a:gd name="connsiteX3" fmla="*/ 2934604 w 9368399"/>
              <a:gd name="connsiteY3" fmla="*/ 604731 h 1205789"/>
              <a:gd name="connsiteX4" fmla="*/ 4539705 w 9368399"/>
              <a:gd name="connsiteY4" fmla="*/ 867875 h 1205789"/>
              <a:gd name="connsiteX5" fmla="*/ 5681760 w 9368399"/>
              <a:gd name="connsiteY5" fmla="*/ 1205644 h 1205789"/>
              <a:gd name="connsiteX6" fmla="*/ 6709343 w 9368399"/>
              <a:gd name="connsiteY6" fmla="*/ 903774 h 1205789"/>
              <a:gd name="connsiteX7" fmla="*/ 7848768 w 9368399"/>
              <a:gd name="connsiteY7" fmla="*/ 438553 h 1205789"/>
              <a:gd name="connsiteX8" fmla="*/ 9368399 w 9368399"/>
              <a:gd name="connsiteY8" fmla="*/ 0 h 1205789"/>
              <a:gd name="connsiteX0" fmla="*/ 22786 w 9368399"/>
              <a:gd name="connsiteY0" fmla="*/ 982383 h 1209992"/>
              <a:gd name="connsiteX1" fmla="*/ 680512 w 9368399"/>
              <a:gd name="connsiteY1" fmla="*/ 741753 h 1209992"/>
              <a:gd name="connsiteX2" fmla="*/ 1675123 w 9368399"/>
              <a:gd name="connsiteY2" fmla="*/ 613415 h 1209992"/>
              <a:gd name="connsiteX3" fmla="*/ 2934604 w 9368399"/>
              <a:gd name="connsiteY3" fmla="*/ 604731 h 1209992"/>
              <a:gd name="connsiteX4" fmla="*/ 4605612 w 9368399"/>
              <a:gd name="connsiteY4" fmla="*/ 1049208 h 1209992"/>
              <a:gd name="connsiteX5" fmla="*/ 5681760 w 9368399"/>
              <a:gd name="connsiteY5" fmla="*/ 1205644 h 1209992"/>
              <a:gd name="connsiteX6" fmla="*/ 6709343 w 9368399"/>
              <a:gd name="connsiteY6" fmla="*/ 903774 h 1209992"/>
              <a:gd name="connsiteX7" fmla="*/ 7848768 w 9368399"/>
              <a:gd name="connsiteY7" fmla="*/ 438553 h 1209992"/>
              <a:gd name="connsiteX8" fmla="*/ 9368399 w 9368399"/>
              <a:gd name="connsiteY8" fmla="*/ 0 h 1209992"/>
              <a:gd name="connsiteX0" fmla="*/ 22786 w 9368399"/>
              <a:gd name="connsiteY0" fmla="*/ 982383 h 1209553"/>
              <a:gd name="connsiteX1" fmla="*/ 680512 w 9368399"/>
              <a:gd name="connsiteY1" fmla="*/ 741753 h 1209553"/>
              <a:gd name="connsiteX2" fmla="*/ 1675123 w 9368399"/>
              <a:gd name="connsiteY2" fmla="*/ 613415 h 1209553"/>
              <a:gd name="connsiteX3" fmla="*/ 3222948 w 9368399"/>
              <a:gd name="connsiteY3" fmla="*/ 678914 h 1209553"/>
              <a:gd name="connsiteX4" fmla="*/ 4605612 w 9368399"/>
              <a:gd name="connsiteY4" fmla="*/ 1049208 h 1209553"/>
              <a:gd name="connsiteX5" fmla="*/ 5681760 w 9368399"/>
              <a:gd name="connsiteY5" fmla="*/ 1205644 h 1209553"/>
              <a:gd name="connsiteX6" fmla="*/ 6709343 w 9368399"/>
              <a:gd name="connsiteY6" fmla="*/ 903774 h 1209553"/>
              <a:gd name="connsiteX7" fmla="*/ 7848768 w 9368399"/>
              <a:gd name="connsiteY7" fmla="*/ 438553 h 1209553"/>
              <a:gd name="connsiteX8" fmla="*/ 9368399 w 9368399"/>
              <a:gd name="connsiteY8" fmla="*/ 0 h 120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8399" h="1209553">
                <a:moveTo>
                  <a:pt x="22786" y="982383"/>
                </a:moveTo>
                <a:cubicBezTo>
                  <a:pt x="-114909" y="956983"/>
                  <a:pt x="405123" y="803248"/>
                  <a:pt x="680512" y="741753"/>
                </a:cubicBezTo>
                <a:cubicBezTo>
                  <a:pt x="955901" y="680258"/>
                  <a:pt x="1251384" y="623888"/>
                  <a:pt x="1675123" y="613415"/>
                </a:cubicBezTo>
                <a:cubicBezTo>
                  <a:pt x="2098862" y="602942"/>
                  <a:pt x="2734533" y="606282"/>
                  <a:pt x="3222948" y="678914"/>
                </a:cubicBezTo>
                <a:cubicBezTo>
                  <a:pt x="3711363" y="751546"/>
                  <a:pt x="4195810" y="961420"/>
                  <a:pt x="4605612" y="1049208"/>
                </a:cubicBezTo>
                <a:cubicBezTo>
                  <a:pt x="5015414" y="1136996"/>
                  <a:pt x="5331138" y="1229883"/>
                  <a:pt x="5681760" y="1205644"/>
                </a:cubicBezTo>
                <a:cubicBezTo>
                  <a:pt x="6032382" y="1181405"/>
                  <a:pt x="6356414" y="1031622"/>
                  <a:pt x="6709343" y="903774"/>
                </a:cubicBezTo>
                <a:cubicBezTo>
                  <a:pt x="7062272" y="775926"/>
                  <a:pt x="7848768" y="438553"/>
                  <a:pt x="7848768" y="438553"/>
                </a:cubicBezTo>
                <a:cubicBezTo>
                  <a:pt x="8396505" y="179723"/>
                  <a:pt x="8779471" y="126952"/>
                  <a:pt x="9368399" y="0"/>
                </a:cubicBezTo>
              </a:path>
            </a:pathLst>
          </a:custGeom>
          <a:noFill/>
          <a:ln w="190500">
            <a:solidFill>
              <a:srgbClr val="FF0000">
                <a:alpha val="30000"/>
              </a:srgb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extBox 5">
            <a:extLst>
              <a:ext uri="{FF2B5EF4-FFF2-40B4-BE49-F238E27FC236}">
                <a16:creationId xmlns:a16="http://schemas.microsoft.com/office/drawing/2014/main" id="{3A1AE4FF-DB01-BB46-17C6-851CBB905461}"/>
              </a:ext>
            </a:extLst>
          </p:cNvPr>
          <p:cNvSpPr txBox="1"/>
          <p:nvPr/>
        </p:nvSpPr>
        <p:spPr>
          <a:xfrm>
            <a:off x="809625" y="1060450"/>
            <a:ext cx="9232900" cy="523875"/>
          </a:xfrm>
          <a:prstGeom prst="rect">
            <a:avLst/>
          </a:prstGeom>
          <a:solidFill>
            <a:schemeClr val="bg1"/>
          </a:solidFill>
        </p:spPr>
        <p:txBody>
          <a:bodyPr>
            <a:spAutoFit/>
          </a:bodyPr>
          <a:lstStyle/>
          <a:p>
            <a:pPr eaLnBrk="1" fontAlgn="auto" hangingPunct="1">
              <a:spcBef>
                <a:spcPts val="0"/>
              </a:spcBef>
              <a:spcAft>
                <a:spcPts val="0"/>
              </a:spcAft>
              <a:defRPr/>
            </a:pPr>
            <a:r>
              <a:rPr lang="en-US" sz="2800" b="1" dirty="0">
                <a:latin typeface="+mn-lt"/>
              </a:rPr>
              <a:t>               </a:t>
            </a:r>
            <a:r>
              <a:rPr lang="en-US" sz="2800" b="1" dirty="0">
                <a:solidFill>
                  <a:schemeClr val="tx1">
                    <a:lumMod val="75000"/>
                    <a:lumOff val="25000"/>
                  </a:schemeClr>
                </a:solidFill>
                <a:latin typeface="+mn-lt"/>
              </a:rPr>
              <a:t>Louisiana Annual Average Temperature:  1895-2023</a:t>
            </a:r>
          </a:p>
        </p:txBody>
      </p:sp>
      <p:sp>
        <p:nvSpPr>
          <p:cNvPr id="3" name="Oval 2">
            <a:extLst>
              <a:ext uri="{FF2B5EF4-FFF2-40B4-BE49-F238E27FC236}">
                <a16:creationId xmlns:a16="http://schemas.microsoft.com/office/drawing/2014/main" id="{6321FFF6-1363-2631-DCF3-195DA01E22E8}"/>
              </a:ext>
            </a:extLst>
          </p:cNvPr>
          <p:cNvSpPr/>
          <p:nvPr/>
        </p:nvSpPr>
        <p:spPr>
          <a:xfrm>
            <a:off x="10550525" y="1828800"/>
            <a:ext cx="420688" cy="420688"/>
          </a:xfrm>
          <a:prstGeom prst="ellipse">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withGroup">
                            <p:stCondLst>
                              <p:cond delay="500"/>
                            </p:stCondLst>
                            <p:childTnLst>
                              <p:par>
                                <p:cTn id="14" presetID="22" presetClass="entr" presetSubtype="8" fill="hold" nodeType="after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BAD9A3D6-B33D-E4DA-29CA-1B2F1946F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68363"/>
            <a:ext cx="68580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2307" name="Text Box 3">
            <a:extLst>
              <a:ext uri="{FF2B5EF4-FFF2-40B4-BE49-F238E27FC236}">
                <a16:creationId xmlns:a16="http://schemas.microsoft.com/office/drawing/2014/main" id="{FAD9C538-20EB-DDA5-7675-4097A2B951E2}"/>
              </a:ext>
            </a:extLst>
          </p:cNvPr>
          <p:cNvSpPr txBox="1">
            <a:spLocks noChangeArrowheads="1"/>
          </p:cNvSpPr>
          <p:nvPr/>
        </p:nvSpPr>
        <p:spPr bwMode="auto">
          <a:xfrm>
            <a:off x="2952750" y="1143000"/>
            <a:ext cx="4467890" cy="415498"/>
          </a:xfrm>
          <a:prstGeom prst="rect">
            <a:avLst/>
          </a:prstGeom>
          <a:noFill/>
          <a:ln>
            <a:noFill/>
          </a:ln>
          <a:effectLst/>
        </p:spPr>
        <p:txBody>
          <a:bodyPr wrap="none">
            <a:spAutoFit/>
          </a:bodyPr>
          <a:lstStyle/>
          <a:p>
            <a:pPr eaLnBrk="1" fontAlgn="auto" hangingPunct="1">
              <a:spcBef>
                <a:spcPts val="0"/>
              </a:spcBef>
              <a:spcAft>
                <a:spcPts val="0"/>
              </a:spcAft>
              <a:defRPr/>
            </a:pPr>
            <a:r>
              <a:rPr lang="en-US" sz="2100" b="1" i="1" dirty="0">
                <a:solidFill>
                  <a:srgbClr val="FFFF99"/>
                </a:solidFill>
                <a:effectLst>
                  <a:outerShdw blurRad="38100" dist="38100" dir="2700000" algn="tl">
                    <a:srgbClr val="000000"/>
                  </a:outerShdw>
                </a:effectLst>
                <a:latin typeface="Arial" charset="0"/>
              </a:rPr>
              <a:t>My Thoughts on Climate Change:</a:t>
            </a:r>
          </a:p>
        </p:txBody>
      </p:sp>
      <p:sp>
        <p:nvSpPr>
          <p:cNvPr id="482308" name="Text Box 4">
            <a:extLst>
              <a:ext uri="{FF2B5EF4-FFF2-40B4-BE49-F238E27FC236}">
                <a16:creationId xmlns:a16="http://schemas.microsoft.com/office/drawing/2014/main" id="{52FB4354-0758-533F-4456-FCABDA3D2140}"/>
              </a:ext>
            </a:extLst>
          </p:cNvPr>
          <p:cNvSpPr txBox="1">
            <a:spLocks noChangeArrowheads="1"/>
          </p:cNvSpPr>
          <p:nvPr/>
        </p:nvSpPr>
        <p:spPr bwMode="auto">
          <a:xfrm>
            <a:off x="3198813" y="1935163"/>
            <a:ext cx="4987263" cy="738664"/>
          </a:xfrm>
          <a:prstGeom prst="rect">
            <a:avLst/>
          </a:prstGeom>
          <a:noFill/>
          <a:ln>
            <a:noFill/>
          </a:ln>
          <a:effec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ts val="0"/>
              </a:spcBef>
              <a:spcAft>
                <a:spcPts val="0"/>
              </a:spcAft>
              <a:buFontTx/>
              <a:buAutoNum type="arabicPeriod"/>
              <a:defRPr/>
            </a:pPr>
            <a:r>
              <a:rPr lang="en-US" sz="2100" b="1" dirty="0">
                <a:solidFill>
                  <a:srgbClr val="FFFF99"/>
                </a:solidFill>
                <a:effectLst>
                  <a:outerShdw blurRad="38100" dist="38100" dir="2700000" algn="tl">
                    <a:srgbClr val="000000"/>
                  </a:outerShdw>
                </a:effectLst>
                <a:latin typeface="Arial" charset="0"/>
              </a:rPr>
              <a:t>Is the planet “warmer” than it was</a:t>
            </a:r>
          </a:p>
          <a:p>
            <a:pPr eaLnBrk="1" fontAlgn="auto" hangingPunct="1">
              <a:spcBef>
                <a:spcPts val="0"/>
              </a:spcBef>
              <a:spcAft>
                <a:spcPts val="0"/>
              </a:spcAft>
              <a:defRPr/>
            </a:pPr>
            <a:r>
              <a:rPr lang="en-US" sz="2100" b="1" dirty="0">
                <a:solidFill>
                  <a:srgbClr val="FFFF99"/>
                </a:solidFill>
                <a:effectLst>
                  <a:outerShdw blurRad="38100" dist="38100" dir="2700000" algn="tl">
                    <a:srgbClr val="000000"/>
                  </a:outerShdw>
                </a:effectLst>
                <a:latin typeface="Arial" charset="0"/>
              </a:rPr>
              <a:t>        100-150 years ago?</a:t>
            </a:r>
          </a:p>
        </p:txBody>
      </p:sp>
      <p:sp>
        <p:nvSpPr>
          <p:cNvPr id="482309" name="Text Box 5">
            <a:extLst>
              <a:ext uri="{FF2B5EF4-FFF2-40B4-BE49-F238E27FC236}">
                <a16:creationId xmlns:a16="http://schemas.microsoft.com/office/drawing/2014/main" id="{CE1F5C44-B3A4-78DE-4DE6-2D34BD86FFDC}"/>
              </a:ext>
            </a:extLst>
          </p:cNvPr>
          <p:cNvSpPr txBox="1">
            <a:spLocks noChangeArrowheads="1"/>
          </p:cNvSpPr>
          <p:nvPr/>
        </p:nvSpPr>
        <p:spPr bwMode="auto">
          <a:xfrm>
            <a:off x="3189288" y="4000500"/>
            <a:ext cx="5171609" cy="738664"/>
          </a:xfrm>
          <a:prstGeom prst="rect">
            <a:avLst/>
          </a:prstGeom>
          <a:noFill/>
          <a:ln>
            <a:noFill/>
          </a:ln>
          <a:effec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ts val="0"/>
              </a:spcBef>
              <a:spcAft>
                <a:spcPts val="0"/>
              </a:spcAft>
              <a:defRPr/>
            </a:pPr>
            <a:r>
              <a:rPr lang="en-US" sz="2100" dirty="0">
                <a:solidFill>
                  <a:srgbClr val="FFFF99"/>
                </a:solidFill>
                <a:effectLst>
                  <a:outerShdw blurRad="38100" dist="38100" dir="2700000" algn="tl">
                    <a:srgbClr val="000000"/>
                  </a:outerShdw>
                </a:effectLst>
                <a:latin typeface="Arial" charset="0"/>
              </a:rPr>
              <a:t>2.  </a:t>
            </a:r>
            <a:r>
              <a:rPr lang="en-US" sz="2100" b="1" dirty="0">
                <a:solidFill>
                  <a:srgbClr val="FFFF99"/>
                </a:solidFill>
                <a:effectLst>
                  <a:outerShdw blurRad="38100" dist="38100" dir="2700000" algn="tl">
                    <a:srgbClr val="000000"/>
                  </a:outerShdw>
                </a:effectLst>
                <a:latin typeface="Arial" charset="0"/>
              </a:rPr>
              <a:t>Are human activities contributing to</a:t>
            </a:r>
          </a:p>
          <a:p>
            <a:pPr eaLnBrk="1" fontAlgn="auto" hangingPunct="1">
              <a:spcBef>
                <a:spcPts val="0"/>
              </a:spcBef>
              <a:spcAft>
                <a:spcPts val="0"/>
              </a:spcAft>
              <a:defRPr/>
            </a:pPr>
            <a:r>
              <a:rPr lang="en-US" sz="2100" b="1" dirty="0">
                <a:solidFill>
                  <a:srgbClr val="FFFF99"/>
                </a:solidFill>
                <a:effectLst>
                  <a:outerShdw blurRad="38100" dist="38100" dir="2700000" algn="tl">
                    <a:srgbClr val="000000"/>
                  </a:outerShdw>
                </a:effectLst>
                <a:latin typeface="Arial" charset="0"/>
              </a:rPr>
              <a:t>         this “recent warming”?</a:t>
            </a:r>
          </a:p>
        </p:txBody>
      </p:sp>
      <p:sp>
        <p:nvSpPr>
          <p:cNvPr id="482310" name="Text Box 6">
            <a:extLst>
              <a:ext uri="{FF2B5EF4-FFF2-40B4-BE49-F238E27FC236}">
                <a16:creationId xmlns:a16="http://schemas.microsoft.com/office/drawing/2014/main" id="{F25F38DC-417A-1589-8863-406AB91BE15B}"/>
              </a:ext>
            </a:extLst>
          </p:cNvPr>
          <p:cNvSpPr txBox="1">
            <a:spLocks noChangeArrowheads="1"/>
          </p:cNvSpPr>
          <p:nvPr/>
        </p:nvSpPr>
        <p:spPr bwMode="auto">
          <a:xfrm>
            <a:off x="3994150" y="2743200"/>
            <a:ext cx="4729163" cy="461665"/>
          </a:xfrm>
          <a:prstGeom prst="rect">
            <a:avLst/>
          </a:prstGeom>
          <a:noFill/>
          <a:ln>
            <a:noFill/>
          </a:ln>
          <a:effectLst/>
        </p:spPr>
        <p:txBody>
          <a:bodyPr>
            <a:spAutoFit/>
          </a:bodyPr>
          <a:lstStyle/>
          <a:p>
            <a:pPr eaLnBrk="1" fontAlgn="auto" hangingPunct="1">
              <a:spcBef>
                <a:spcPts val="0"/>
              </a:spcBef>
              <a:spcAft>
                <a:spcPts val="0"/>
              </a:spcAft>
              <a:defRPr/>
            </a:pPr>
            <a:r>
              <a:rPr lang="en-US" sz="2400" i="1" dirty="0">
                <a:solidFill>
                  <a:srgbClr val="66FFFF"/>
                </a:solidFill>
                <a:effectLst>
                  <a:outerShdw blurRad="38100" dist="38100" dir="2700000" algn="tl">
                    <a:srgbClr val="000000"/>
                  </a:outerShdw>
                </a:effectLst>
                <a:latin typeface="Arial" charset="0"/>
              </a:rPr>
              <a:t>Let’s assume “Yes” . . . </a:t>
            </a:r>
          </a:p>
        </p:txBody>
      </p:sp>
      <p:sp>
        <p:nvSpPr>
          <p:cNvPr id="482311" name="Text Box 7">
            <a:extLst>
              <a:ext uri="{FF2B5EF4-FFF2-40B4-BE49-F238E27FC236}">
                <a16:creationId xmlns:a16="http://schemas.microsoft.com/office/drawing/2014/main" id="{A6B888E9-C222-6CED-34EA-140E8E3AD0F8}"/>
              </a:ext>
            </a:extLst>
          </p:cNvPr>
          <p:cNvSpPr txBox="1">
            <a:spLocks noChangeArrowheads="1"/>
          </p:cNvSpPr>
          <p:nvPr/>
        </p:nvSpPr>
        <p:spPr bwMode="auto">
          <a:xfrm>
            <a:off x="3467100" y="4914900"/>
            <a:ext cx="5314950" cy="461665"/>
          </a:xfrm>
          <a:prstGeom prst="rect">
            <a:avLst/>
          </a:prstGeom>
          <a:noFill/>
          <a:ln>
            <a:noFill/>
          </a:ln>
          <a:effectLst/>
        </p:spPr>
        <p:txBody>
          <a:bodyPr>
            <a:spAutoFit/>
          </a:bodyPr>
          <a:lstStyle/>
          <a:p>
            <a:pPr eaLnBrk="1" fontAlgn="auto" hangingPunct="1">
              <a:spcBef>
                <a:spcPts val="0"/>
              </a:spcBef>
              <a:spcAft>
                <a:spcPts val="0"/>
              </a:spcAft>
              <a:defRPr/>
            </a:pPr>
            <a:r>
              <a:rPr lang="en-US" sz="2400" i="1" dirty="0">
                <a:solidFill>
                  <a:srgbClr val="66FFFF"/>
                </a:solidFill>
                <a:effectLst>
                  <a:outerShdw blurRad="38100" dist="38100" dir="2700000" algn="tl">
                    <a:srgbClr val="000000"/>
                  </a:outerShdw>
                </a:effectLst>
                <a:latin typeface="Arial" charset="0"/>
              </a:rPr>
              <a:t>A human influence </a:t>
            </a:r>
            <a:r>
              <a:rPr lang="en-US" sz="2400" i="1" u="sng" dirty="0">
                <a:solidFill>
                  <a:srgbClr val="66FFFF"/>
                </a:solidFill>
                <a:effectLst>
                  <a:outerShdw blurRad="38100" dist="38100" dir="2700000" algn="tl">
                    <a:srgbClr val="000000"/>
                  </a:outerShdw>
                </a:effectLst>
                <a:latin typeface="Arial" charset="0"/>
              </a:rPr>
              <a:t>is</a:t>
            </a:r>
            <a:r>
              <a:rPr lang="en-US" sz="2400" i="1" dirty="0">
                <a:solidFill>
                  <a:srgbClr val="66FFFF"/>
                </a:solidFill>
                <a:effectLst>
                  <a:outerShdw blurRad="38100" dist="38100" dir="2700000" algn="tl">
                    <a:srgbClr val="000000"/>
                  </a:outerShdw>
                </a:effectLst>
                <a:latin typeface="Arial" charset="0"/>
              </a:rPr>
              <a:t> a near certainly!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2308"/>
                                        </p:tgtEl>
                                        <p:attrNameLst>
                                          <p:attrName>style.visibility</p:attrName>
                                        </p:attrNameLst>
                                      </p:cBhvr>
                                      <p:to>
                                        <p:strVal val="visible"/>
                                      </p:to>
                                    </p:set>
                                    <p:animEffect transition="in" filter="dissolve">
                                      <p:cBhvr>
                                        <p:cTn id="7" dur="500"/>
                                        <p:tgtEl>
                                          <p:spTgt spid="482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482310"/>
                                        </p:tgtEl>
                                        <p:attrNameLst>
                                          <p:attrName>style.visibility</p:attrName>
                                        </p:attrNameLst>
                                      </p:cBhvr>
                                      <p:to>
                                        <p:strVal val="visible"/>
                                      </p:to>
                                    </p:set>
                                    <p:anim calcmode="lin" valueType="num">
                                      <p:cBhvr>
                                        <p:cTn id="12" dur="500" fill="hold"/>
                                        <p:tgtEl>
                                          <p:spTgt spid="482310"/>
                                        </p:tgtEl>
                                        <p:attrNameLst>
                                          <p:attrName>ppt_w</p:attrName>
                                        </p:attrNameLst>
                                      </p:cBhvr>
                                      <p:tavLst>
                                        <p:tav tm="0">
                                          <p:val>
                                            <p:fltVal val="0"/>
                                          </p:val>
                                        </p:tav>
                                        <p:tav tm="100000">
                                          <p:val>
                                            <p:strVal val="#ppt_w"/>
                                          </p:val>
                                        </p:tav>
                                      </p:tavLst>
                                    </p:anim>
                                    <p:anim calcmode="lin" valueType="num">
                                      <p:cBhvr>
                                        <p:cTn id="13" dur="500" fill="hold"/>
                                        <p:tgtEl>
                                          <p:spTgt spid="482310"/>
                                        </p:tgtEl>
                                        <p:attrNameLst>
                                          <p:attrName>ppt_h</p:attrName>
                                        </p:attrNameLst>
                                      </p:cBhvr>
                                      <p:tavLst>
                                        <p:tav tm="0">
                                          <p:val>
                                            <p:fltVal val="0"/>
                                          </p:val>
                                        </p:tav>
                                        <p:tav tm="100000">
                                          <p:val>
                                            <p:strVal val="#ppt_h"/>
                                          </p:val>
                                        </p:tav>
                                      </p:tavLst>
                                    </p:anim>
                                    <p:animEffect transition="in" filter="fade">
                                      <p:cBhvr>
                                        <p:cTn id="14" dur="500"/>
                                        <p:tgtEl>
                                          <p:spTgt spid="4823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482309"/>
                                        </p:tgtEl>
                                        <p:attrNameLst>
                                          <p:attrName>style.visibility</p:attrName>
                                        </p:attrNameLst>
                                      </p:cBhvr>
                                      <p:to>
                                        <p:strVal val="visible"/>
                                      </p:to>
                                    </p:set>
                                    <p:animEffect transition="in" filter="dissolve">
                                      <p:cBhvr>
                                        <p:cTn id="19" dur="500"/>
                                        <p:tgtEl>
                                          <p:spTgt spid="4823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482311"/>
                                        </p:tgtEl>
                                        <p:attrNameLst>
                                          <p:attrName>style.visibility</p:attrName>
                                        </p:attrNameLst>
                                      </p:cBhvr>
                                      <p:to>
                                        <p:strVal val="visible"/>
                                      </p:to>
                                    </p:set>
                                    <p:anim calcmode="lin" valueType="num">
                                      <p:cBhvr>
                                        <p:cTn id="24" dur="500" fill="hold"/>
                                        <p:tgtEl>
                                          <p:spTgt spid="482311"/>
                                        </p:tgtEl>
                                        <p:attrNameLst>
                                          <p:attrName>ppt_w</p:attrName>
                                        </p:attrNameLst>
                                      </p:cBhvr>
                                      <p:tavLst>
                                        <p:tav tm="0">
                                          <p:val>
                                            <p:fltVal val="0"/>
                                          </p:val>
                                        </p:tav>
                                        <p:tav tm="100000">
                                          <p:val>
                                            <p:strVal val="#ppt_w"/>
                                          </p:val>
                                        </p:tav>
                                      </p:tavLst>
                                    </p:anim>
                                    <p:anim calcmode="lin" valueType="num">
                                      <p:cBhvr>
                                        <p:cTn id="25" dur="500" fill="hold"/>
                                        <p:tgtEl>
                                          <p:spTgt spid="482311"/>
                                        </p:tgtEl>
                                        <p:attrNameLst>
                                          <p:attrName>ppt_h</p:attrName>
                                        </p:attrNameLst>
                                      </p:cBhvr>
                                      <p:tavLst>
                                        <p:tav tm="0">
                                          <p:val>
                                            <p:fltVal val="0"/>
                                          </p:val>
                                        </p:tav>
                                        <p:tav tm="100000">
                                          <p:val>
                                            <p:strVal val="#ppt_h"/>
                                          </p:val>
                                        </p:tav>
                                      </p:tavLst>
                                    </p:anim>
                                    <p:animEffect transition="in" filter="fade">
                                      <p:cBhvr>
                                        <p:cTn id="26" dur="500"/>
                                        <p:tgtEl>
                                          <p:spTgt spid="482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8" grpId="0"/>
      <p:bldP spid="482309" grpId="0"/>
      <p:bldP spid="482310" grpId="0"/>
      <p:bldP spid="4823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F60D91E1-0E6B-C5AC-5086-E51C88EBE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68363"/>
            <a:ext cx="68580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4356" name="Text Box 4">
            <a:extLst>
              <a:ext uri="{FF2B5EF4-FFF2-40B4-BE49-F238E27FC236}">
                <a16:creationId xmlns:a16="http://schemas.microsoft.com/office/drawing/2014/main" id="{155DBA44-C9E8-B0FA-D74A-ABD5AAE3155E}"/>
              </a:ext>
            </a:extLst>
          </p:cNvPr>
          <p:cNvSpPr txBox="1">
            <a:spLocks noChangeArrowheads="1"/>
          </p:cNvSpPr>
          <p:nvPr/>
        </p:nvSpPr>
        <p:spPr bwMode="auto">
          <a:xfrm>
            <a:off x="3189288" y="1943100"/>
            <a:ext cx="4891083" cy="738664"/>
          </a:xfrm>
          <a:prstGeom prst="rect">
            <a:avLst/>
          </a:prstGeom>
          <a:noFill/>
          <a:ln>
            <a:noFill/>
          </a:ln>
          <a:effec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ts val="0"/>
              </a:spcBef>
              <a:spcAft>
                <a:spcPts val="0"/>
              </a:spcAft>
              <a:defRPr/>
            </a:pPr>
            <a:r>
              <a:rPr lang="en-US" sz="2100" b="1" dirty="0">
                <a:solidFill>
                  <a:srgbClr val="FFFF99"/>
                </a:solidFill>
                <a:effectLst>
                  <a:outerShdw blurRad="38100" dist="38100" dir="2700000" algn="tl">
                    <a:srgbClr val="000000"/>
                  </a:outerShdw>
                </a:effectLst>
                <a:latin typeface="Arial" charset="0"/>
              </a:rPr>
              <a:t>3.  Are human activities the </a:t>
            </a:r>
            <a:r>
              <a:rPr lang="en-US" sz="2100" b="1" i="1" dirty="0">
                <a:solidFill>
                  <a:srgbClr val="FFFF99"/>
                </a:solidFill>
                <a:effectLst>
                  <a:outerShdw blurRad="38100" dist="38100" dir="2700000" algn="tl">
                    <a:srgbClr val="000000"/>
                  </a:outerShdw>
                </a:effectLst>
                <a:latin typeface="Arial" charset="0"/>
              </a:rPr>
              <a:t>primary </a:t>
            </a:r>
          </a:p>
          <a:p>
            <a:pPr eaLnBrk="1" fontAlgn="auto" hangingPunct="1">
              <a:spcBef>
                <a:spcPts val="0"/>
              </a:spcBef>
              <a:spcAft>
                <a:spcPts val="0"/>
              </a:spcAft>
              <a:defRPr/>
            </a:pPr>
            <a:r>
              <a:rPr lang="en-US" sz="2100" b="1" i="1" dirty="0">
                <a:solidFill>
                  <a:srgbClr val="FFFF99"/>
                </a:solidFill>
                <a:effectLst>
                  <a:outerShdw blurRad="38100" dist="38100" dir="2700000" algn="tl">
                    <a:srgbClr val="000000"/>
                  </a:outerShdw>
                </a:effectLst>
                <a:latin typeface="Arial" charset="0"/>
              </a:rPr>
              <a:t>         drivers</a:t>
            </a:r>
            <a:r>
              <a:rPr lang="en-US" sz="2100" b="1" dirty="0">
                <a:solidFill>
                  <a:srgbClr val="FFFF99"/>
                </a:solidFill>
                <a:effectLst>
                  <a:outerShdw blurRad="38100" dist="38100" dir="2700000" algn="tl">
                    <a:srgbClr val="000000"/>
                  </a:outerShdw>
                </a:effectLst>
                <a:latin typeface="Arial" charset="0"/>
              </a:rPr>
              <a:t> behind this “warming”?</a:t>
            </a:r>
          </a:p>
        </p:txBody>
      </p:sp>
      <p:sp>
        <p:nvSpPr>
          <p:cNvPr id="484357" name="Text Box 5">
            <a:extLst>
              <a:ext uri="{FF2B5EF4-FFF2-40B4-BE49-F238E27FC236}">
                <a16:creationId xmlns:a16="http://schemas.microsoft.com/office/drawing/2014/main" id="{494F9805-B516-955A-CDC8-87346DAF9B23}"/>
              </a:ext>
            </a:extLst>
          </p:cNvPr>
          <p:cNvSpPr txBox="1">
            <a:spLocks noChangeArrowheads="1"/>
          </p:cNvSpPr>
          <p:nvPr/>
        </p:nvSpPr>
        <p:spPr bwMode="auto">
          <a:xfrm>
            <a:off x="3124200" y="2870200"/>
            <a:ext cx="6248442" cy="830997"/>
          </a:xfrm>
          <a:prstGeom prst="rect">
            <a:avLst/>
          </a:prstGeom>
          <a:noFill/>
          <a:ln>
            <a:noFill/>
          </a:ln>
          <a:effectLst/>
        </p:spPr>
        <p:txBody>
          <a:bodyPr wrap="none">
            <a:spAutoFit/>
          </a:bodyPr>
          <a:lstStyle/>
          <a:p>
            <a:pPr eaLnBrk="1" fontAlgn="auto" hangingPunct="1">
              <a:spcBef>
                <a:spcPts val="0"/>
              </a:spcBef>
              <a:spcAft>
                <a:spcPts val="0"/>
              </a:spcAft>
              <a:defRPr/>
            </a:pPr>
            <a:r>
              <a:rPr lang="en-US" sz="2400" i="1" dirty="0">
                <a:solidFill>
                  <a:srgbClr val="66FFFF"/>
                </a:solidFill>
                <a:effectLst>
                  <a:outerShdw blurRad="38100" dist="38100" dir="2700000" algn="tl">
                    <a:srgbClr val="000000"/>
                  </a:outerShdw>
                </a:effectLst>
                <a:latin typeface="Arial" charset="0"/>
              </a:rPr>
              <a:t>Humans responsible for “how much?”</a:t>
            </a:r>
          </a:p>
          <a:p>
            <a:pPr eaLnBrk="1" fontAlgn="auto" hangingPunct="1">
              <a:spcBef>
                <a:spcPts val="0"/>
              </a:spcBef>
              <a:spcAft>
                <a:spcPts val="0"/>
              </a:spcAft>
              <a:defRPr/>
            </a:pPr>
            <a:r>
              <a:rPr lang="en-US" sz="2400" i="1" dirty="0">
                <a:solidFill>
                  <a:srgbClr val="66FFFF"/>
                </a:solidFill>
                <a:effectLst>
                  <a:outerShdw blurRad="38100" dist="38100" dir="2700000" algn="tl">
                    <a:srgbClr val="000000"/>
                  </a:outerShdw>
                </a:effectLst>
                <a:latin typeface="Arial" charset="0"/>
              </a:rPr>
              <a:t>      I am not convinced that we can quantify.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4356"/>
                                        </p:tgtEl>
                                        <p:attrNameLst>
                                          <p:attrName>style.visibility</p:attrName>
                                        </p:attrNameLst>
                                      </p:cBhvr>
                                      <p:to>
                                        <p:strVal val="visible"/>
                                      </p:to>
                                    </p:set>
                                    <p:animEffect transition="in" filter="dissolve">
                                      <p:cBhvr>
                                        <p:cTn id="7" dur="1000"/>
                                        <p:tgtEl>
                                          <p:spTgt spid="484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484357"/>
                                        </p:tgtEl>
                                        <p:attrNameLst>
                                          <p:attrName>style.visibility</p:attrName>
                                        </p:attrNameLst>
                                      </p:cBhvr>
                                      <p:to>
                                        <p:strVal val="visible"/>
                                      </p:to>
                                    </p:set>
                                    <p:anim calcmode="lin" valueType="num">
                                      <p:cBhvr>
                                        <p:cTn id="12" dur="500" fill="hold"/>
                                        <p:tgtEl>
                                          <p:spTgt spid="484357"/>
                                        </p:tgtEl>
                                        <p:attrNameLst>
                                          <p:attrName>ppt_w</p:attrName>
                                        </p:attrNameLst>
                                      </p:cBhvr>
                                      <p:tavLst>
                                        <p:tav tm="0">
                                          <p:val>
                                            <p:fltVal val="0"/>
                                          </p:val>
                                        </p:tav>
                                        <p:tav tm="100000">
                                          <p:val>
                                            <p:strVal val="#ppt_w"/>
                                          </p:val>
                                        </p:tav>
                                      </p:tavLst>
                                    </p:anim>
                                    <p:anim calcmode="lin" valueType="num">
                                      <p:cBhvr>
                                        <p:cTn id="13" dur="500" fill="hold"/>
                                        <p:tgtEl>
                                          <p:spTgt spid="484357"/>
                                        </p:tgtEl>
                                        <p:attrNameLst>
                                          <p:attrName>ppt_h</p:attrName>
                                        </p:attrNameLst>
                                      </p:cBhvr>
                                      <p:tavLst>
                                        <p:tav tm="0">
                                          <p:val>
                                            <p:fltVal val="0"/>
                                          </p:val>
                                        </p:tav>
                                        <p:tav tm="100000">
                                          <p:val>
                                            <p:strVal val="#ppt_h"/>
                                          </p:val>
                                        </p:tav>
                                      </p:tavLst>
                                    </p:anim>
                                    <p:animEffect transition="in" filter="fade">
                                      <p:cBhvr>
                                        <p:cTn id="14" dur="500"/>
                                        <p:tgtEl>
                                          <p:spTgt spid="484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6" grpId="0"/>
      <p:bldP spid="48435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D16D9674-898A-81D9-114B-E3092A995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68363"/>
            <a:ext cx="68580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6404" name="Text Box 4">
            <a:extLst>
              <a:ext uri="{FF2B5EF4-FFF2-40B4-BE49-F238E27FC236}">
                <a16:creationId xmlns:a16="http://schemas.microsoft.com/office/drawing/2014/main" id="{B79C8503-393A-9B49-1624-BC4147365B27}"/>
              </a:ext>
            </a:extLst>
          </p:cNvPr>
          <p:cNvSpPr txBox="1">
            <a:spLocks noChangeArrowheads="1"/>
          </p:cNvSpPr>
          <p:nvPr/>
        </p:nvSpPr>
        <p:spPr bwMode="auto">
          <a:xfrm>
            <a:off x="3198813" y="1935163"/>
            <a:ext cx="5429692" cy="738664"/>
          </a:xfrm>
          <a:prstGeom prst="rect">
            <a:avLst/>
          </a:prstGeom>
          <a:noFill/>
          <a:ln>
            <a:noFill/>
          </a:ln>
          <a:effec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marL="0" indent="0" eaLnBrk="1" fontAlgn="auto" hangingPunct="1">
              <a:spcBef>
                <a:spcPts val="0"/>
              </a:spcBef>
              <a:spcAft>
                <a:spcPts val="0"/>
              </a:spcAft>
              <a:defRPr/>
            </a:pPr>
            <a:r>
              <a:rPr lang="en-US" sz="2100" b="1" dirty="0">
                <a:solidFill>
                  <a:srgbClr val="FFFF99"/>
                </a:solidFill>
                <a:effectLst>
                  <a:outerShdw blurRad="38100" dist="38100" dir="2700000" algn="tl">
                    <a:srgbClr val="000000"/>
                  </a:outerShdw>
                </a:effectLst>
                <a:latin typeface="Arial" charset="0"/>
              </a:rPr>
              <a:t>4.  Should we take actions to reduce the</a:t>
            </a:r>
          </a:p>
          <a:p>
            <a:pPr eaLnBrk="1" fontAlgn="auto" hangingPunct="1">
              <a:spcBef>
                <a:spcPts val="0"/>
              </a:spcBef>
              <a:spcAft>
                <a:spcPts val="0"/>
              </a:spcAft>
              <a:defRPr/>
            </a:pPr>
            <a:r>
              <a:rPr lang="en-US" sz="2100" b="1" dirty="0">
                <a:solidFill>
                  <a:srgbClr val="FFFF99"/>
                </a:solidFill>
                <a:effectLst>
                  <a:outerShdw blurRad="38100" dist="38100" dir="2700000" algn="tl">
                    <a:srgbClr val="000000"/>
                  </a:outerShdw>
                </a:effectLst>
                <a:latin typeface="Arial" charset="0"/>
              </a:rPr>
              <a:t>         human impact on the environment?</a:t>
            </a:r>
          </a:p>
        </p:txBody>
      </p:sp>
      <p:sp>
        <p:nvSpPr>
          <p:cNvPr id="486405" name="Text Box 5">
            <a:extLst>
              <a:ext uri="{FF2B5EF4-FFF2-40B4-BE49-F238E27FC236}">
                <a16:creationId xmlns:a16="http://schemas.microsoft.com/office/drawing/2014/main" id="{E6234B83-2EF6-F3F2-B499-2D6C52363844}"/>
              </a:ext>
            </a:extLst>
          </p:cNvPr>
          <p:cNvSpPr txBox="1">
            <a:spLocks noChangeArrowheads="1"/>
          </p:cNvSpPr>
          <p:nvPr/>
        </p:nvSpPr>
        <p:spPr bwMode="auto">
          <a:xfrm>
            <a:off x="3189288" y="4011613"/>
            <a:ext cx="5035353" cy="415498"/>
          </a:xfrm>
          <a:prstGeom prst="rect">
            <a:avLst/>
          </a:prstGeom>
          <a:noFill/>
          <a:ln>
            <a:noFill/>
          </a:ln>
          <a:effec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eaLnBrk="1" fontAlgn="auto" hangingPunct="1">
              <a:spcBef>
                <a:spcPts val="0"/>
              </a:spcBef>
              <a:spcAft>
                <a:spcPts val="0"/>
              </a:spcAft>
              <a:defRPr/>
            </a:pPr>
            <a:r>
              <a:rPr lang="en-US" sz="2100" b="1" dirty="0">
                <a:solidFill>
                  <a:srgbClr val="FFFF99"/>
                </a:solidFill>
                <a:effectLst>
                  <a:outerShdw blurRad="38100" dist="38100" dir="2700000" algn="tl">
                    <a:srgbClr val="000000"/>
                  </a:outerShdw>
                </a:effectLst>
                <a:latin typeface="Arial" charset="0"/>
              </a:rPr>
              <a:t>5.  Can “climate change” be stopped?</a:t>
            </a:r>
          </a:p>
        </p:txBody>
      </p:sp>
      <p:sp>
        <p:nvSpPr>
          <p:cNvPr id="486406" name="Rectangle 6">
            <a:extLst>
              <a:ext uri="{FF2B5EF4-FFF2-40B4-BE49-F238E27FC236}">
                <a16:creationId xmlns:a16="http://schemas.microsoft.com/office/drawing/2014/main" id="{16831581-404E-86FD-C989-57A616B6B259}"/>
              </a:ext>
            </a:extLst>
          </p:cNvPr>
          <p:cNvSpPr>
            <a:spLocks noChangeArrowheads="1"/>
          </p:cNvSpPr>
          <p:nvPr/>
        </p:nvSpPr>
        <p:spPr bwMode="auto">
          <a:xfrm>
            <a:off x="3524250" y="2743200"/>
            <a:ext cx="4743450" cy="830263"/>
          </a:xfrm>
          <a:prstGeom prst="rect">
            <a:avLst/>
          </a:prstGeom>
          <a:noFill/>
          <a:ln>
            <a:noFill/>
          </a:ln>
          <a:effectLst/>
        </p:spPr>
        <p:txBody>
          <a:bodyPr>
            <a:spAutoFit/>
          </a:bodyPr>
          <a:lstStyle/>
          <a:p>
            <a:pPr eaLnBrk="1" fontAlgn="auto" hangingPunct="1">
              <a:spcBef>
                <a:spcPts val="0"/>
              </a:spcBef>
              <a:spcAft>
                <a:spcPts val="0"/>
              </a:spcAft>
              <a:defRPr/>
            </a:pPr>
            <a:r>
              <a:rPr lang="en-US" sz="2400" i="1">
                <a:solidFill>
                  <a:srgbClr val="66FFFF"/>
                </a:solidFill>
                <a:effectLst>
                  <a:outerShdw blurRad="38100" dist="38100" dir="2700000" algn="tl">
                    <a:srgbClr val="000000"/>
                  </a:outerShdw>
                </a:effectLst>
                <a:latin typeface="Arial" charset="0"/>
              </a:rPr>
              <a:t>Of course!</a:t>
            </a:r>
          </a:p>
          <a:p>
            <a:pPr eaLnBrk="1" fontAlgn="auto" hangingPunct="1">
              <a:spcBef>
                <a:spcPts val="0"/>
              </a:spcBef>
              <a:spcAft>
                <a:spcPts val="0"/>
              </a:spcAft>
              <a:defRPr/>
            </a:pPr>
            <a:r>
              <a:rPr lang="en-US" sz="2400" i="1">
                <a:solidFill>
                  <a:srgbClr val="66FFFF"/>
                </a:solidFill>
                <a:effectLst>
                  <a:outerShdw blurRad="38100" dist="38100" dir="2700000" algn="tl">
                    <a:srgbClr val="000000"/>
                  </a:outerShdw>
                </a:effectLst>
                <a:latin typeface="Arial" charset="0"/>
              </a:rPr>
              <a:t>     This is not a point of debate!</a:t>
            </a:r>
          </a:p>
        </p:txBody>
      </p:sp>
      <p:sp>
        <p:nvSpPr>
          <p:cNvPr id="486407" name="Rectangle 7">
            <a:extLst>
              <a:ext uri="{FF2B5EF4-FFF2-40B4-BE49-F238E27FC236}">
                <a16:creationId xmlns:a16="http://schemas.microsoft.com/office/drawing/2014/main" id="{41BC541C-096D-3808-5BE5-EF0F9FCF89C1}"/>
              </a:ext>
            </a:extLst>
          </p:cNvPr>
          <p:cNvSpPr>
            <a:spLocks noChangeArrowheads="1"/>
          </p:cNvSpPr>
          <p:nvPr/>
        </p:nvSpPr>
        <p:spPr bwMode="auto">
          <a:xfrm>
            <a:off x="3352800" y="4549775"/>
            <a:ext cx="5543550" cy="1200150"/>
          </a:xfrm>
          <a:prstGeom prst="rect">
            <a:avLst/>
          </a:prstGeom>
          <a:noFill/>
          <a:ln>
            <a:noFill/>
          </a:ln>
          <a:effectLst/>
        </p:spPr>
        <p:txBody>
          <a:bodyPr>
            <a:spAutoFit/>
          </a:bodyPr>
          <a:lstStyle/>
          <a:p>
            <a:pPr eaLnBrk="1" fontAlgn="auto" hangingPunct="1">
              <a:spcBef>
                <a:spcPts val="0"/>
              </a:spcBef>
              <a:spcAft>
                <a:spcPts val="0"/>
              </a:spcAft>
              <a:defRPr/>
            </a:pPr>
            <a:r>
              <a:rPr lang="en-US" sz="2400" i="1" dirty="0">
                <a:solidFill>
                  <a:srgbClr val="66FFFF"/>
                </a:solidFill>
                <a:effectLst>
                  <a:outerShdw blurRad="38100" dist="38100" dir="2700000" algn="tl">
                    <a:srgbClr val="000000"/>
                  </a:outerShdw>
                </a:effectLst>
                <a:latin typeface="Arial" charset="0"/>
              </a:rPr>
              <a:t>Mitigated . . . but not stopped . . . </a:t>
            </a:r>
          </a:p>
          <a:p>
            <a:pPr eaLnBrk="1" fontAlgn="auto" hangingPunct="1">
              <a:spcBef>
                <a:spcPts val="0"/>
              </a:spcBef>
              <a:spcAft>
                <a:spcPts val="0"/>
              </a:spcAft>
              <a:defRPr/>
            </a:pPr>
            <a:r>
              <a:rPr lang="en-US" sz="2400" i="1" dirty="0">
                <a:solidFill>
                  <a:srgbClr val="66FFFF"/>
                </a:solidFill>
                <a:effectLst>
                  <a:outerShdw blurRad="38100" dist="38100" dir="2700000" algn="tl">
                    <a:srgbClr val="000000"/>
                  </a:outerShdw>
                </a:effectLst>
                <a:latin typeface="Arial" charset="0"/>
              </a:rPr>
              <a:t>     at least not until the science and</a:t>
            </a:r>
          </a:p>
          <a:p>
            <a:pPr eaLnBrk="1" fontAlgn="auto" hangingPunct="1">
              <a:spcBef>
                <a:spcPts val="0"/>
              </a:spcBef>
              <a:spcAft>
                <a:spcPts val="0"/>
              </a:spcAft>
              <a:defRPr/>
            </a:pPr>
            <a:r>
              <a:rPr lang="en-US" sz="2400" i="1" dirty="0">
                <a:solidFill>
                  <a:srgbClr val="66FFFF"/>
                </a:solidFill>
                <a:effectLst>
                  <a:outerShdw blurRad="38100" dist="38100" dir="2700000" algn="tl">
                    <a:srgbClr val="000000"/>
                  </a:outerShdw>
                </a:effectLst>
                <a:latin typeface="Arial" charset="0"/>
              </a:rPr>
              <a:t>     processes are better understood.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6404"/>
                                        </p:tgtEl>
                                        <p:attrNameLst>
                                          <p:attrName>style.visibility</p:attrName>
                                        </p:attrNameLst>
                                      </p:cBhvr>
                                      <p:to>
                                        <p:strVal val="visible"/>
                                      </p:to>
                                    </p:set>
                                    <p:animEffect transition="in" filter="fade">
                                      <p:cBhvr>
                                        <p:cTn id="7" dur="1000"/>
                                        <p:tgtEl>
                                          <p:spTgt spid="48640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86406"/>
                                        </p:tgtEl>
                                        <p:attrNameLst>
                                          <p:attrName>style.visibility</p:attrName>
                                        </p:attrNameLst>
                                      </p:cBhvr>
                                      <p:to>
                                        <p:strVal val="visible"/>
                                      </p:to>
                                    </p:set>
                                    <p:anim calcmode="lin" valueType="num">
                                      <p:cBhvr>
                                        <p:cTn id="12" dur="500" fill="hold"/>
                                        <p:tgtEl>
                                          <p:spTgt spid="486406"/>
                                        </p:tgtEl>
                                        <p:attrNameLst>
                                          <p:attrName>ppt_w</p:attrName>
                                        </p:attrNameLst>
                                      </p:cBhvr>
                                      <p:tavLst>
                                        <p:tav tm="0">
                                          <p:val>
                                            <p:fltVal val="0"/>
                                          </p:val>
                                        </p:tav>
                                        <p:tav tm="100000">
                                          <p:val>
                                            <p:strVal val="#ppt_w"/>
                                          </p:val>
                                        </p:tav>
                                      </p:tavLst>
                                    </p:anim>
                                    <p:anim calcmode="lin" valueType="num">
                                      <p:cBhvr>
                                        <p:cTn id="13" dur="500" fill="hold"/>
                                        <p:tgtEl>
                                          <p:spTgt spid="486406"/>
                                        </p:tgtEl>
                                        <p:attrNameLst>
                                          <p:attrName>ppt_h</p:attrName>
                                        </p:attrNameLst>
                                      </p:cBhvr>
                                      <p:tavLst>
                                        <p:tav tm="0">
                                          <p:val>
                                            <p:fltVal val="0"/>
                                          </p:val>
                                        </p:tav>
                                        <p:tav tm="100000">
                                          <p:val>
                                            <p:strVal val="#ppt_h"/>
                                          </p:val>
                                        </p:tav>
                                      </p:tavLst>
                                    </p:anim>
                                    <p:animEffect transition="in" filter="fade">
                                      <p:cBhvr>
                                        <p:cTn id="14" dur="500"/>
                                        <p:tgtEl>
                                          <p:spTgt spid="48640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86405"/>
                                        </p:tgtEl>
                                        <p:attrNameLst>
                                          <p:attrName>style.visibility</p:attrName>
                                        </p:attrNameLst>
                                      </p:cBhvr>
                                      <p:to>
                                        <p:strVal val="visible"/>
                                      </p:to>
                                    </p:set>
                                    <p:animEffect transition="in" filter="dissolve">
                                      <p:cBhvr>
                                        <p:cTn id="19" dur="500"/>
                                        <p:tgtEl>
                                          <p:spTgt spid="48640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486407"/>
                                        </p:tgtEl>
                                        <p:attrNameLst>
                                          <p:attrName>style.visibility</p:attrName>
                                        </p:attrNameLst>
                                      </p:cBhvr>
                                      <p:to>
                                        <p:strVal val="visible"/>
                                      </p:to>
                                    </p:set>
                                    <p:anim calcmode="lin" valueType="num">
                                      <p:cBhvr>
                                        <p:cTn id="24" dur="500" fill="hold"/>
                                        <p:tgtEl>
                                          <p:spTgt spid="486407"/>
                                        </p:tgtEl>
                                        <p:attrNameLst>
                                          <p:attrName>ppt_w</p:attrName>
                                        </p:attrNameLst>
                                      </p:cBhvr>
                                      <p:tavLst>
                                        <p:tav tm="0">
                                          <p:val>
                                            <p:fltVal val="0"/>
                                          </p:val>
                                        </p:tav>
                                        <p:tav tm="100000">
                                          <p:val>
                                            <p:strVal val="#ppt_w"/>
                                          </p:val>
                                        </p:tav>
                                      </p:tavLst>
                                    </p:anim>
                                    <p:anim calcmode="lin" valueType="num">
                                      <p:cBhvr>
                                        <p:cTn id="25" dur="500" fill="hold"/>
                                        <p:tgtEl>
                                          <p:spTgt spid="486407"/>
                                        </p:tgtEl>
                                        <p:attrNameLst>
                                          <p:attrName>ppt_h</p:attrName>
                                        </p:attrNameLst>
                                      </p:cBhvr>
                                      <p:tavLst>
                                        <p:tav tm="0">
                                          <p:val>
                                            <p:fltVal val="0"/>
                                          </p:val>
                                        </p:tav>
                                        <p:tav tm="100000">
                                          <p:val>
                                            <p:strVal val="#ppt_h"/>
                                          </p:val>
                                        </p:tav>
                                      </p:tavLst>
                                    </p:anim>
                                    <p:animEffect transition="in" filter="fade">
                                      <p:cBhvr>
                                        <p:cTn id="26" dur="500"/>
                                        <p:tgtEl>
                                          <p:spTgt spid="486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4" grpId="0"/>
      <p:bldP spid="486405" grpId="0"/>
      <p:bldP spid="486406" grpId="0"/>
      <p:bldP spid="48640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a:extLst>
              <a:ext uri="{FF2B5EF4-FFF2-40B4-BE49-F238E27FC236}">
                <a16:creationId xmlns:a16="http://schemas.microsoft.com/office/drawing/2014/main" id="{388CDA93-BA8A-FCDD-ED6C-D01B5BD18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68363"/>
            <a:ext cx="68580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8034" name="Text Box 2">
            <a:extLst>
              <a:ext uri="{FF2B5EF4-FFF2-40B4-BE49-F238E27FC236}">
                <a16:creationId xmlns:a16="http://schemas.microsoft.com/office/drawing/2014/main" id="{D4147597-FC87-84E2-EAB2-0F8D9772BCD4}"/>
              </a:ext>
            </a:extLst>
          </p:cNvPr>
          <p:cNvSpPr txBox="1">
            <a:spLocks noChangeArrowheads="1"/>
          </p:cNvSpPr>
          <p:nvPr/>
        </p:nvSpPr>
        <p:spPr bwMode="auto">
          <a:xfrm>
            <a:off x="3009900" y="4229100"/>
            <a:ext cx="6057900" cy="1200150"/>
          </a:xfrm>
          <a:prstGeom prst="rect">
            <a:avLst/>
          </a:prstGeom>
          <a:noFill/>
          <a:ln>
            <a:noFill/>
          </a:ln>
          <a:effectLst/>
        </p:spPr>
        <p:txBody>
          <a:bodyPr>
            <a:spAutoFit/>
          </a:bodyPr>
          <a:lstStyle/>
          <a:p>
            <a:pPr eaLnBrk="1" fontAlgn="auto" hangingPunct="1">
              <a:spcBef>
                <a:spcPts val="0"/>
              </a:spcBef>
              <a:spcAft>
                <a:spcPts val="0"/>
              </a:spcAft>
              <a:defRPr/>
            </a:pPr>
            <a:r>
              <a:rPr lang="en-US" sz="2400" i="1" u="sng" dirty="0">
                <a:solidFill>
                  <a:srgbClr val="66FFFF"/>
                </a:solidFill>
                <a:effectLst>
                  <a:outerShdw blurRad="38100" dist="38100" dir="2700000" algn="tl">
                    <a:srgbClr val="000000"/>
                  </a:outerShdw>
                </a:effectLst>
                <a:latin typeface="Arial" charset="0"/>
              </a:rPr>
              <a:t>Potentially, Louisiana may be among the most adversely impacted</a:t>
            </a:r>
            <a:r>
              <a:rPr lang="en-US" sz="2400" i="1" dirty="0">
                <a:solidFill>
                  <a:srgbClr val="66FFFF"/>
                </a:solidFill>
                <a:effectLst>
                  <a:outerShdw blurRad="38100" dist="38100" dir="2700000" algn="tl">
                    <a:srgbClr val="000000"/>
                  </a:outerShdw>
                </a:effectLst>
                <a:latin typeface="Arial" charset="0"/>
              </a:rPr>
              <a:t> states in the nation.”  </a:t>
            </a:r>
          </a:p>
        </p:txBody>
      </p:sp>
      <p:sp>
        <p:nvSpPr>
          <p:cNvPr id="5" name="Text Box 2">
            <a:extLst>
              <a:ext uri="{FF2B5EF4-FFF2-40B4-BE49-F238E27FC236}">
                <a16:creationId xmlns:a16="http://schemas.microsoft.com/office/drawing/2014/main" id="{9F4ADE61-7003-215B-BCD7-DCF3A2E65EE4}"/>
              </a:ext>
            </a:extLst>
          </p:cNvPr>
          <p:cNvSpPr txBox="1">
            <a:spLocks noChangeArrowheads="1"/>
          </p:cNvSpPr>
          <p:nvPr/>
        </p:nvSpPr>
        <p:spPr bwMode="auto">
          <a:xfrm>
            <a:off x="3009900" y="2282825"/>
            <a:ext cx="6172200" cy="1200150"/>
          </a:xfrm>
          <a:prstGeom prst="rect">
            <a:avLst/>
          </a:prstGeom>
          <a:noFill/>
          <a:ln>
            <a:noFill/>
          </a:ln>
          <a:effectLst/>
        </p:spPr>
        <p:txBody>
          <a:bodyPr>
            <a:spAutoFit/>
          </a:bodyPr>
          <a:lstStyle/>
          <a:p>
            <a:pPr eaLnBrk="1" fontAlgn="auto" hangingPunct="1">
              <a:spcBef>
                <a:spcPts val="0"/>
              </a:spcBef>
              <a:spcAft>
                <a:spcPts val="0"/>
              </a:spcAft>
              <a:defRPr/>
            </a:pPr>
            <a:r>
              <a:rPr lang="en-US" sz="2400" i="1" dirty="0">
                <a:solidFill>
                  <a:srgbClr val="66FFFF"/>
                </a:solidFill>
                <a:effectLst>
                  <a:outerShdw blurRad="38100" dist="38100" dir="2700000" algn="tl">
                    <a:srgbClr val="000000"/>
                  </a:outerShdw>
                </a:effectLst>
                <a:latin typeface="Arial" charset="0"/>
              </a:rPr>
              <a:t>“Even if the threats from climate change are being overstated, just ‘modest’ impacts could have dire effects on Louisiana  . . .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28034"/>
                                        </p:tgtEl>
                                        <p:attrNameLst>
                                          <p:attrName>style.visibility</p:attrName>
                                        </p:attrNameLst>
                                      </p:cBhvr>
                                      <p:to>
                                        <p:strVal val="visible"/>
                                      </p:to>
                                    </p:set>
                                    <p:anim calcmode="lin" valueType="num">
                                      <p:cBhvr>
                                        <p:cTn id="14" dur="500" fill="hold"/>
                                        <p:tgtEl>
                                          <p:spTgt spid="428034"/>
                                        </p:tgtEl>
                                        <p:attrNameLst>
                                          <p:attrName>ppt_w</p:attrName>
                                        </p:attrNameLst>
                                      </p:cBhvr>
                                      <p:tavLst>
                                        <p:tav tm="0">
                                          <p:val>
                                            <p:fltVal val="0"/>
                                          </p:val>
                                        </p:tav>
                                        <p:tav tm="100000">
                                          <p:val>
                                            <p:strVal val="#ppt_w"/>
                                          </p:val>
                                        </p:tav>
                                      </p:tavLst>
                                    </p:anim>
                                    <p:anim calcmode="lin" valueType="num">
                                      <p:cBhvr>
                                        <p:cTn id="15" dur="500" fill="hold"/>
                                        <p:tgtEl>
                                          <p:spTgt spid="428034"/>
                                        </p:tgtEl>
                                        <p:attrNameLst>
                                          <p:attrName>ppt_h</p:attrName>
                                        </p:attrNameLst>
                                      </p:cBhvr>
                                      <p:tavLst>
                                        <p:tav tm="0">
                                          <p:val>
                                            <p:fltVal val="0"/>
                                          </p:val>
                                        </p:tav>
                                        <p:tav tm="100000">
                                          <p:val>
                                            <p:strVal val="#ppt_h"/>
                                          </p:val>
                                        </p:tav>
                                      </p:tavLst>
                                    </p:anim>
                                    <p:animEffect transition="in" filter="fade">
                                      <p:cBhvr>
                                        <p:cTn id="16" dur="500"/>
                                        <p:tgtEl>
                                          <p:spTgt spid="428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2">
            <a:extLst>
              <a:ext uri="{FF2B5EF4-FFF2-40B4-BE49-F238E27FC236}">
                <a16:creationId xmlns:a16="http://schemas.microsoft.com/office/drawing/2014/main" id="{E464DABA-52F9-CB0F-934E-903458A2A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68363"/>
            <a:ext cx="68580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5997" name="Text Box 13">
            <a:extLst>
              <a:ext uri="{FF2B5EF4-FFF2-40B4-BE49-F238E27FC236}">
                <a16:creationId xmlns:a16="http://schemas.microsoft.com/office/drawing/2014/main" id="{2E808E56-5859-BCA2-323B-AFA7B37BE4B4}"/>
              </a:ext>
            </a:extLst>
          </p:cNvPr>
          <p:cNvSpPr txBox="1">
            <a:spLocks noChangeArrowheads="1"/>
          </p:cNvSpPr>
          <p:nvPr/>
        </p:nvSpPr>
        <p:spPr bwMode="auto">
          <a:xfrm>
            <a:off x="3265488" y="4713288"/>
            <a:ext cx="2887662" cy="803297"/>
          </a:xfrm>
          <a:prstGeom prst="rect">
            <a:avLst/>
          </a:prstGeom>
          <a:noFill/>
          <a:ln>
            <a:noFill/>
          </a:ln>
          <a:effectLst/>
        </p:spPr>
        <p:txBody>
          <a:bodyPr>
            <a:spAutoFit/>
          </a:bodyPr>
          <a:lstStyle/>
          <a:p>
            <a:pPr algn="ctr" eaLnBrk="1" fontAlgn="auto" hangingPunct="1">
              <a:spcBef>
                <a:spcPct val="20000"/>
              </a:spcBef>
              <a:spcAft>
                <a:spcPts val="0"/>
              </a:spcAft>
              <a:defRPr/>
            </a:pPr>
            <a:r>
              <a:rPr lang="en-US" sz="2100" i="1" dirty="0">
                <a:solidFill>
                  <a:srgbClr val="66FFFF"/>
                </a:solidFill>
                <a:effectLst>
                  <a:outerShdw blurRad="38100" dist="38100" dir="2700000" algn="tl">
                    <a:srgbClr val="000000"/>
                  </a:outerShdw>
                </a:effectLst>
                <a:latin typeface="Arial Narrow" pitchFamily="34" charset="0"/>
              </a:rPr>
              <a:t>jgrymes@agcenter.lsu.edu</a:t>
            </a:r>
          </a:p>
          <a:p>
            <a:pPr algn="ctr" eaLnBrk="1" fontAlgn="auto" hangingPunct="1">
              <a:spcBef>
                <a:spcPct val="20000"/>
              </a:spcBef>
              <a:spcAft>
                <a:spcPts val="0"/>
              </a:spcAft>
              <a:defRPr/>
            </a:pPr>
            <a:r>
              <a:rPr lang="en-US" sz="2100" i="1" dirty="0">
                <a:solidFill>
                  <a:srgbClr val="66FFFF"/>
                </a:solidFill>
                <a:effectLst>
                  <a:outerShdw blurRad="38100" dist="38100" dir="2700000" algn="tl">
                    <a:srgbClr val="000000"/>
                  </a:outerShdw>
                </a:effectLst>
                <a:latin typeface="Arial Narrow" pitchFamily="34" charset="0"/>
              </a:rPr>
              <a:t>225 /  505 - 6916</a:t>
            </a:r>
            <a:endParaRPr lang="en-US" sz="2100" dirty="0">
              <a:solidFill>
                <a:srgbClr val="66FFFF"/>
              </a:solidFill>
              <a:effectLst>
                <a:outerShdw blurRad="38100" dist="38100" dir="2700000" algn="tl">
                  <a:srgbClr val="000000"/>
                </a:outerShdw>
              </a:effectLst>
              <a:latin typeface="Arial Narrow" pitchFamily="34" charset="0"/>
            </a:endParaRPr>
          </a:p>
        </p:txBody>
      </p:sp>
      <p:sp>
        <p:nvSpPr>
          <p:cNvPr id="425998" name="Rectangle 14">
            <a:extLst>
              <a:ext uri="{FF2B5EF4-FFF2-40B4-BE49-F238E27FC236}">
                <a16:creationId xmlns:a16="http://schemas.microsoft.com/office/drawing/2014/main" id="{3E06DB59-A21E-9DEA-2C24-988998A9C8FA}"/>
              </a:ext>
            </a:extLst>
          </p:cNvPr>
          <p:cNvSpPr>
            <a:spLocks noChangeArrowheads="1"/>
          </p:cNvSpPr>
          <p:nvPr/>
        </p:nvSpPr>
        <p:spPr bwMode="auto">
          <a:xfrm>
            <a:off x="3067050" y="1371600"/>
            <a:ext cx="3086100" cy="628650"/>
          </a:xfrm>
          <a:prstGeom prst="rect">
            <a:avLst/>
          </a:prstGeom>
          <a:noFill/>
          <a:ln>
            <a:noFill/>
          </a:ln>
          <a:effectLst/>
        </p:spPr>
        <p:txBody>
          <a:bodyPr anchor="ctr"/>
          <a:lstStyle/>
          <a:p>
            <a:pPr algn="ctr" eaLnBrk="1" fontAlgn="auto" hangingPunct="1">
              <a:spcBef>
                <a:spcPts val="0"/>
              </a:spcBef>
              <a:spcAft>
                <a:spcPts val="0"/>
              </a:spcAft>
              <a:defRPr/>
            </a:pPr>
            <a:r>
              <a:rPr lang="en-US" sz="3600" i="1">
                <a:solidFill>
                  <a:srgbClr val="FFFF66"/>
                </a:solidFill>
                <a:effectLst>
                  <a:outerShdw blurRad="38100" dist="38100" dir="2700000" algn="tl">
                    <a:srgbClr val="000000"/>
                  </a:outerShdw>
                </a:effectLst>
                <a:latin typeface="+mn-lt"/>
              </a:rPr>
              <a:t>“Thank You!”</a:t>
            </a:r>
          </a:p>
        </p:txBody>
      </p:sp>
      <p:sp>
        <p:nvSpPr>
          <p:cNvPr id="425999" name="Text Box 15">
            <a:extLst>
              <a:ext uri="{FF2B5EF4-FFF2-40B4-BE49-F238E27FC236}">
                <a16:creationId xmlns:a16="http://schemas.microsoft.com/office/drawing/2014/main" id="{5C18B1E1-EF6E-046B-BBD3-C66430596293}"/>
              </a:ext>
            </a:extLst>
          </p:cNvPr>
          <p:cNvSpPr txBox="1">
            <a:spLocks noChangeArrowheads="1"/>
          </p:cNvSpPr>
          <p:nvPr/>
        </p:nvSpPr>
        <p:spPr bwMode="auto">
          <a:xfrm>
            <a:off x="2811865" y="2442499"/>
            <a:ext cx="3596469" cy="600164"/>
          </a:xfrm>
          <a:prstGeom prst="rect">
            <a:avLst/>
          </a:prstGeom>
          <a:noFill/>
          <a:ln>
            <a:noFill/>
          </a:ln>
          <a:effectLst/>
        </p:spPr>
        <p:txBody>
          <a:bodyPr wrap="square">
            <a:spAutoFit/>
          </a:bodyPr>
          <a:lstStyle/>
          <a:p>
            <a:pPr algn="ctr" eaLnBrk="1" fontAlgn="auto" hangingPunct="1">
              <a:spcBef>
                <a:spcPct val="20000"/>
              </a:spcBef>
              <a:spcAft>
                <a:spcPts val="0"/>
              </a:spcAft>
              <a:defRPr/>
            </a:pPr>
            <a:r>
              <a:rPr lang="en-US" sz="1500" b="1" i="1" dirty="0">
                <a:solidFill>
                  <a:srgbClr val="66FFFF"/>
                </a:solidFill>
                <a:effectLst>
                  <a:outerShdw blurRad="38100" dist="38100" dir="2700000" algn="tl">
                    <a:srgbClr val="000000"/>
                  </a:outerShdw>
                </a:effectLst>
                <a:latin typeface="Arial" charset="0"/>
              </a:rPr>
              <a:t>Jay Grymes</a:t>
            </a:r>
          </a:p>
          <a:p>
            <a:pPr algn="ctr" eaLnBrk="1" fontAlgn="auto" hangingPunct="1">
              <a:spcBef>
                <a:spcPct val="20000"/>
              </a:spcBef>
              <a:spcAft>
                <a:spcPts val="0"/>
              </a:spcAft>
              <a:defRPr/>
            </a:pPr>
            <a:r>
              <a:rPr lang="en-US" sz="1500" b="1">
                <a:solidFill>
                  <a:srgbClr val="66FFFF"/>
                </a:solidFill>
                <a:effectLst>
                  <a:outerShdw blurRad="38100" dist="38100" dir="2700000" algn="tl">
                    <a:srgbClr val="000000"/>
                  </a:outerShdw>
                </a:effectLst>
                <a:latin typeface="Arial" charset="0"/>
              </a:rPr>
              <a:t>State Climatologist</a:t>
            </a:r>
            <a:endParaRPr lang="en-US" sz="1500" i="1" dirty="0">
              <a:solidFill>
                <a:srgbClr val="66FFFF"/>
              </a:solidFill>
              <a:latin typeface="Arial" charset="0"/>
            </a:endParaRPr>
          </a:p>
        </p:txBody>
      </p:sp>
      <p:pic>
        <p:nvPicPr>
          <p:cNvPr id="65542" name="Picture 16" descr="agctr">
            <a:extLst>
              <a:ext uri="{FF2B5EF4-FFF2-40B4-BE49-F238E27FC236}">
                <a16:creationId xmlns:a16="http://schemas.microsoft.com/office/drawing/2014/main" id="{23FFF750-8B2E-C53C-B139-AA2AC8E80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438" y="3670875"/>
            <a:ext cx="126156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a:extLst>
              <a:ext uri="{FF2B5EF4-FFF2-40B4-BE49-F238E27FC236}">
                <a16:creationId xmlns:a16="http://schemas.microsoft.com/office/drawing/2014/main" id="{BFCEB7A6-AAD7-2A51-E770-8DDF5E2264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3265488" y="3423576"/>
            <a:ext cx="1267756" cy="126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A screenshot of a weather forecast&#10;&#10;Description automatically generated">
            <a:extLst>
              <a:ext uri="{FF2B5EF4-FFF2-40B4-BE49-F238E27FC236}">
                <a16:creationId xmlns:a16="http://schemas.microsoft.com/office/drawing/2014/main" id="{38C586E3-A8FE-FF3C-62F9-1C6BC55E6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A storm in the water&#10;&#10;Description automatically generated with medium confidence">
            <a:extLst>
              <a:ext uri="{FF2B5EF4-FFF2-40B4-BE49-F238E27FC236}">
                <a16:creationId xmlns:a16="http://schemas.microsoft.com/office/drawing/2014/main" id="{05EC76F4-CE1D-A63A-C05A-03A662F22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Image preview">
            <a:extLst>
              <a:ext uri="{FF2B5EF4-FFF2-40B4-BE49-F238E27FC236}">
                <a16:creationId xmlns:a16="http://schemas.microsoft.com/office/drawing/2014/main" id="{3578CDFC-0B0C-DD33-DFB3-F6DFF0EF4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descr="A weather forecast with clouds and rain&#10;&#10;Description automatically generated with medium confidence">
            <a:extLst>
              <a:ext uri="{FF2B5EF4-FFF2-40B4-BE49-F238E27FC236}">
                <a16:creationId xmlns:a16="http://schemas.microsoft.com/office/drawing/2014/main" id="{6C0E6C35-B8E3-34F5-BBF4-1A66FE1B4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578" name="Chart 5">
            <a:extLst>
              <a:ext uri="{FF2B5EF4-FFF2-40B4-BE49-F238E27FC236}">
                <a16:creationId xmlns:a16="http://schemas.microsoft.com/office/drawing/2014/main" id="{92E2F2B6-9099-854B-7AAB-8FEE6CAA03EE}"/>
              </a:ext>
            </a:extLst>
          </p:cNvPr>
          <p:cNvGraphicFramePr>
            <a:graphicFrameLocks/>
          </p:cNvGraphicFramePr>
          <p:nvPr/>
        </p:nvGraphicFramePr>
        <p:xfrm>
          <a:off x="1541464" y="34522"/>
          <a:ext cx="9109075" cy="6823075"/>
        </p:xfrm>
        <a:graphic>
          <a:graphicData uri="http://schemas.openxmlformats.org/presentationml/2006/ole">
            <mc:AlternateContent xmlns:mc="http://schemas.openxmlformats.org/markup-compatibility/2006">
              <mc:Choice xmlns:v="urn:schemas-microsoft-com:vml" Requires="v">
                <p:oleObj spid="_x0000_s1027" name="Chart" r:id="rId3" imgW="9120406" imgH="6834208" progId="Excel.Chart.8">
                  <p:embed/>
                </p:oleObj>
              </mc:Choice>
              <mc:Fallback>
                <p:oleObj name="Chart" r:id="rId3" imgW="9120406" imgH="6834208" progId="Excel.Chart.8">
                  <p:embed/>
                  <p:pic>
                    <p:nvPicPr>
                      <p:cNvPr id="24578" name="Chart 5">
                        <a:extLst>
                          <a:ext uri="{FF2B5EF4-FFF2-40B4-BE49-F238E27FC236}">
                            <a16:creationId xmlns:a16="http://schemas.microsoft.com/office/drawing/2014/main" id="{92E2F2B6-9099-854B-7AAB-8FEE6CAA03E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464" y="34522"/>
                        <a:ext cx="9109075" cy="6823075"/>
                      </a:xfrm>
                      <a:prstGeom prst="rect">
                        <a:avLst/>
                      </a:prstGeom>
                      <a:solidFill>
                        <a:schemeClr val="bg1">
                          <a:lumMod val="95000"/>
                        </a:schemeClr>
                      </a:solidFill>
                    </p:spPr>
                  </p:pic>
                </p:oleObj>
              </mc:Fallback>
            </mc:AlternateContent>
          </a:graphicData>
        </a:graphic>
      </p:graphicFrame>
      <p:sp>
        <p:nvSpPr>
          <p:cNvPr id="24579" name="TextBox 6">
            <a:extLst>
              <a:ext uri="{FF2B5EF4-FFF2-40B4-BE49-F238E27FC236}">
                <a16:creationId xmlns:a16="http://schemas.microsoft.com/office/drawing/2014/main" id="{F7B4058D-29BD-5469-3C12-C6567A7B9E92}"/>
              </a:ext>
            </a:extLst>
          </p:cNvPr>
          <p:cNvSpPr txBox="1">
            <a:spLocks noChangeArrowheads="1"/>
          </p:cNvSpPr>
          <p:nvPr/>
        </p:nvSpPr>
        <p:spPr bwMode="auto">
          <a:xfrm>
            <a:off x="7180264" y="835025"/>
            <a:ext cx="1328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b="1">
                <a:solidFill>
                  <a:schemeClr val="tx1"/>
                </a:solidFill>
                <a:latin typeface="Tahoma" panose="020B0604030504040204" pitchFamily="34" charset="0"/>
              </a:defRPr>
            </a:lvl1pPr>
            <a:lvl2pPr marL="742950" indent="-285750">
              <a:defRPr sz="4800" b="1">
                <a:solidFill>
                  <a:schemeClr val="tx1"/>
                </a:solidFill>
                <a:latin typeface="Tahoma" panose="020B0604030504040204" pitchFamily="34" charset="0"/>
              </a:defRPr>
            </a:lvl2pPr>
            <a:lvl3pPr marL="1143000" indent="-228600">
              <a:defRPr sz="4800" b="1">
                <a:solidFill>
                  <a:schemeClr val="tx1"/>
                </a:solidFill>
                <a:latin typeface="Tahoma" panose="020B0604030504040204" pitchFamily="34" charset="0"/>
              </a:defRPr>
            </a:lvl3pPr>
            <a:lvl4pPr marL="1600200" indent="-228600">
              <a:defRPr sz="4800" b="1">
                <a:solidFill>
                  <a:schemeClr val="tx1"/>
                </a:solidFill>
                <a:latin typeface="Tahoma" panose="020B0604030504040204" pitchFamily="34" charset="0"/>
              </a:defRPr>
            </a:lvl4pPr>
            <a:lvl5pPr marL="2057400" indent="-228600">
              <a:defRPr sz="4800" b="1">
                <a:solidFill>
                  <a:schemeClr val="tx1"/>
                </a:solidFill>
                <a:latin typeface="Tahoma" panose="020B0604030504040204" pitchFamily="34" charset="0"/>
              </a:defRPr>
            </a:lvl5pPr>
            <a:lvl6pPr marL="2514600" indent="-228600" eaLnBrk="0" fontAlgn="base" hangingPunct="0">
              <a:spcBef>
                <a:spcPct val="0"/>
              </a:spcBef>
              <a:spcAft>
                <a:spcPct val="0"/>
              </a:spcAft>
              <a:defRPr sz="4800" b="1">
                <a:solidFill>
                  <a:schemeClr val="tx1"/>
                </a:solidFill>
                <a:latin typeface="Tahoma" panose="020B0604030504040204" pitchFamily="34" charset="0"/>
              </a:defRPr>
            </a:lvl6pPr>
            <a:lvl7pPr marL="2971800" indent="-228600" eaLnBrk="0" fontAlgn="base" hangingPunct="0">
              <a:spcBef>
                <a:spcPct val="0"/>
              </a:spcBef>
              <a:spcAft>
                <a:spcPct val="0"/>
              </a:spcAft>
              <a:defRPr sz="4800" b="1">
                <a:solidFill>
                  <a:schemeClr val="tx1"/>
                </a:solidFill>
                <a:latin typeface="Tahoma" panose="020B0604030504040204" pitchFamily="34" charset="0"/>
              </a:defRPr>
            </a:lvl7pPr>
            <a:lvl8pPr marL="3429000" indent="-228600" eaLnBrk="0" fontAlgn="base" hangingPunct="0">
              <a:spcBef>
                <a:spcPct val="0"/>
              </a:spcBef>
              <a:spcAft>
                <a:spcPct val="0"/>
              </a:spcAft>
              <a:defRPr sz="4800" b="1">
                <a:solidFill>
                  <a:schemeClr val="tx1"/>
                </a:solidFill>
                <a:latin typeface="Tahoma" panose="020B0604030504040204" pitchFamily="34" charset="0"/>
              </a:defRPr>
            </a:lvl8pPr>
            <a:lvl9pPr marL="3886200" indent="-228600" eaLnBrk="0" fontAlgn="base" hangingPunct="0">
              <a:spcBef>
                <a:spcPct val="0"/>
              </a:spcBef>
              <a:spcAft>
                <a:spcPct val="0"/>
              </a:spcAft>
              <a:defRPr sz="4800" b="1">
                <a:solidFill>
                  <a:schemeClr val="tx1"/>
                </a:solidFill>
                <a:latin typeface="Tahoma" panose="020B0604030504040204" pitchFamily="34" charset="0"/>
              </a:defRPr>
            </a:lvl9pPr>
          </a:lstStyle>
          <a:p>
            <a:r>
              <a:rPr lang="en-US" altLang="en-US" sz="2000"/>
              <a:t>Prepare</a:t>
            </a:r>
          </a:p>
        </p:txBody>
      </p:sp>
      <p:sp>
        <p:nvSpPr>
          <p:cNvPr id="24580" name="TextBox 7">
            <a:extLst>
              <a:ext uri="{FF2B5EF4-FFF2-40B4-BE49-F238E27FC236}">
                <a16:creationId xmlns:a16="http://schemas.microsoft.com/office/drawing/2014/main" id="{46A704C7-3976-CF28-141E-20AA016787E6}"/>
              </a:ext>
            </a:extLst>
          </p:cNvPr>
          <p:cNvSpPr txBox="1">
            <a:spLocks noChangeArrowheads="1"/>
          </p:cNvSpPr>
          <p:nvPr/>
        </p:nvSpPr>
        <p:spPr bwMode="auto">
          <a:xfrm>
            <a:off x="8737600" y="3629025"/>
            <a:ext cx="132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b="1">
                <a:solidFill>
                  <a:schemeClr val="tx1"/>
                </a:solidFill>
                <a:latin typeface="Tahoma" panose="020B0604030504040204" pitchFamily="34" charset="0"/>
              </a:defRPr>
            </a:lvl1pPr>
            <a:lvl2pPr marL="742950" indent="-285750">
              <a:defRPr sz="4800" b="1">
                <a:solidFill>
                  <a:schemeClr val="tx1"/>
                </a:solidFill>
                <a:latin typeface="Tahoma" panose="020B0604030504040204" pitchFamily="34" charset="0"/>
              </a:defRPr>
            </a:lvl2pPr>
            <a:lvl3pPr marL="1143000" indent="-228600">
              <a:defRPr sz="4800" b="1">
                <a:solidFill>
                  <a:schemeClr val="tx1"/>
                </a:solidFill>
                <a:latin typeface="Tahoma" panose="020B0604030504040204" pitchFamily="34" charset="0"/>
              </a:defRPr>
            </a:lvl3pPr>
            <a:lvl4pPr marL="1600200" indent="-228600">
              <a:defRPr sz="4800" b="1">
                <a:solidFill>
                  <a:schemeClr val="tx1"/>
                </a:solidFill>
                <a:latin typeface="Tahoma" panose="020B0604030504040204" pitchFamily="34" charset="0"/>
              </a:defRPr>
            </a:lvl4pPr>
            <a:lvl5pPr marL="2057400" indent="-228600">
              <a:defRPr sz="4800" b="1">
                <a:solidFill>
                  <a:schemeClr val="tx1"/>
                </a:solidFill>
                <a:latin typeface="Tahoma" panose="020B0604030504040204" pitchFamily="34" charset="0"/>
              </a:defRPr>
            </a:lvl5pPr>
            <a:lvl6pPr marL="2514600" indent="-228600" eaLnBrk="0" fontAlgn="base" hangingPunct="0">
              <a:spcBef>
                <a:spcPct val="0"/>
              </a:spcBef>
              <a:spcAft>
                <a:spcPct val="0"/>
              </a:spcAft>
              <a:defRPr sz="4800" b="1">
                <a:solidFill>
                  <a:schemeClr val="tx1"/>
                </a:solidFill>
                <a:latin typeface="Tahoma" panose="020B0604030504040204" pitchFamily="34" charset="0"/>
              </a:defRPr>
            </a:lvl6pPr>
            <a:lvl7pPr marL="2971800" indent="-228600" eaLnBrk="0" fontAlgn="base" hangingPunct="0">
              <a:spcBef>
                <a:spcPct val="0"/>
              </a:spcBef>
              <a:spcAft>
                <a:spcPct val="0"/>
              </a:spcAft>
              <a:defRPr sz="4800" b="1">
                <a:solidFill>
                  <a:schemeClr val="tx1"/>
                </a:solidFill>
                <a:latin typeface="Tahoma" panose="020B0604030504040204" pitchFamily="34" charset="0"/>
              </a:defRPr>
            </a:lvl7pPr>
            <a:lvl8pPr marL="3429000" indent="-228600" eaLnBrk="0" fontAlgn="base" hangingPunct="0">
              <a:spcBef>
                <a:spcPct val="0"/>
              </a:spcBef>
              <a:spcAft>
                <a:spcPct val="0"/>
              </a:spcAft>
              <a:defRPr sz="4800" b="1">
                <a:solidFill>
                  <a:schemeClr val="tx1"/>
                </a:solidFill>
                <a:latin typeface="Tahoma" panose="020B0604030504040204" pitchFamily="34" charset="0"/>
              </a:defRPr>
            </a:lvl8pPr>
            <a:lvl9pPr marL="3886200" indent="-228600" eaLnBrk="0" fontAlgn="base" hangingPunct="0">
              <a:spcBef>
                <a:spcPct val="0"/>
              </a:spcBef>
              <a:spcAft>
                <a:spcPct val="0"/>
              </a:spcAft>
              <a:defRPr sz="4800" b="1">
                <a:solidFill>
                  <a:schemeClr val="tx1"/>
                </a:solidFill>
                <a:latin typeface="Tahoma" panose="020B0604030504040204" pitchFamily="34" charset="0"/>
              </a:defRPr>
            </a:lvl9pPr>
          </a:lstStyle>
          <a:p>
            <a:r>
              <a:rPr lang="en-US" altLang="en-US" sz="2000"/>
              <a:t>Respond</a:t>
            </a:r>
          </a:p>
        </p:txBody>
      </p:sp>
      <p:sp>
        <p:nvSpPr>
          <p:cNvPr id="24581" name="TextBox 8">
            <a:extLst>
              <a:ext uri="{FF2B5EF4-FFF2-40B4-BE49-F238E27FC236}">
                <a16:creationId xmlns:a16="http://schemas.microsoft.com/office/drawing/2014/main" id="{BCFA2FBE-2A0E-4790-D0DF-96300F283235}"/>
              </a:ext>
            </a:extLst>
          </p:cNvPr>
          <p:cNvSpPr txBox="1">
            <a:spLocks noChangeArrowheads="1"/>
          </p:cNvSpPr>
          <p:nvPr/>
        </p:nvSpPr>
        <p:spPr bwMode="auto">
          <a:xfrm>
            <a:off x="5583239" y="5959475"/>
            <a:ext cx="133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b="1">
                <a:solidFill>
                  <a:schemeClr val="tx1"/>
                </a:solidFill>
                <a:latin typeface="Tahoma" panose="020B0604030504040204" pitchFamily="34" charset="0"/>
              </a:defRPr>
            </a:lvl1pPr>
            <a:lvl2pPr marL="742950" indent="-285750">
              <a:defRPr sz="4800" b="1">
                <a:solidFill>
                  <a:schemeClr val="tx1"/>
                </a:solidFill>
                <a:latin typeface="Tahoma" panose="020B0604030504040204" pitchFamily="34" charset="0"/>
              </a:defRPr>
            </a:lvl2pPr>
            <a:lvl3pPr marL="1143000" indent="-228600">
              <a:defRPr sz="4800" b="1">
                <a:solidFill>
                  <a:schemeClr val="tx1"/>
                </a:solidFill>
                <a:latin typeface="Tahoma" panose="020B0604030504040204" pitchFamily="34" charset="0"/>
              </a:defRPr>
            </a:lvl3pPr>
            <a:lvl4pPr marL="1600200" indent="-228600">
              <a:defRPr sz="4800" b="1">
                <a:solidFill>
                  <a:schemeClr val="tx1"/>
                </a:solidFill>
                <a:latin typeface="Tahoma" panose="020B0604030504040204" pitchFamily="34" charset="0"/>
              </a:defRPr>
            </a:lvl4pPr>
            <a:lvl5pPr marL="2057400" indent="-228600">
              <a:defRPr sz="4800" b="1">
                <a:solidFill>
                  <a:schemeClr val="tx1"/>
                </a:solidFill>
                <a:latin typeface="Tahoma" panose="020B0604030504040204" pitchFamily="34" charset="0"/>
              </a:defRPr>
            </a:lvl5pPr>
            <a:lvl6pPr marL="2514600" indent="-228600" eaLnBrk="0" fontAlgn="base" hangingPunct="0">
              <a:spcBef>
                <a:spcPct val="0"/>
              </a:spcBef>
              <a:spcAft>
                <a:spcPct val="0"/>
              </a:spcAft>
              <a:defRPr sz="4800" b="1">
                <a:solidFill>
                  <a:schemeClr val="tx1"/>
                </a:solidFill>
                <a:latin typeface="Tahoma" panose="020B0604030504040204" pitchFamily="34" charset="0"/>
              </a:defRPr>
            </a:lvl6pPr>
            <a:lvl7pPr marL="2971800" indent="-228600" eaLnBrk="0" fontAlgn="base" hangingPunct="0">
              <a:spcBef>
                <a:spcPct val="0"/>
              </a:spcBef>
              <a:spcAft>
                <a:spcPct val="0"/>
              </a:spcAft>
              <a:defRPr sz="4800" b="1">
                <a:solidFill>
                  <a:schemeClr val="tx1"/>
                </a:solidFill>
                <a:latin typeface="Tahoma" panose="020B0604030504040204" pitchFamily="34" charset="0"/>
              </a:defRPr>
            </a:lvl7pPr>
            <a:lvl8pPr marL="3429000" indent="-228600" eaLnBrk="0" fontAlgn="base" hangingPunct="0">
              <a:spcBef>
                <a:spcPct val="0"/>
              </a:spcBef>
              <a:spcAft>
                <a:spcPct val="0"/>
              </a:spcAft>
              <a:defRPr sz="4800" b="1">
                <a:solidFill>
                  <a:schemeClr val="tx1"/>
                </a:solidFill>
                <a:latin typeface="Tahoma" panose="020B0604030504040204" pitchFamily="34" charset="0"/>
              </a:defRPr>
            </a:lvl8pPr>
            <a:lvl9pPr marL="3886200" indent="-228600" eaLnBrk="0" fontAlgn="base" hangingPunct="0">
              <a:spcBef>
                <a:spcPct val="0"/>
              </a:spcBef>
              <a:spcAft>
                <a:spcPct val="0"/>
              </a:spcAft>
              <a:defRPr sz="4800" b="1">
                <a:solidFill>
                  <a:schemeClr val="tx1"/>
                </a:solidFill>
                <a:latin typeface="Tahoma" panose="020B0604030504040204" pitchFamily="34" charset="0"/>
              </a:defRPr>
            </a:lvl9pPr>
          </a:lstStyle>
          <a:p>
            <a:r>
              <a:rPr lang="en-US" altLang="en-US" sz="2000"/>
              <a:t>Recover</a:t>
            </a:r>
          </a:p>
        </p:txBody>
      </p:sp>
      <p:sp>
        <p:nvSpPr>
          <p:cNvPr id="2" name="TextBox 1">
            <a:extLst>
              <a:ext uri="{FF2B5EF4-FFF2-40B4-BE49-F238E27FC236}">
                <a16:creationId xmlns:a16="http://schemas.microsoft.com/office/drawing/2014/main" id="{BB65C2F7-12B7-E9A4-3F0A-DBC780A9B4E0}"/>
              </a:ext>
            </a:extLst>
          </p:cNvPr>
          <p:cNvSpPr txBox="1"/>
          <p:nvPr/>
        </p:nvSpPr>
        <p:spPr>
          <a:xfrm>
            <a:off x="4035697" y="773410"/>
            <a:ext cx="1227666" cy="461665"/>
          </a:xfrm>
          <a:prstGeom prst="rect">
            <a:avLst/>
          </a:prstGeom>
          <a:solidFill>
            <a:schemeClr val="bg1">
              <a:lumMod val="85000"/>
            </a:schemeClr>
          </a:solidFill>
        </p:spPr>
        <p:txBody>
          <a:bodyPr wrap="square" rtlCol="0">
            <a:spAutoFit/>
          </a:bodyPr>
          <a:lstStyle/>
          <a:p>
            <a:r>
              <a:rPr lang="en-US" sz="2400" b="1" dirty="0"/>
              <a:t>Prevent</a:t>
            </a:r>
          </a:p>
        </p:txBody>
      </p:sp>
      <p:pic>
        <p:nvPicPr>
          <p:cNvPr id="5" name="Picture 4"/>
          <p:cNvPicPr>
            <a:picLocks noChangeAspect="1"/>
          </p:cNvPicPr>
          <p:nvPr/>
        </p:nvPicPr>
        <p:blipFill>
          <a:blip r:embed="rId5"/>
          <a:stretch>
            <a:fillRect/>
          </a:stretch>
        </p:blipFill>
        <p:spPr>
          <a:xfrm>
            <a:off x="4035697" y="6419199"/>
            <a:ext cx="4321124" cy="389547"/>
          </a:xfrm>
          <a:prstGeom prst="rect">
            <a:avLst/>
          </a:prstGeom>
        </p:spPr>
      </p:pic>
      <p:pic>
        <p:nvPicPr>
          <p:cNvPr id="8" name="Picture 7">
            <a:extLst>
              <a:ext uri="{FF2B5EF4-FFF2-40B4-BE49-F238E27FC236}">
                <a16:creationId xmlns:a16="http://schemas.microsoft.com/office/drawing/2014/main" id="{3B645F04-B4AC-E306-DDFA-6170D452BEC6}"/>
              </a:ext>
            </a:extLst>
          </p:cNvPr>
          <p:cNvPicPr>
            <a:picLocks noChangeAspect="1"/>
          </p:cNvPicPr>
          <p:nvPr/>
        </p:nvPicPr>
        <p:blipFill>
          <a:blip r:embed="rId6"/>
          <a:stretch>
            <a:fillRect/>
          </a:stretch>
        </p:blipFill>
        <p:spPr>
          <a:xfrm>
            <a:off x="11064068" y="221159"/>
            <a:ext cx="937635" cy="892014"/>
          </a:xfrm>
          <a:prstGeom prst="rect">
            <a:avLst/>
          </a:prstGeom>
          <a:ln w="38100">
            <a:solidFill>
              <a:schemeClr val="bg1">
                <a:lumMod val="50000"/>
              </a:schemeClr>
            </a:solidFill>
          </a:ln>
        </p:spPr>
      </p:pic>
      <p:sp>
        <p:nvSpPr>
          <p:cNvPr id="3" name="TextBox 2"/>
          <p:cNvSpPr txBox="1"/>
          <p:nvPr/>
        </p:nvSpPr>
        <p:spPr>
          <a:xfrm>
            <a:off x="1681466" y="6222188"/>
            <a:ext cx="2426609" cy="523220"/>
          </a:xfrm>
          <a:prstGeom prst="rect">
            <a:avLst/>
          </a:prstGeom>
          <a:noFill/>
        </p:spPr>
        <p:txBody>
          <a:bodyPr wrap="square" rtlCol="0">
            <a:spAutoFit/>
          </a:bodyPr>
          <a:lstStyle/>
          <a:p>
            <a:r>
              <a:rPr lang="en-US" sz="2800" b="1" dirty="0">
                <a:solidFill>
                  <a:srgbClr val="C00000"/>
                </a:solidFill>
              </a:rPr>
              <a:t>Regional Event</a:t>
            </a:r>
          </a:p>
        </p:txBody>
      </p:sp>
      <p:sp>
        <p:nvSpPr>
          <p:cNvPr id="10" name="TextBox 9"/>
          <p:cNvSpPr txBox="1"/>
          <p:nvPr/>
        </p:nvSpPr>
        <p:spPr>
          <a:xfrm>
            <a:off x="7974106" y="6222188"/>
            <a:ext cx="2594407" cy="523220"/>
          </a:xfrm>
          <a:prstGeom prst="rect">
            <a:avLst/>
          </a:prstGeom>
          <a:noFill/>
        </p:spPr>
        <p:txBody>
          <a:bodyPr wrap="square" rtlCol="0">
            <a:spAutoFit/>
          </a:bodyPr>
          <a:lstStyle/>
          <a:p>
            <a:r>
              <a:rPr lang="en-US" sz="2800" b="1" dirty="0">
                <a:solidFill>
                  <a:srgbClr val="C00000"/>
                </a:solidFill>
              </a:rPr>
              <a:t>Statewide Event</a:t>
            </a:r>
          </a:p>
        </p:txBody>
      </p:sp>
    </p:spTree>
    <p:extLst>
      <p:ext uri="{BB962C8B-B14F-4D97-AF65-F5344CB8AC3E}">
        <p14:creationId xmlns:p14="http://schemas.microsoft.com/office/powerpoint/2010/main" val="388281054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8">
            <a:extLst>
              <a:ext uri="{FF2B5EF4-FFF2-40B4-BE49-F238E27FC236}">
                <a16:creationId xmlns:a16="http://schemas.microsoft.com/office/drawing/2014/main" id="{FF7E4480-B5DF-C40A-C4C4-DD96C662B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388100" y="95250"/>
            <a:ext cx="55562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D7AABCA-00E4-2AAA-509C-CEDDC3F51D9D}"/>
              </a:ext>
            </a:extLst>
          </p:cNvPr>
          <p:cNvSpPr txBox="1"/>
          <p:nvPr/>
        </p:nvSpPr>
        <p:spPr>
          <a:xfrm>
            <a:off x="207963" y="873125"/>
            <a:ext cx="6140450" cy="1076325"/>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rPr>
              <a:t>ENSO:</a:t>
            </a:r>
          </a:p>
          <a:p>
            <a:pPr>
              <a:defRPr/>
            </a:pPr>
            <a:r>
              <a:rPr lang="en-US" sz="3200" b="1" dirty="0">
                <a:solidFill>
                  <a:schemeClr val="bg1"/>
                </a:solidFill>
                <a:effectLst>
                  <a:outerShdw blurRad="38100" dist="38100" dir="2700000" algn="tl">
                    <a:srgbClr val="000000">
                      <a:alpha val="43137"/>
                    </a:srgbClr>
                  </a:outerShdw>
                </a:effectLst>
              </a:rPr>
              <a:t>El Niño / Southern Oscillation</a:t>
            </a:r>
          </a:p>
        </p:txBody>
      </p:sp>
      <p:grpSp>
        <p:nvGrpSpPr>
          <p:cNvPr id="13" name="Group 12">
            <a:extLst>
              <a:ext uri="{FF2B5EF4-FFF2-40B4-BE49-F238E27FC236}">
                <a16:creationId xmlns:a16="http://schemas.microsoft.com/office/drawing/2014/main" id="{24B3F717-9AAE-3D02-5480-D568A5F67E8E}"/>
              </a:ext>
            </a:extLst>
          </p:cNvPr>
          <p:cNvGrpSpPr>
            <a:grpSpLocks/>
          </p:cNvGrpSpPr>
          <p:nvPr/>
        </p:nvGrpSpPr>
        <p:grpSpPr bwMode="auto">
          <a:xfrm>
            <a:off x="620712" y="2644775"/>
            <a:ext cx="11323490" cy="4117975"/>
            <a:chOff x="620851" y="2644505"/>
            <a:chExt cx="11322633" cy="4117296"/>
          </a:xfrm>
        </p:grpSpPr>
        <p:pic>
          <p:nvPicPr>
            <p:cNvPr id="9221" name="Picture 6">
              <a:extLst>
                <a:ext uri="{FF2B5EF4-FFF2-40B4-BE49-F238E27FC236}">
                  <a16:creationId xmlns:a16="http://schemas.microsoft.com/office/drawing/2014/main" id="{D4806D6C-7022-7D35-9062-A50F1C1AA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388714" y="3429237"/>
              <a:ext cx="5554770" cy="333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944279C-8C7B-3967-FCDE-B00D49EAB79E}"/>
                </a:ext>
              </a:extLst>
            </p:cNvPr>
            <p:cNvSpPr/>
            <p:nvPr/>
          </p:nvSpPr>
          <p:spPr>
            <a:xfrm>
              <a:off x="8148207" y="4633315"/>
              <a:ext cx="3128725" cy="9142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a:extLst>
                <a:ext uri="{FF2B5EF4-FFF2-40B4-BE49-F238E27FC236}">
                  <a16:creationId xmlns:a16="http://schemas.microsoft.com/office/drawing/2014/main" id="{8EEE9E66-7EF5-492D-A850-C9C0195A9F09}"/>
                </a:ext>
              </a:extLst>
            </p:cNvPr>
            <p:cNvSpPr txBox="1"/>
            <p:nvPr/>
          </p:nvSpPr>
          <p:spPr>
            <a:xfrm>
              <a:off x="620851" y="2644505"/>
              <a:ext cx="5474873" cy="3538846"/>
            </a:xfrm>
            <a:prstGeom prst="rect">
              <a:avLst/>
            </a:prstGeom>
            <a:noFill/>
          </p:spPr>
          <p:txBody>
            <a:bodyPr wrap="square">
              <a:spAutoFit/>
            </a:bodyPr>
            <a:lstStyle/>
            <a:p>
              <a:pPr>
                <a:defRPr/>
              </a:pPr>
              <a:r>
                <a:rPr lang="en-US" sz="3200" b="1" dirty="0">
                  <a:solidFill>
                    <a:srgbClr val="00FFFF"/>
                  </a:solidFill>
                  <a:effectLst>
                    <a:outerShdw blurRad="38100" dist="38100" dir="2700000" algn="tl">
                      <a:srgbClr val="000000">
                        <a:alpha val="43137"/>
                      </a:srgbClr>
                    </a:outerShdw>
                  </a:effectLst>
                </a:rPr>
                <a:t>‘</a:t>
              </a:r>
              <a:r>
                <a:rPr lang="en-US" sz="3200" b="1" i="1" dirty="0">
                  <a:solidFill>
                    <a:srgbClr val="00FFFF"/>
                  </a:solidFill>
                  <a:effectLst>
                    <a:outerShdw blurRad="38100" dist="38100" dir="2700000" algn="tl">
                      <a:srgbClr val="000000">
                        <a:alpha val="43137"/>
                      </a:srgbClr>
                    </a:outerShdw>
                  </a:effectLst>
                </a:rPr>
                <a:t>cooling</a:t>
              </a:r>
              <a:r>
                <a:rPr lang="en-US" sz="3200" b="1" dirty="0">
                  <a:solidFill>
                    <a:srgbClr val="00FFFF"/>
                  </a:solidFill>
                  <a:effectLst>
                    <a:outerShdw blurRad="38100" dist="38100" dir="2700000" algn="tl">
                      <a:srgbClr val="000000">
                        <a:alpha val="43137"/>
                      </a:srgbClr>
                    </a:outerShdw>
                  </a:effectLst>
                </a:rPr>
                <a:t>’ </a:t>
              </a:r>
              <a:r>
                <a:rPr lang="en-US" sz="3200" b="1" dirty="0">
                  <a:solidFill>
                    <a:srgbClr val="FFFFFF"/>
                  </a:solidFill>
                  <a:effectLst>
                    <a:outerShdw blurRad="38100" dist="38100" dir="2700000" algn="tl">
                      <a:srgbClr val="000000">
                        <a:alpha val="43137"/>
                      </a:srgbClr>
                    </a:outerShdw>
                  </a:effectLst>
                </a:rPr>
                <a:t>trend for the</a:t>
              </a:r>
            </a:p>
            <a:p>
              <a:pPr>
                <a:defRPr/>
              </a:pPr>
              <a:r>
                <a:rPr lang="en-US" sz="3200" b="1" dirty="0">
                  <a:solidFill>
                    <a:srgbClr val="FFFFFF"/>
                  </a:solidFill>
                  <a:effectLst>
                    <a:outerShdw blurRad="38100" dist="38100" dir="2700000" algn="tl">
                      <a:srgbClr val="000000">
                        <a:alpha val="43137"/>
                      </a:srgbClr>
                    </a:outerShdw>
                  </a:effectLst>
                </a:rPr>
                <a:t>	east-central Pacific:</a:t>
              </a:r>
            </a:p>
            <a:p>
              <a:pPr>
                <a:defRPr/>
              </a:pPr>
              <a:endParaRPr lang="en-US" sz="3200" b="1" dirty="0">
                <a:solidFill>
                  <a:srgbClr val="FFFFFF"/>
                </a:solidFill>
                <a:effectLst>
                  <a:outerShdw blurRad="38100" dist="38100" dir="2700000" algn="tl">
                    <a:srgbClr val="000000">
                      <a:alpha val="43137"/>
                    </a:srgbClr>
                  </a:outerShdw>
                </a:effectLst>
              </a:endParaRPr>
            </a:p>
            <a:p>
              <a:pPr>
                <a:defRPr/>
              </a:pPr>
              <a:r>
                <a:rPr lang="en-US" sz="3200" b="1" dirty="0">
                  <a:solidFill>
                    <a:srgbClr val="FFFFFF"/>
                  </a:solidFill>
                  <a:effectLst>
                    <a:outerShdw blurRad="38100" dist="38100" dir="2700000" algn="tl">
                      <a:srgbClr val="000000">
                        <a:alpha val="43137"/>
                      </a:srgbClr>
                    </a:outerShdw>
                  </a:effectLst>
                </a:rPr>
                <a:t>- shift towards </a:t>
              </a:r>
              <a:r>
                <a:rPr lang="en-US" sz="3200" b="1" i="1" dirty="0">
                  <a:solidFill>
                    <a:srgbClr val="00FFFF"/>
                  </a:solidFill>
                  <a:effectLst>
                    <a:outerShdw blurRad="38100" dist="38100" dir="2700000" algn="tl">
                      <a:srgbClr val="000000">
                        <a:alpha val="43137"/>
                      </a:srgbClr>
                    </a:outerShdw>
                  </a:effectLst>
                </a:rPr>
                <a:t>La Niña</a:t>
              </a:r>
              <a:r>
                <a:rPr lang="en-US" sz="3200" b="1" dirty="0">
                  <a:solidFill>
                    <a:schemeClr val="bg1"/>
                  </a:solidFill>
                  <a:effectLst>
                    <a:outerShdw blurRad="38100" dist="38100" dir="2700000" algn="tl">
                      <a:srgbClr val="000000">
                        <a:alpha val="43137"/>
                      </a:srgbClr>
                    </a:outerShdw>
                  </a:effectLst>
                </a:rPr>
                <a:t> in the</a:t>
              </a:r>
            </a:p>
            <a:p>
              <a:pPr>
                <a:defRPr/>
              </a:pPr>
              <a:r>
                <a:rPr lang="en-US" sz="3200" b="1" dirty="0">
                  <a:solidFill>
                    <a:schemeClr val="bg1"/>
                  </a:solidFill>
                  <a:effectLst>
                    <a:outerShdw blurRad="38100" dist="38100" dir="2700000" algn="tl">
                      <a:srgbClr val="000000">
                        <a:alpha val="43137"/>
                      </a:srgbClr>
                    </a:outerShdw>
                  </a:effectLst>
                </a:rPr>
                <a:t>    coming months</a:t>
              </a:r>
            </a:p>
            <a:p>
              <a:pPr>
                <a:defRPr/>
              </a:pPr>
              <a:r>
                <a:rPr lang="en-US" sz="3200" b="1" dirty="0">
                  <a:solidFill>
                    <a:schemeClr val="bg1"/>
                  </a:solidFill>
                  <a:effectLst>
                    <a:outerShdw blurRad="38100" dist="38100" dir="2700000" algn="tl">
                      <a:srgbClr val="000000">
                        <a:alpha val="43137"/>
                      </a:srgbClr>
                    </a:outerShdw>
                  </a:effectLst>
                </a:rPr>
                <a:t>- associated with increase in</a:t>
              </a:r>
            </a:p>
            <a:p>
              <a:pPr>
                <a:defRPr/>
              </a:pPr>
              <a:r>
                <a:rPr lang="en-US" sz="3200" b="1" dirty="0">
                  <a:solidFill>
                    <a:schemeClr val="bg1"/>
                  </a:solidFill>
                  <a:effectLst>
                    <a:outerShdw blurRad="38100" dist="38100" dir="2700000" algn="tl">
                      <a:srgbClr val="000000">
                        <a:alpha val="43137"/>
                      </a:srgbClr>
                    </a:outerShdw>
                  </a:effectLst>
                </a:rPr>
                <a:t>    Atlantic storm counts</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4E38193C-37DA-9C1C-267F-61DBFA720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46144" y="0"/>
            <a:ext cx="9699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474B13A-C088-EF26-F307-EB770A519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46144" y="0"/>
            <a:ext cx="9699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10FA138-9CCC-EC6B-95C7-CCBF6F2BCD9B}"/>
              </a:ext>
            </a:extLst>
          </p:cNvPr>
          <p:cNvSpPr/>
          <p:nvPr/>
        </p:nvSpPr>
        <p:spPr>
          <a:xfrm>
            <a:off x="3132306" y="4747098"/>
            <a:ext cx="6400800" cy="914400"/>
          </a:xfrm>
          <a:prstGeom prst="rect">
            <a:avLst/>
          </a:prstGeom>
          <a:noFill/>
          <a:ln w="5715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7E2424-1171-6A47-C430-11488A424893}"/>
              </a:ext>
            </a:extLst>
          </p:cNvPr>
          <p:cNvSpPr txBox="1"/>
          <p:nvPr/>
        </p:nvSpPr>
        <p:spPr>
          <a:xfrm>
            <a:off x="4082891" y="5661498"/>
            <a:ext cx="4499630" cy="461665"/>
          </a:xfrm>
          <a:prstGeom prst="rect">
            <a:avLst/>
          </a:prstGeom>
          <a:noFill/>
        </p:spPr>
        <p:txBody>
          <a:bodyPr wrap="none" rtlCol="0">
            <a:spAutoFit/>
          </a:bodyPr>
          <a:lstStyle/>
          <a:p>
            <a:r>
              <a:rPr lang="en-US" sz="2400" b="1" i="1" dirty="0">
                <a:solidFill>
                  <a:srgbClr val="C00000"/>
                </a:solidFill>
                <a:effectLst>
                  <a:outerShdw blurRad="38100" dist="38100" dir="2700000" algn="tl">
                    <a:srgbClr val="000000">
                      <a:alpha val="43137"/>
                    </a:srgbClr>
                  </a:outerShdw>
                </a:effectLst>
              </a:rPr>
              <a:t>MDR – Main Development Region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US_MEX_Annual">
            <a:extLst>
              <a:ext uri="{FF2B5EF4-FFF2-40B4-BE49-F238E27FC236}">
                <a16:creationId xmlns:a16="http://schemas.microsoft.com/office/drawing/2014/main" id="{0A35681F-2C78-CE37-BDBC-9A4AAB886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8" y="317500"/>
            <a:ext cx="8264525"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3">
            <a:extLst>
              <a:ext uri="{FF2B5EF4-FFF2-40B4-BE49-F238E27FC236}">
                <a16:creationId xmlns:a16="http://schemas.microsoft.com/office/drawing/2014/main" id="{31A39C53-66A3-B698-783E-D481B6A7D888}"/>
              </a:ext>
            </a:extLst>
          </p:cNvPr>
          <p:cNvSpPr txBox="1">
            <a:spLocks noChangeArrowheads="1"/>
          </p:cNvSpPr>
          <p:nvPr/>
        </p:nvSpPr>
        <p:spPr bwMode="auto">
          <a:xfrm>
            <a:off x="5046663" y="6540500"/>
            <a:ext cx="765175" cy="276225"/>
          </a:xfrm>
          <a:prstGeom prst="rect">
            <a:avLst/>
          </a:prstGeom>
          <a:noFill/>
          <a:ln w="3175">
            <a:noFill/>
            <a:miter lim="800000"/>
            <a:headEnd/>
            <a:tailEnd/>
          </a:ln>
          <a:effectLst/>
        </p:spPr>
        <p:txBody>
          <a:bodyPr wrap="none">
            <a:spAutoFit/>
          </a:bodyPr>
          <a:lstStyle/>
          <a:p>
            <a:pPr algn="ctr" eaLnBrk="1" fontAlgn="auto" hangingPunct="1">
              <a:spcBef>
                <a:spcPts val="0"/>
              </a:spcBef>
              <a:spcAft>
                <a:spcPts val="0"/>
              </a:spcAft>
              <a:defRPr/>
            </a:pPr>
            <a:r>
              <a:rPr lang="en-US" sz="1200" b="1" dirty="0">
                <a:solidFill>
                  <a:srgbClr val="FFFFFF"/>
                </a:solidFill>
                <a:effectLst>
                  <a:outerShdw blurRad="38100" dist="38100" dir="2700000" algn="tl">
                    <a:srgbClr val="000000"/>
                  </a:outerShdw>
                </a:effectLst>
                <a:latin typeface="Comic Sans MS" pitchFamily="66" charset="0"/>
              </a:rPr>
              <a:t>55”–70”</a:t>
            </a:r>
          </a:p>
        </p:txBody>
      </p:sp>
      <p:sp>
        <p:nvSpPr>
          <p:cNvPr id="134148" name="Text Box 4">
            <a:extLst>
              <a:ext uri="{FF2B5EF4-FFF2-40B4-BE49-F238E27FC236}">
                <a16:creationId xmlns:a16="http://schemas.microsoft.com/office/drawing/2014/main" id="{20B46615-D350-BD7F-6838-DBCBAFF6FA4C}"/>
              </a:ext>
            </a:extLst>
          </p:cNvPr>
          <p:cNvSpPr txBox="1">
            <a:spLocks noChangeArrowheads="1"/>
          </p:cNvSpPr>
          <p:nvPr/>
        </p:nvSpPr>
        <p:spPr bwMode="auto">
          <a:xfrm>
            <a:off x="2066925" y="4735513"/>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000062"/>
                </a:solidFill>
                <a:latin typeface="Arial" panose="020B0604020202020204" pitchFamily="34" charset="0"/>
              </a:rPr>
              <a:t>Louisiana</a:t>
            </a:r>
            <a:r>
              <a:rPr lang="en-US" altLang="en-US" sz="1800" b="1" i="1">
                <a:solidFill>
                  <a:srgbClr val="000062"/>
                </a:solidFill>
                <a:latin typeface="Arial" panose="020B0604020202020204" pitchFamily="34" charset="0"/>
              </a:rPr>
              <a:t>:</a:t>
            </a:r>
          </a:p>
          <a:p>
            <a:pPr algn="ctr" eaLnBrk="1" hangingPunct="1">
              <a:lnSpc>
                <a:spcPct val="100000"/>
              </a:lnSpc>
              <a:spcBef>
                <a:spcPct val="0"/>
              </a:spcBef>
              <a:buFontTx/>
              <a:buNone/>
            </a:pPr>
            <a:r>
              <a:rPr lang="en-US" altLang="en-US" sz="1800" b="1" i="1">
                <a:solidFill>
                  <a:srgbClr val="000062"/>
                </a:solidFill>
                <a:latin typeface="Arial" panose="020B0604020202020204" pitchFamily="34" charset="0"/>
              </a:rPr>
              <a:t>The “Wettest” State</a:t>
            </a:r>
          </a:p>
          <a:p>
            <a:pPr algn="ctr" eaLnBrk="1" hangingPunct="1">
              <a:lnSpc>
                <a:spcPct val="100000"/>
              </a:lnSpc>
              <a:spcBef>
                <a:spcPct val="0"/>
              </a:spcBef>
              <a:buFontTx/>
              <a:buNone/>
            </a:pPr>
            <a:r>
              <a:rPr lang="en-US" altLang="en-US" sz="1800" b="1" i="1">
                <a:solidFill>
                  <a:srgbClr val="000062"/>
                </a:solidFill>
                <a:latin typeface="Arial" panose="020B0604020202020204" pitchFamily="34" charset="0"/>
              </a:rPr>
              <a:t>of the Lower 48</a:t>
            </a:r>
          </a:p>
        </p:txBody>
      </p:sp>
      <p:sp>
        <p:nvSpPr>
          <p:cNvPr id="134149" name="Oval 5">
            <a:extLst>
              <a:ext uri="{FF2B5EF4-FFF2-40B4-BE49-F238E27FC236}">
                <a16:creationId xmlns:a16="http://schemas.microsoft.com/office/drawing/2014/main" id="{8674D2BC-6C36-2A7A-3CEA-E19518221092}"/>
              </a:ext>
            </a:extLst>
          </p:cNvPr>
          <p:cNvSpPr>
            <a:spLocks noChangeArrowheads="1"/>
          </p:cNvSpPr>
          <p:nvPr/>
        </p:nvSpPr>
        <p:spPr bwMode="auto">
          <a:xfrm>
            <a:off x="6137275" y="3300413"/>
            <a:ext cx="792163" cy="785812"/>
          </a:xfrm>
          <a:prstGeom prst="ellipse">
            <a:avLst/>
          </a:prstGeom>
          <a:noFill/>
          <a:ln w="28575">
            <a:solidFill>
              <a:srgbClr val="FF0000"/>
            </a:solidFill>
            <a:round/>
            <a:headEnd/>
            <a:tailEnd/>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0000"/>
              </a:solidFill>
              <a:latin typeface="Times New Roman" panose="02020603050405020304" pitchFamily="18" charset="0"/>
            </a:endParaRPr>
          </a:p>
        </p:txBody>
      </p:sp>
      <p:sp>
        <p:nvSpPr>
          <p:cNvPr id="134150" name="Rectangle 6">
            <a:extLst>
              <a:ext uri="{FF2B5EF4-FFF2-40B4-BE49-F238E27FC236}">
                <a16:creationId xmlns:a16="http://schemas.microsoft.com/office/drawing/2014/main" id="{902F9E74-1DD6-3F32-422B-03C9E279052D}"/>
              </a:ext>
            </a:extLst>
          </p:cNvPr>
          <p:cNvSpPr>
            <a:spLocks noChangeArrowheads="1"/>
          </p:cNvSpPr>
          <p:nvPr/>
        </p:nvSpPr>
        <p:spPr bwMode="auto">
          <a:xfrm>
            <a:off x="3257550" y="1614488"/>
            <a:ext cx="647700" cy="1016000"/>
          </a:xfrm>
          <a:prstGeom prst="rect">
            <a:avLst/>
          </a:prstGeom>
          <a:noFill/>
          <a:ln w="31750">
            <a:solidFill>
              <a:srgbClr val="FF9900"/>
            </a:solidFill>
            <a:miter lim="800000"/>
            <a:headEnd/>
            <a:tailEnd/>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134148"/>
                                        </p:tgtEl>
                                        <p:attrNameLst>
                                          <p:attrName>style.visibility</p:attrName>
                                        </p:attrNameLst>
                                      </p:cBhvr>
                                      <p:to>
                                        <p:strVal val="visible"/>
                                      </p:to>
                                    </p:set>
                                    <p:anim calcmode="lin" valueType="num">
                                      <p:cBhvr>
                                        <p:cTn id="7" dur="500" fill="hold"/>
                                        <p:tgtEl>
                                          <p:spTgt spid="134148"/>
                                        </p:tgtEl>
                                        <p:attrNameLst>
                                          <p:attrName>ppt_w</p:attrName>
                                        </p:attrNameLst>
                                      </p:cBhvr>
                                      <p:tavLst>
                                        <p:tav tm="0">
                                          <p:val>
                                            <p:fltVal val="0"/>
                                          </p:val>
                                        </p:tav>
                                        <p:tav tm="100000">
                                          <p:val>
                                            <p:strVal val="#ppt_w"/>
                                          </p:val>
                                        </p:tav>
                                      </p:tavLst>
                                    </p:anim>
                                    <p:anim calcmode="lin" valueType="num">
                                      <p:cBhvr>
                                        <p:cTn id="8" dur="500" fill="hold"/>
                                        <p:tgtEl>
                                          <p:spTgt spid="134148"/>
                                        </p:tgtEl>
                                        <p:attrNameLst>
                                          <p:attrName>ppt_h</p:attrName>
                                        </p:attrNameLst>
                                      </p:cBhvr>
                                      <p:tavLst>
                                        <p:tav tm="0">
                                          <p:val>
                                            <p:fltVal val="0"/>
                                          </p:val>
                                        </p:tav>
                                        <p:tav tm="100000">
                                          <p:val>
                                            <p:strVal val="#ppt_h"/>
                                          </p:val>
                                        </p:tav>
                                      </p:tavLst>
                                    </p:anim>
                                    <p:animEffect transition="in" filter="fade">
                                      <p:cBhvr>
                                        <p:cTn id="9" dur="500"/>
                                        <p:tgtEl>
                                          <p:spTgt spid="134148"/>
                                        </p:tgtEl>
                                      </p:cBhvr>
                                    </p:animEffect>
                                  </p:childTnLst>
                                </p:cTn>
                              </p:par>
                              <p:par>
                                <p:cTn id="10" presetID="9" presetClass="entr" presetSubtype="0" fill="hold" nodeType="with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dissolve">
                                      <p:cBhvr>
                                        <p:cTn id="12" dur="500"/>
                                        <p:tgtEl>
                                          <p:spTgt spid="134149"/>
                                        </p:tgtEl>
                                      </p:cBhvr>
                                    </p:animEffect>
                                  </p:childTnLst>
                                </p:cTn>
                              </p:par>
                            </p:childTnLst>
                          </p:cTn>
                        </p:par>
                        <p:par>
                          <p:cTn id="13" fill="hold" nodeType="afterGroup">
                            <p:stCondLst>
                              <p:cond delay="2000"/>
                            </p:stCondLst>
                            <p:childTnLst>
                              <p:par>
                                <p:cTn id="14" presetID="9" presetClass="entr" presetSubtype="0" fill="hold" nodeType="afterEffect">
                                  <p:stCondLst>
                                    <p:cond delay="0"/>
                                  </p:stCondLst>
                                  <p:childTnLst>
                                    <p:set>
                                      <p:cBhvr>
                                        <p:cTn id="15" dur="1" fill="hold">
                                          <p:stCondLst>
                                            <p:cond delay="0"/>
                                          </p:stCondLst>
                                        </p:cTn>
                                        <p:tgtEl>
                                          <p:spTgt spid="134150"/>
                                        </p:tgtEl>
                                        <p:attrNameLst>
                                          <p:attrName>style.visibility</p:attrName>
                                        </p:attrNameLst>
                                      </p:cBhvr>
                                      <p:to>
                                        <p:strVal val="visible"/>
                                      </p:to>
                                    </p:set>
                                    <p:animEffect transition="in" filter="dissolve">
                                      <p:cBhvr>
                                        <p:cTn id="16" dur="5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p:bldP spid="134149" grpId="0" animBg="1"/>
      <p:bldP spid="13415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482" name="Group 3">
            <a:extLst>
              <a:ext uri="{FF2B5EF4-FFF2-40B4-BE49-F238E27FC236}">
                <a16:creationId xmlns:a16="http://schemas.microsoft.com/office/drawing/2014/main" id="{42DE4331-E289-4039-4123-35F88D9DB9C4}"/>
              </a:ext>
            </a:extLst>
          </p:cNvPr>
          <p:cNvGrpSpPr>
            <a:grpSpLocks/>
          </p:cNvGrpSpPr>
          <p:nvPr/>
        </p:nvGrpSpPr>
        <p:grpSpPr bwMode="auto">
          <a:xfrm>
            <a:off x="4170363" y="1374775"/>
            <a:ext cx="6780212" cy="5156200"/>
            <a:chOff x="4169879" y="1375427"/>
            <a:chExt cx="6780144" cy="5154782"/>
          </a:xfrm>
        </p:grpSpPr>
        <p:pic>
          <p:nvPicPr>
            <p:cNvPr id="20486" name="Picture 3" descr="NW_SEAVG">
              <a:extLst>
                <a:ext uri="{FF2B5EF4-FFF2-40B4-BE49-F238E27FC236}">
                  <a16:creationId xmlns:a16="http://schemas.microsoft.com/office/drawing/2014/main" id="{C7E79D73-10E4-77B8-646B-45A638135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879" y="1375427"/>
              <a:ext cx="6780144" cy="515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4105269-7321-0987-85E1-A29538342E5A}"/>
                </a:ext>
              </a:extLst>
            </p:cNvPr>
            <p:cNvSpPr txBox="1"/>
            <p:nvPr/>
          </p:nvSpPr>
          <p:spPr>
            <a:xfrm>
              <a:off x="4185754" y="1491283"/>
              <a:ext cx="6642033" cy="830034"/>
            </a:xfrm>
            <a:prstGeom prst="rect">
              <a:avLst/>
            </a:prstGeom>
            <a:solidFill>
              <a:srgbClr val="00006E"/>
            </a:solidFill>
          </p:spPr>
          <p:txBody>
            <a:bodyPr>
              <a:spAutoFit/>
            </a:bodyPr>
            <a:lstStyle/>
            <a:p>
              <a:pPr algn="ctr" eaLnBrk="1" fontAlgn="auto" hangingPunct="1">
                <a:spcBef>
                  <a:spcPts val="0"/>
                </a:spcBef>
                <a:spcAft>
                  <a:spcPts val="0"/>
                </a:spcAft>
                <a:defRPr/>
              </a:pPr>
              <a:r>
                <a:rPr lang="en-US" sz="2400" b="1" i="1" dirty="0">
                  <a:solidFill>
                    <a:schemeClr val="bg1"/>
                  </a:solidFill>
                  <a:effectLst>
                    <a:outerShdw blurRad="38100" dist="38100" dir="2700000" algn="tl">
                      <a:srgbClr val="000000">
                        <a:alpha val="43137"/>
                      </a:srgbClr>
                    </a:outerShdw>
                  </a:effectLst>
                  <a:latin typeface="+mn-lt"/>
                </a:rPr>
                <a:t>NW vs. SE Comparative</a:t>
              </a:r>
            </a:p>
            <a:p>
              <a:pPr algn="ctr" eaLnBrk="1" fontAlgn="auto" hangingPunct="1">
                <a:spcBef>
                  <a:spcPts val="0"/>
                </a:spcBef>
                <a:spcAft>
                  <a:spcPts val="0"/>
                </a:spcAft>
                <a:defRPr/>
              </a:pPr>
              <a:r>
                <a:rPr lang="en-US" sz="2400" b="1" i="1" dirty="0">
                  <a:solidFill>
                    <a:schemeClr val="bg1"/>
                  </a:solidFill>
                  <a:effectLst>
                    <a:outerShdw blurRad="38100" dist="38100" dir="2700000" algn="tl">
                      <a:srgbClr val="000000">
                        <a:alpha val="43137"/>
                      </a:srgbClr>
                    </a:outerShdw>
                  </a:effectLst>
                  <a:latin typeface="+mn-lt"/>
                </a:rPr>
                <a:t>Monthly Average Rainfall</a:t>
              </a:r>
            </a:p>
          </p:txBody>
        </p:sp>
      </p:grpSp>
      <p:sp>
        <p:nvSpPr>
          <p:cNvPr id="374786" name="Rectangle 2">
            <a:extLst>
              <a:ext uri="{FF2B5EF4-FFF2-40B4-BE49-F238E27FC236}">
                <a16:creationId xmlns:a16="http://schemas.microsoft.com/office/drawing/2014/main" id="{340F7513-D20E-49B2-2500-11CD03641334}"/>
              </a:ext>
            </a:extLst>
          </p:cNvPr>
          <p:cNvSpPr>
            <a:spLocks noGrp="1" noChangeArrowheads="1"/>
          </p:cNvSpPr>
          <p:nvPr>
            <p:ph type="title"/>
          </p:nvPr>
        </p:nvSpPr>
        <p:spPr>
          <a:xfrm>
            <a:off x="1241425" y="46038"/>
            <a:ext cx="9363075" cy="1328737"/>
          </a:xfrm>
        </p:spPr>
        <p:txBody>
          <a:bodyPr rtlCol="0">
            <a:noAutofit/>
          </a:bodyPr>
          <a:lstStyle/>
          <a:p>
            <a:pPr eaLnBrk="1" fontAlgn="auto" hangingPunct="1">
              <a:spcAft>
                <a:spcPts val="0"/>
              </a:spcAft>
              <a:defRPr/>
            </a:pPr>
            <a:r>
              <a:rPr lang="en-US" sz="2000" b="1" i="1" dirty="0">
                <a:solidFill>
                  <a:schemeClr val="bg1"/>
                </a:solidFill>
                <a:effectLst>
                  <a:outerShdw blurRad="38100" dist="38100" dir="2700000" algn="tl">
                    <a:srgbClr val="000000"/>
                  </a:outerShdw>
                </a:effectLst>
                <a:latin typeface="Arial" charset="0"/>
              </a:rPr>
              <a:t>To understand the impacts and importance of changing weather patterns, we first must understand the state’s long-term climatic patterns.</a:t>
            </a:r>
            <a:endParaRPr lang="en-US" sz="2000" b="1" dirty="0">
              <a:solidFill>
                <a:schemeClr val="bg1"/>
              </a:solidFill>
              <a:effectLst>
                <a:outerShdw blurRad="38100" dist="38100" dir="2700000" algn="tl">
                  <a:srgbClr val="000000"/>
                </a:outerShdw>
              </a:effectLst>
              <a:latin typeface="Arial" charset="0"/>
            </a:endParaRPr>
          </a:p>
        </p:txBody>
      </p:sp>
      <p:pic>
        <p:nvPicPr>
          <p:cNvPr id="20484" name="Picture 4" descr="la_div">
            <a:extLst>
              <a:ext uri="{FF2B5EF4-FFF2-40B4-BE49-F238E27FC236}">
                <a16:creationId xmlns:a16="http://schemas.microsoft.com/office/drawing/2014/main" id="{C7920F6A-BAE5-F132-675E-F8EFB688C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2149475"/>
            <a:ext cx="269081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9" name="Oval 5">
            <a:extLst>
              <a:ext uri="{FF2B5EF4-FFF2-40B4-BE49-F238E27FC236}">
                <a16:creationId xmlns:a16="http://schemas.microsoft.com/office/drawing/2014/main" id="{4F8ED332-3655-49E9-3202-264D2BC4D482}"/>
              </a:ext>
            </a:extLst>
          </p:cNvPr>
          <p:cNvSpPr>
            <a:spLocks noChangeArrowheads="1"/>
          </p:cNvSpPr>
          <p:nvPr/>
        </p:nvSpPr>
        <p:spPr bwMode="auto">
          <a:xfrm>
            <a:off x="7234238" y="2365375"/>
            <a:ext cx="1919287" cy="2825750"/>
          </a:xfrm>
          <a:prstGeom prst="ellipse">
            <a:avLst/>
          </a:prstGeom>
          <a:noFill/>
          <a:ln w="57150">
            <a:solidFill>
              <a:srgbClr val="FF0000"/>
            </a:solidFill>
            <a:round/>
            <a:headEnd/>
            <a:tailEnd/>
          </a:ln>
          <a:effectLst>
            <a:outerShdw blurRad="50800" dist="38100" dir="2700000" algn="tl" rotWithShape="0">
              <a:prstClr val="black">
                <a:alpha val="40000"/>
              </a:prstClr>
            </a:outerShdw>
          </a:effectLst>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fontAlgn="auto" hangingPunct="1">
              <a:spcBef>
                <a:spcPts val="0"/>
              </a:spcBef>
              <a:spcAft>
                <a:spcPts val="0"/>
              </a:spcAft>
              <a:defRPr/>
            </a:pPr>
            <a:endParaRPr lang="en-US" altLang="en-US" sz="21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74789"/>
                                        </p:tgtEl>
                                        <p:attrNameLst>
                                          <p:attrName>style.visibility</p:attrName>
                                        </p:attrNameLst>
                                      </p:cBhvr>
                                      <p:to>
                                        <p:strVal val="visible"/>
                                      </p:to>
                                    </p:set>
                                    <p:anim calcmode="lin" valueType="num">
                                      <p:cBhvr>
                                        <p:cTn id="7" dur="1000" fill="hold"/>
                                        <p:tgtEl>
                                          <p:spTgt spid="374789"/>
                                        </p:tgtEl>
                                        <p:attrNameLst>
                                          <p:attrName>ppt_w</p:attrName>
                                        </p:attrNameLst>
                                      </p:cBhvr>
                                      <p:tavLst>
                                        <p:tav tm="0">
                                          <p:val>
                                            <p:fltVal val="0"/>
                                          </p:val>
                                        </p:tav>
                                        <p:tav tm="100000">
                                          <p:val>
                                            <p:strVal val="#ppt_w"/>
                                          </p:val>
                                        </p:tav>
                                      </p:tavLst>
                                    </p:anim>
                                    <p:anim calcmode="lin" valueType="num">
                                      <p:cBhvr>
                                        <p:cTn id="8" dur="1000" fill="hold"/>
                                        <p:tgtEl>
                                          <p:spTgt spid="374789"/>
                                        </p:tgtEl>
                                        <p:attrNameLst>
                                          <p:attrName>ppt_h</p:attrName>
                                        </p:attrNameLst>
                                      </p:cBhvr>
                                      <p:tavLst>
                                        <p:tav tm="0">
                                          <p:val>
                                            <p:fltVal val="0"/>
                                          </p:val>
                                        </p:tav>
                                        <p:tav tm="100000">
                                          <p:val>
                                            <p:strVal val="#ppt_h"/>
                                          </p:val>
                                        </p:tav>
                                      </p:tavLst>
                                    </p:anim>
                                    <p:animEffect transition="in" filter="fade">
                                      <p:cBhvr>
                                        <p:cTn id="9" dur="10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4" descr="la_div">
            <a:extLst>
              <a:ext uri="{FF2B5EF4-FFF2-40B4-BE49-F238E27FC236}">
                <a16:creationId xmlns:a16="http://schemas.microsoft.com/office/drawing/2014/main" id="{C87762D9-55FC-A37C-8230-A5C0340BB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688" y="1979613"/>
            <a:ext cx="30289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BSSL1PPE">
            <a:extLst>
              <a:ext uri="{FF2B5EF4-FFF2-40B4-BE49-F238E27FC236}">
                <a16:creationId xmlns:a16="http://schemas.microsoft.com/office/drawing/2014/main" id="{7793F088-1BA8-EC35-EA99-40C0BB35B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922463"/>
            <a:ext cx="377507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BHEL1PPE">
            <a:extLst>
              <a:ext uri="{FF2B5EF4-FFF2-40B4-BE49-F238E27FC236}">
                <a16:creationId xmlns:a16="http://schemas.microsoft.com/office/drawing/2014/main" id="{F894C18B-E350-58FF-265A-2A4AA9632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9838" y="1966913"/>
            <a:ext cx="3719512"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3" name="Text Box 5">
            <a:extLst>
              <a:ext uri="{FF2B5EF4-FFF2-40B4-BE49-F238E27FC236}">
                <a16:creationId xmlns:a16="http://schemas.microsoft.com/office/drawing/2014/main" id="{180E3DD2-864A-8691-CF1F-8CA999DE36C9}"/>
              </a:ext>
            </a:extLst>
          </p:cNvPr>
          <p:cNvSpPr txBox="1">
            <a:spLocks noChangeArrowheads="1"/>
          </p:cNvSpPr>
          <p:nvPr/>
        </p:nvSpPr>
        <p:spPr bwMode="auto">
          <a:xfrm>
            <a:off x="2544763" y="239713"/>
            <a:ext cx="6718300" cy="1384300"/>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defRPr/>
            </a:pPr>
            <a:r>
              <a:rPr lang="en-US" sz="2800" b="1" i="1" dirty="0">
                <a:solidFill>
                  <a:schemeClr val="bg1"/>
                </a:solidFill>
                <a:effectLst>
                  <a:outerShdw blurRad="38100" dist="38100" dir="2700000" algn="tl">
                    <a:srgbClr val="000000"/>
                  </a:outerShdw>
                </a:effectLst>
                <a:latin typeface="+mn-lt"/>
                <a:cs typeface="Arial" pitchFamily="34" charset="0"/>
              </a:rPr>
              <a:t>Moisture Demand   </a:t>
            </a:r>
            <a:r>
              <a:rPr lang="en-US" sz="2800" dirty="0">
                <a:solidFill>
                  <a:schemeClr val="bg1"/>
                </a:solidFill>
                <a:effectLst>
                  <a:outerShdw blurRad="38100" dist="38100" dir="2700000" algn="tl">
                    <a:srgbClr val="000000"/>
                  </a:outerShdw>
                </a:effectLst>
                <a:latin typeface="+mn-lt"/>
                <a:cs typeface="Arial" pitchFamily="34" charset="0"/>
              </a:rPr>
              <a:t>(PE - </a:t>
            </a:r>
            <a:r>
              <a:rPr lang="en-US" sz="2800" dirty="0" err="1">
                <a:solidFill>
                  <a:schemeClr val="bg1"/>
                </a:solidFill>
                <a:effectLst>
                  <a:outerShdw blurRad="38100" dist="38100" dir="2700000" algn="tl">
                    <a:srgbClr val="000000"/>
                  </a:outerShdw>
                </a:effectLst>
                <a:latin typeface="+mn-lt"/>
                <a:cs typeface="Arial" pitchFamily="34" charset="0"/>
              </a:rPr>
              <a:t>Evapotranspiration</a:t>
            </a:r>
            <a:r>
              <a:rPr lang="en-US" sz="2800" dirty="0">
                <a:solidFill>
                  <a:schemeClr val="bg1"/>
                </a:solidFill>
                <a:effectLst>
                  <a:outerShdw blurRad="38100" dist="38100" dir="2700000" algn="tl">
                    <a:srgbClr val="000000"/>
                  </a:outerShdw>
                </a:effectLst>
                <a:latin typeface="+mn-lt"/>
                <a:cs typeface="Arial" pitchFamily="34" charset="0"/>
              </a:rPr>
              <a:t>)</a:t>
            </a:r>
          </a:p>
          <a:p>
            <a:pPr algn="ctr" eaLnBrk="1" fontAlgn="auto" hangingPunct="1">
              <a:spcBef>
                <a:spcPts val="0"/>
              </a:spcBef>
              <a:spcAft>
                <a:spcPts val="0"/>
              </a:spcAft>
              <a:defRPr/>
            </a:pPr>
            <a:r>
              <a:rPr lang="en-US" sz="2800" dirty="0">
                <a:solidFill>
                  <a:schemeClr val="bg1"/>
                </a:solidFill>
                <a:effectLst>
                  <a:outerShdw blurRad="38100" dist="38100" dir="2700000" algn="tl">
                    <a:srgbClr val="000000"/>
                  </a:outerShdw>
                </a:effectLst>
                <a:latin typeface="+mn-lt"/>
                <a:cs typeface="Arial" pitchFamily="34" charset="0"/>
              </a:rPr>
              <a:t>vs.</a:t>
            </a:r>
          </a:p>
          <a:p>
            <a:pPr algn="ctr" eaLnBrk="1" fontAlgn="auto" hangingPunct="1">
              <a:spcBef>
                <a:spcPts val="0"/>
              </a:spcBef>
              <a:spcAft>
                <a:spcPts val="0"/>
              </a:spcAft>
              <a:defRPr/>
            </a:pPr>
            <a:r>
              <a:rPr lang="en-US" sz="2800" b="1" i="1" dirty="0">
                <a:solidFill>
                  <a:schemeClr val="bg1"/>
                </a:solidFill>
                <a:effectLst>
                  <a:outerShdw blurRad="38100" dist="38100" dir="2700000" algn="tl">
                    <a:srgbClr val="000000"/>
                  </a:outerShdw>
                </a:effectLst>
                <a:latin typeface="+mn-lt"/>
                <a:cs typeface="Arial" pitchFamily="34" charset="0"/>
              </a:rPr>
              <a:t>Moisture Availability</a:t>
            </a:r>
            <a:r>
              <a:rPr lang="en-US" sz="2800" dirty="0">
                <a:solidFill>
                  <a:schemeClr val="bg1"/>
                </a:solidFill>
                <a:effectLst>
                  <a:outerShdw blurRad="38100" dist="38100" dir="2700000" algn="tl">
                    <a:srgbClr val="000000"/>
                  </a:outerShdw>
                </a:effectLst>
                <a:latin typeface="+mn-lt"/>
                <a:cs typeface="Arial" pitchFamily="34" charset="0"/>
              </a:rPr>
              <a:t>  (Rainfall)</a:t>
            </a:r>
          </a:p>
        </p:txBody>
      </p:sp>
      <p:sp>
        <p:nvSpPr>
          <p:cNvPr id="21510" name="Line 6">
            <a:extLst>
              <a:ext uri="{FF2B5EF4-FFF2-40B4-BE49-F238E27FC236}">
                <a16:creationId xmlns:a16="http://schemas.microsoft.com/office/drawing/2014/main" id="{E738ACA7-ABA5-482A-7029-91477C16BAC6}"/>
              </a:ext>
            </a:extLst>
          </p:cNvPr>
          <p:cNvSpPr>
            <a:spLocks noChangeShapeType="1"/>
          </p:cNvSpPr>
          <p:nvPr/>
        </p:nvSpPr>
        <p:spPr bwMode="auto">
          <a:xfrm flipH="1" flipV="1">
            <a:off x="3929063" y="2355850"/>
            <a:ext cx="938212" cy="21272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1" name="Line 7">
            <a:extLst>
              <a:ext uri="{FF2B5EF4-FFF2-40B4-BE49-F238E27FC236}">
                <a16:creationId xmlns:a16="http://schemas.microsoft.com/office/drawing/2014/main" id="{A66B0E8D-E28C-B3CF-098D-A64F31CF101B}"/>
              </a:ext>
            </a:extLst>
          </p:cNvPr>
          <p:cNvSpPr>
            <a:spLocks noChangeShapeType="1"/>
          </p:cNvSpPr>
          <p:nvPr/>
        </p:nvSpPr>
        <p:spPr bwMode="auto">
          <a:xfrm flipV="1">
            <a:off x="6219825" y="2470150"/>
            <a:ext cx="1847850" cy="121443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5816" name="Rectangle 8">
            <a:extLst>
              <a:ext uri="{FF2B5EF4-FFF2-40B4-BE49-F238E27FC236}">
                <a16:creationId xmlns:a16="http://schemas.microsoft.com/office/drawing/2014/main" id="{4523CE51-F61D-AD19-CA37-B5C8D73DC8BA}"/>
              </a:ext>
            </a:extLst>
          </p:cNvPr>
          <p:cNvSpPr>
            <a:spLocks noChangeArrowheads="1"/>
          </p:cNvSpPr>
          <p:nvPr/>
        </p:nvSpPr>
        <p:spPr bwMode="auto">
          <a:xfrm>
            <a:off x="2608263" y="3489325"/>
            <a:ext cx="501650" cy="2479675"/>
          </a:xfrm>
          <a:prstGeom prst="rect">
            <a:avLst/>
          </a:prstGeom>
          <a:solidFill>
            <a:schemeClr val="tx1"/>
          </a:solidFill>
          <a:ln w="317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100">
              <a:latin typeface="Comic Sans MS" panose="030F0702030302020204" pitchFamily="66" charset="0"/>
            </a:endParaRPr>
          </a:p>
        </p:txBody>
      </p:sp>
      <p:sp>
        <p:nvSpPr>
          <p:cNvPr id="2" name="Rectangle 8">
            <a:extLst>
              <a:ext uri="{FF2B5EF4-FFF2-40B4-BE49-F238E27FC236}">
                <a16:creationId xmlns:a16="http://schemas.microsoft.com/office/drawing/2014/main" id="{D7C625A5-94F3-7543-1C71-BED8DDC7B708}"/>
              </a:ext>
            </a:extLst>
          </p:cNvPr>
          <p:cNvSpPr>
            <a:spLocks noChangeArrowheads="1"/>
          </p:cNvSpPr>
          <p:nvPr/>
        </p:nvSpPr>
        <p:spPr bwMode="auto">
          <a:xfrm>
            <a:off x="9471025" y="3508375"/>
            <a:ext cx="501650" cy="2479675"/>
          </a:xfrm>
          <a:prstGeom prst="rect">
            <a:avLst/>
          </a:prstGeom>
          <a:solidFill>
            <a:schemeClr val="tx1"/>
          </a:solidFill>
          <a:ln w="317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100">
              <a:latin typeface="Comic Sans MS" panose="030F0702030302020204"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375816"/>
                                        </p:tgtEl>
                                      </p:cBhvr>
                                    </p:animEffect>
                                    <p:set>
                                      <p:cBhvr>
                                        <p:cTn id="7" dur="1" fill="hold">
                                          <p:stCondLst>
                                            <p:cond delay="499"/>
                                          </p:stCondLst>
                                        </p:cTn>
                                        <p:tgtEl>
                                          <p:spTgt spid="375816"/>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6"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12725"/>
            <a:ext cx="12192000" cy="549275"/>
          </a:xfrm>
        </p:spPr>
        <p:txBody>
          <a:bodyPr>
            <a:normAutofit/>
          </a:bodyPr>
          <a:lstStyle/>
          <a:p>
            <a:pPr algn="ctr"/>
            <a:r>
              <a:rPr lang="en-US" sz="2800" dirty="0"/>
              <a:t>2024 Emergency Actions</a:t>
            </a:r>
          </a:p>
        </p:txBody>
      </p:sp>
      <p:sp>
        <p:nvSpPr>
          <p:cNvPr id="3" name="Content Placeholder 2"/>
          <p:cNvSpPr>
            <a:spLocks noGrp="1"/>
          </p:cNvSpPr>
          <p:nvPr>
            <p:ph sz="half" idx="1"/>
          </p:nvPr>
        </p:nvSpPr>
        <p:spPr>
          <a:xfrm>
            <a:off x="114300" y="1168508"/>
            <a:ext cx="11988053" cy="5602086"/>
          </a:xfrm>
        </p:spPr>
        <p:txBody>
          <a:bodyPr>
            <a:normAutofit/>
          </a:bodyPr>
          <a:lstStyle/>
          <a:p>
            <a:r>
              <a:rPr lang="en-US" sz="2400" dirty="0">
                <a:solidFill>
                  <a:srgbClr val="FF0000"/>
                </a:solidFill>
              </a:rPr>
              <a:t>18 weather events in Louisiana and 2 major EMAC responses:</a:t>
            </a:r>
          </a:p>
          <a:p>
            <a:pPr lvl="1"/>
            <a:r>
              <a:rPr lang="en-US" dirty="0"/>
              <a:t>Wind driven rain storms, tornadoes, seismic anomalies, ice storms, rain driven flash flooding, drought and hurricanes (Beryl &amp; Francine) resulting in 13 fatalities</a:t>
            </a:r>
          </a:p>
          <a:p>
            <a:pPr lvl="1"/>
            <a:r>
              <a:rPr lang="en-US" dirty="0"/>
              <a:t>Seven emergency declarations- 4 regional and 3 statewide </a:t>
            </a:r>
          </a:p>
          <a:p>
            <a:pPr lvl="1"/>
            <a:r>
              <a:rPr lang="en-US" dirty="0"/>
              <a:t>Hurricane Helene and Milton EMAC- Florida, Georgia, North Carolina, South Carolina and Virginia</a:t>
            </a:r>
          </a:p>
          <a:p>
            <a:endParaRPr lang="en-US" sz="2400" dirty="0"/>
          </a:p>
          <a:p>
            <a:r>
              <a:rPr lang="en-US" sz="2400" dirty="0">
                <a:solidFill>
                  <a:srgbClr val="FF0000"/>
                </a:solidFill>
              </a:rPr>
              <a:t>14 man made events with 11 directly affecting a targeted response and 3 national impacts:</a:t>
            </a:r>
          </a:p>
          <a:p>
            <a:pPr lvl="1"/>
            <a:r>
              <a:rPr lang="en-US" dirty="0"/>
              <a:t>Cyber attacks</a:t>
            </a:r>
          </a:p>
          <a:p>
            <a:pPr lvl="1"/>
            <a:r>
              <a:rPr lang="en-US" dirty="0"/>
              <a:t>Oil Spill</a:t>
            </a:r>
          </a:p>
          <a:p>
            <a:pPr lvl="1"/>
            <a:r>
              <a:rPr lang="en-US" dirty="0"/>
              <a:t>Crowd-strike </a:t>
            </a:r>
          </a:p>
          <a:p>
            <a:pPr lvl="1"/>
            <a:r>
              <a:rPr lang="en-US" dirty="0"/>
              <a:t>AT&amp;T Cellular outage</a:t>
            </a:r>
          </a:p>
          <a:p>
            <a:pPr lvl="1"/>
            <a:r>
              <a:rPr lang="en-US" dirty="0"/>
              <a:t>Federal Presidential Election- (6) U.S. </a:t>
            </a:r>
            <a:r>
              <a:rPr lang="en-US"/>
              <a:t>Congressmen/Women</a:t>
            </a:r>
            <a:endParaRPr lang="en-US" dirty="0"/>
          </a:p>
          <a:p>
            <a:pPr marL="0" lvl="0" indent="0">
              <a:buNone/>
            </a:pPr>
            <a:endParaRPr lang="en-US" sz="2000" dirty="0">
              <a:solidFill>
                <a:prstClr val="black"/>
              </a:solidFill>
            </a:endParaRPr>
          </a:p>
          <a:p>
            <a:pPr marL="457200" lvl="0" indent="-457200">
              <a:buFont typeface="+mj-lt"/>
              <a:buAutoNum type="arabicPeriod"/>
            </a:pPr>
            <a:endParaRPr lang="en-US" sz="2400" dirty="0"/>
          </a:p>
          <a:p>
            <a:endParaRPr lang="en-US" dirty="0"/>
          </a:p>
        </p:txBody>
      </p:sp>
      <p:pic>
        <p:nvPicPr>
          <p:cNvPr id="5" name="Picture 4">
            <a:extLst>
              <a:ext uri="{FF2B5EF4-FFF2-40B4-BE49-F238E27FC236}">
                <a16:creationId xmlns:a16="http://schemas.microsoft.com/office/drawing/2014/main" id="{3B645F04-B4AC-E306-DDFA-6170D452BEC6}"/>
              </a:ext>
            </a:extLst>
          </p:cNvPr>
          <p:cNvPicPr>
            <a:picLocks noChangeAspect="1"/>
          </p:cNvPicPr>
          <p:nvPr/>
        </p:nvPicPr>
        <p:blipFill>
          <a:blip r:embed="rId2"/>
          <a:stretch>
            <a:fillRect/>
          </a:stretch>
        </p:blipFill>
        <p:spPr>
          <a:xfrm>
            <a:off x="11064068" y="221159"/>
            <a:ext cx="937635" cy="892014"/>
          </a:xfrm>
          <a:prstGeom prst="rect">
            <a:avLst/>
          </a:prstGeom>
          <a:ln w="38100">
            <a:solidFill>
              <a:schemeClr val="bg1">
                <a:lumMod val="50000"/>
              </a:schemeClr>
            </a:solidFill>
          </a:ln>
        </p:spPr>
      </p:pic>
    </p:spTree>
    <p:extLst>
      <p:ext uri="{BB962C8B-B14F-4D97-AF65-F5344CB8AC3E}">
        <p14:creationId xmlns:p14="http://schemas.microsoft.com/office/powerpoint/2010/main" val="407626895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948" y="4001729"/>
            <a:ext cx="11398434" cy="2457542"/>
          </a:xfrm>
          <a:ln w="25400">
            <a:solidFill>
              <a:schemeClr val="tx1"/>
            </a:solidFill>
          </a:ln>
        </p:spPr>
        <p:txBody>
          <a:bodyPr>
            <a:noAutofit/>
          </a:bodyPr>
          <a:lstStyle/>
          <a:p>
            <a:pPr algn="l"/>
            <a:r>
              <a:rPr lang="en-US" sz="2800" dirty="0">
                <a:solidFill>
                  <a:srgbClr val="FF0000"/>
                </a:solidFill>
              </a:rPr>
              <a:t>Mission essential tasks have countless sub tasks </a:t>
            </a:r>
            <a:r>
              <a:rPr lang="en-US" sz="2800" dirty="0"/>
              <a:t>that are classified as </a:t>
            </a:r>
            <a:r>
              <a:rPr lang="en-US" sz="2800" dirty="0">
                <a:solidFill>
                  <a:srgbClr val="FF0000"/>
                </a:solidFill>
              </a:rPr>
              <a:t>specified tasks</a:t>
            </a:r>
            <a:r>
              <a:rPr lang="en-US" sz="2800" dirty="0"/>
              <a:t>(what leaders are directed to do) and </a:t>
            </a:r>
            <a:r>
              <a:rPr lang="en-US" sz="2800" dirty="0">
                <a:solidFill>
                  <a:srgbClr val="FF0000"/>
                </a:solidFill>
              </a:rPr>
              <a:t>implied tasks </a:t>
            </a:r>
            <a:r>
              <a:rPr lang="en-US" sz="2800" dirty="0"/>
              <a:t>(what leaders sense needs to be done) to support strategic change.  This document lists mission essential tasks only.  Each mission essential task has an individual strategic action plan that covers the </a:t>
            </a:r>
            <a:r>
              <a:rPr lang="en-US" sz="2800" dirty="0">
                <a:solidFill>
                  <a:srgbClr val="FF0000"/>
                </a:solidFill>
              </a:rPr>
              <a:t>task, purpose, issue, discussion and recommendation</a:t>
            </a:r>
            <a:r>
              <a:rPr lang="en-US" sz="2800" dirty="0"/>
              <a:t> for the respective task. </a:t>
            </a:r>
            <a:endParaRPr lang="en-US" sz="2800" b="1" dirty="0">
              <a:solidFill>
                <a:srgbClr val="FF0000"/>
              </a:solidFill>
            </a:endParaRPr>
          </a:p>
        </p:txBody>
      </p:sp>
      <p:sp>
        <p:nvSpPr>
          <p:cNvPr id="4" name="Rectangle 3"/>
          <p:cNvSpPr/>
          <p:nvPr/>
        </p:nvSpPr>
        <p:spPr>
          <a:xfrm>
            <a:off x="360948" y="2072189"/>
            <a:ext cx="11398434" cy="1200329"/>
          </a:xfrm>
          <a:prstGeom prst="rect">
            <a:avLst/>
          </a:prstGeom>
          <a:ln w="25400">
            <a:solidFill>
              <a:schemeClr val="tx1"/>
            </a:solidFill>
          </a:ln>
        </p:spPr>
        <p:txBody>
          <a:bodyPr wrap="square">
            <a:spAutoFit/>
          </a:bodyPr>
          <a:lstStyle/>
          <a:p>
            <a:pPr algn="ctr"/>
            <a:r>
              <a:rPr lang="en-US" sz="3600" dirty="0">
                <a:solidFill>
                  <a:srgbClr val="FF0000"/>
                </a:solidFill>
              </a:rPr>
              <a:t>What does strategic change look like?</a:t>
            </a:r>
            <a:br>
              <a:rPr lang="en-US" sz="3600" dirty="0">
                <a:solidFill>
                  <a:srgbClr val="FF0000"/>
                </a:solidFill>
              </a:rPr>
            </a:br>
            <a:r>
              <a:rPr lang="en-US" sz="3600" dirty="0"/>
              <a:t>Key tasks and purposes form mission essential tasks</a:t>
            </a:r>
          </a:p>
        </p:txBody>
      </p:sp>
      <p:pic>
        <p:nvPicPr>
          <p:cNvPr id="6" name="Picture 5">
            <a:extLst>
              <a:ext uri="{FF2B5EF4-FFF2-40B4-BE49-F238E27FC236}">
                <a16:creationId xmlns:a16="http://schemas.microsoft.com/office/drawing/2014/main" id="{5F013758-A7BD-B198-6669-5EF7F3199FFE}"/>
              </a:ext>
            </a:extLst>
          </p:cNvPr>
          <p:cNvPicPr>
            <a:picLocks noChangeAspect="1"/>
          </p:cNvPicPr>
          <p:nvPr/>
        </p:nvPicPr>
        <p:blipFill>
          <a:blip r:embed="rId3"/>
          <a:stretch>
            <a:fillRect/>
          </a:stretch>
        </p:blipFill>
        <p:spPr>
          <a:xfrm>
            <a:off x="10215819" y="98586"/>
            <a:ext cx="1863203" cy="1772547"/>
          </a:xfrm>
          <a:prstGeom prst="rect">
            <a:avLst/>
          </a:prstGeom>
          <a:ln w="38100">
            <a:solidFill>
              <a:schemeClr val="bg1">
                <a:lumMod val="50000"/>
              </a:schemeClr>
            </a:solidFill>
          </a:ln>
        </p:spPr>
      </p:pic>
      <p:pic>
        <p:nvPicPr>
          <p:cNvPr id="7" name="Picture 6">
            <a:extLst>
              <a:ext uri="{FF2B5EF4-FFF2-40B4-BE49-F238E27FC236}">
                <a16:creationId xmlns:a16="http://schemas.microsoft.com/office/drawing/2014/main" id="{AFCF86F8-7990-CBDE-DA0E-62BBEB943F87}"/>
              </a:ext>
            </a:extLst>
          </p:cNvPr>
          <p:cNvPicPr>
            <a:picLocks noChangeAspect="1"/>
          </p:cNvPicPr>
          <p:nvPr/>
        </p:nvPicPr>
        <p:blipFill>
          <a:blip r:embed="rId3"/>
          <a:stretch>
            <a:fillRect/>
          </a:stretch>
        </p:blipFill>
        <p:spPr>
          <a:xfrm>
            <a:off x="112978" y="98585"/>
            <a:ext cx="1863203" cy="1772547"/>
          </a:xfrm>
          <a:prstGeom prst="rect">
            <a:avLst/>
          </a:prstGeom>
          <a:ln w="38100">
            <a:solidFill>
              <a:schemeClr val="bg1">
                <a:lumMod val="50000"/>
              </a:schemeClr>
            </a:solidFill>
          </a:ln>
        </p:spPr>
      </p:pic>
    </p:spTree>
    <p:extLst>
      <p:ext uri="{BB962C8B-B14F-4D97-AF65-F5344CB8AC3E}">
        <p14:creationId xmlns:p14="http://schemas.microsoft.com/office/powerpoint/2010/main" val="244575930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25"/>
            <a:ext cx="10515600" cy="549275"/>
          </a:xfrm>
        </p:spPr>
        <p:txBody>
          <a:bodyPr>
            <a:normAutofit/>
          </a:bodyPr>
          <a:lstStyle/>
          <a:p>
            <a:pPr algn="ctr"/>
            <a:r>
              <a:rPr lang="en-US" sz="2800" dirty="0"/>
              <a:t>GOHSEP Strategic Action Plans (SAP)</a:t>
            </a:r>
          </a:p>
        </p:txBody>
      </p:sp>
      <p:sp>
        <p:nvSpPr>
          <p:cNvPr id="3" name="Content Placeholder 2"/>
          <p:cNvSpPr>
            <a:spLocks noGrp="1"/>
          </p:cNvSpPr>
          <p:nvPr>
            <p:ph sz="half" idx="1"/>
          </p:nvPr>
        </p:nvSpPr>
        <p:spPr>
          <a:xfrm>
            <a:off x="114300" y="1113173"/>
            <a:ext cx="11988053" cy="5657421"/>
          </a:xfrm>
        </p:spPr>
        <p:txBody>
          <a:bodyPr>
            <a:normAutofit lnSpcReduction="10000"/>
          </a:bodyPr>
          <a:lstStyle/>
          <a:p>
            <a:r>
              <a:rPr lang="en-US" sz="2000" dirty="0">
                <a:solidFill>
                  <a:srgbClr val="FF0000"/>
                </a:solidFill>
              </a:rPr>
              <a:t>SAPs are quantifiable metrics that simply complex problems based on five key elements: </a:t>
            </a:r>
            <a:r>
              <a:rPr lang="en-US" sz="2000" dirty="0">
                <a:solidFill>
                  <a:srgbClr val="00B050"/>
                </a:solidFill>
              </a:rPr>
              <a:t>22 SAPs</a:t>
            </a:r>
          </a:p>
          <a:p>
            <a:pPr lvl="1"/>
            <a:r>
              <a:rPr lang="en-US" sz="2000" dirty="0">
                <a:solidFill>
                  <a:prstClr val="black"/>
                </a:solidFill>
              </a:rPr>
              <a:t>Task- What is this situation?</a:t>
            </a:r>
          </a:p>
          <a:p>
            <a:pPr lvl="1"/>
            <a:r>
              <a:rPr lang="en-US" sz="2000" dirty="0">
                <a:solidFill>
                  <a:prstClr val="black"/>
                </a:solidFill>
              </a:rPr>
              <a:t>Purpose- What is the real problem? What is likely to happen? What is the center of gravity of the issue?</a:t>
            </a:r>
          </a:p>
          <a:p>
            <a:pPr lvl="1"/>
            <a:r>
              <a:rPr lang="en-US" sz="2000" dirty="0">
                <a:solidFill>
                  <a:prstClr val="black"/>
                </a:solidFill>
              </a:rPr>
              <a:t>Issue- How should I think about this situation to define the problem or opportunity? How could this situation happen?  What do I know about situations like this?  What do I not know that I should?</a:t>
            </a:r>
          </a:p>
          <a:p>
            <a:pPr lvl="1"/>
            <a:r>
              <a:rPr lang="en-US" sz="2000" dirty="0">
                <a:solidFill>
                  <a:prstClr val="black"/>
                </a:solidFill>
              </a:rPr>
              <a:t>Discussion- What other situation is like this one?  What is this situation not like?  What else could this situation or solution be?  How should I prepare for future situations?</a:t>
            </a:r>
          </a:p>
          <a:p>
            <a:pPr lvl="1"/>
            <a:r>
              <a:rPr lang="en-US" sz="2000" dirty="0">
                <a:solidFill>
                  <a:prstClr val="black"/>
                </a:solidFill>
              </a:rPr>
              <a:t>Recommendation- What needs to be accomplished?  What is the solution or plan?  Is there a specific path to decide the solution?  Does the solution support the purpose (center of gravity)?</a:t>
            </a:r>
          </a:p>
          <a:p>
            <a:endParaRPr lang="en-US" sz="2000" dirty="0">
              <a:solidFill>
                <a:srgbClr val="FF0000"/>
              </a:solidFill>
            </a:endParaRPr>
          </a:p>
          <a:p>
            <a:r>
              <a:rPr lang="en-US" sz="2000" dirty="0">
                <a:solidFill>
                  <a:srgbClr val="FF0000"/>
                </a:solidFill>
              </a:rPr>
              <a:t>Assessment of Year One: </a:t>
            </a:r>
            <a:r>
              <a:rPr lang="en-US" sz="2000" dirty="0">
                <a:solidFill>
                  <a:prstClr val="black"/>
                </a:solidFill>
              </a:rPr>
              <a:t>The strategic focus of year one could be summed up in two words </a:t>
            </a:r>
            <a:r>
              <a:rPr lang="en-US" sz="2000" dirty="0">
                <a:solidFill>
                  <a:srgbClr val="00B050"/>
                </a:solidFill>
              </a:rPr>
              <a:t>“MOVE FASTER.”  </a:t>
            </a:r>
            <a:r>
              <a:rPr lang="en-US" sz="2000" dirty="0">
                <a:solidFill>
                  <a:prstClr val="black"/>
                </a:solidFill>
              </a:rPr>
              <a:t>GOHSEP made a deliberate move to establish the organization as an emergency operational arm of the Governor.  GOHSEP used the Vision, Mission and Goals to achieve mindset of moving faster. </a:t>
            </a:r>
          </a:p>
          <a:p>
            <a:endParaRPr lang="en-US" sz="2000" dirty="0">
              <a:solidFill>
                <a:srgbClr val="FF0000"/>
              </a:solidFill>
            </a:endParaRPr>
          </a:p>
          <a:p>
            <a:r>
              <a:rPr lang="en-US" sz="2000" dirty="0">
                <a:solidFill>
                  <a:srgbClr val="FF0000"/>
                </a:solidFill>
              </a:rPr>
              <a:t>Strategic Focus for Year Two: </a:t>
            </a:r>
            <a:r>
              <a:rPr lang="en-US" sz="2000" dirty="0">
                <a:solidFill>
                  <a:prstClr val="black"/>
                </a:solidFill>
              </a:rPr>
              <a:t>The intent for year two is very simple </a:t>
            </a:r>
            <a:r>
              <a:rPr lang="en-US" sz="2000" dirty="0">
                <a:solidFill>
                  <a:srgbClr val="00B050"/>
                </a:solidFill>
              </a:rPr>
              <a:t>“MOVE SMARTER.”  </a:t>
            </a:r>
            <a:r>
              <a:rPr lang="en-US" sz="2000" dirty="0">
                <a:solidFill>
                  <a:prstClr val="black"/>
                </a:solidFill>
              </a:rPr>
              <a:t>All of the SAPs will be focused on the </a:t>
            </a:r>
            <a:r>
              <a:rPr lang="en-US" sz="2000" dirty="0">
                <a:solidFill>
                  <a:srgbClr val="00B050"/>
                </a:solidFill>
              </a:rPr>
              <a:t>use of modern technology </a:t>
            </a:r>
            <a:r>
              <a:rPr lang="en-US" sz="2000" dirty="0">
                <a:solidFill>
                  <a:prstClr val="black"/>
                </a:solidFill>
              </a:rPr>
              <a:t>to move smarter in order to improve capabilities.  By moving smarter we also learn how to use technology to counter the actions of man-made homeland security disasters as well as cyclical weather emergency preparedness disasters we see every day! </a:t>
            </a:r>
          </a:p>
          <a:p>
            <a:pPr marL="0" lvl="0" indent="0">
              <a:buNone/>
            </a:pPr>
            <a:endParaRPr lang="en-US" sz="2000" dirty="0">
              <a:solidFill>
                <a:prstClr val="black"/>
              </a:solidFill>
            </a:endParaRPr>
          </a:p>
          <a:p>
            <a:pPr marL="457200" lvl="0" indent="-457200">
              <a:buFont typeface="+mj-lt"/>
              <a:buAutoNum type="arabicPeriod"/>
            </a:pPr>
            <a:endParaRPr lang="en-US" sz="2400" dirty="0"/>
          </a:p>
          <a:p>
            <a:endParaRPr lang="en-US" dirty="0"/>
          </a:p>
        </p:txBody>
      </p:sp>
      <p:pic>
        <p:nvPicPr>
          <p:cNvPr id="5" name="Picture 4">
            <a:extLst>
              <a:ext uri="{FF2B5EF4-FFF2-40B4-BE49-F238E27FC236}">
                <a16:creationId xmlns:a16="http://schemas.microsoft.com/office/drawing/2014/main" id="{3B645F04-B4AC-E306-DDFA-6170D452BEC6}"/>
              </a:ext>
            </a:extLst>
          </p:cNvPr>
          <p:cNvPicPr>
            <a:picLocks noChangeAspect="1"/>
          </p:cNvPicPr>
          <p:nvPr/>
        </p:nvPicPr>
        <p:blipFill>
          <a:blip r:embed="rId2"/>
          <a:stretch>
            <a:fillRect/>
          </a:stretch>
        </p:blipFill>
        <p:spPr>
          <a:xfrm>
            <a:off x="11064068" y="221159"/>
            <a:ext cx="937635" cy="892014"/>
          </a:xfrm>
          <a:prstGeom prst="rect">
            <a:avLst/>
          </a:prstGeom>
          <a:ln w="38100">
            <a:solidFill>
              <a:schemeClr val="bg1">
                <a:lumMod val="50000"/>
              </a:schemeClr>
            </a:solidFill>
          </a:ln>
        </p:spPr>
      </p:pic>
    </p:spTree>
    <p:extLst>
      <p:ext uri="{BB962C8B-B14F-4D97-AF65-F5344CB8AC3E}">
        <p14:creationId xmlns:p14="http://schemas.microsoft.com/office/powerpoint/2010/main" val="347523775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72713" y="1176669"/>
            <a:ext cx="11542297" cy="5613317"/>
          </a:xfrm>
        </p:spPr>
        <p:txBody>
          <a:bodyPr>
            <a:normAutofit/>
          </a:bodyPr>
          <a:lstStyle/>
          <a:p>
            <a:pPr lvl="0"/>
            <a:r>
              <a:rPr lang="en-US" sz="3200" b="1" dirty="0">
                <a:solidFill>
                  <a:srgbClr val="FF0000"/>
                </a:solidFill>
              </a:rPr>
              <a:t>GOHSEP Modernization </a:t>
            </a:r>
          </a:p>
          <a:p>
            <a:pPr lvl="1"/>
            <a:r>
              <a:rPr lang="en-US" sz="3200" dirty="0">
                <a:solidFill>
                  <a:prstClr val="black"/>
                </a:solidFill>
              </a:rPr>
              <a:t>Build upon year one strategic success </a:t>
            </a:r>
          </a:p>
          <a:p>
            <a:pPr lvl="1"/>
            <a:r>
              <a:rPr lang="en-US" sz="3200" dirty="0">
                <a:solidFill>
                  <a:prstClr val="black"/>
                </a:solidFill>
              </a:rPr>
              <a:t>Use all six of the divisions in a deliberate effort to modernize</a:t>
            </a:r>
          </a:p>
          <a:p>
            <a:pPr lvl="1"/>
            <a:r>
              <a:rPr lang="en-US" sz="3200" dirty="0">
                <a:solidFill>
                  <a:prstClr val="black"/>
                </a:solidFill>
              </a:rPr>
              <a:t>The first stage of modernization is the use of artificial intelligence (AI) packages</a:t>
            </a:r>
          </a:p>
          <a:p>
            <a:pPr lvl="1"/>
            <a:endParaRPr lang="en-US" sz="3200" dirty="0">
              <a:solidFill>
                <a:prstClr val="black"/>
              </a:solidFill>
            </a:endParaRPr>
          </a:p>
          <a:p>
            <a:pPr lvl="0"/>
            <a:r>
              <a:rPr lang="en-US" sz="3200" b="1" dirty="0">
                <a:solidFill>
                  <a:srgbClr val="FF0000"/>
                </a:solidFill>
              </a:rPr>
              <a:t>Modernization First Stage</a:t>
            </a:r>
          </a:p>
          <a:p>
            <a:pPr lvl="1"/>
            <a:r>
              <a:rPr lang="en-US" sz="3200" dirty="0">
                <a:solidFill>
                  <a:prstClr val="black"/>
                </a:solidFill>
              </a:rPr>
              <a:t>Review Louisiana PA and GOHSEP Grants databases</a:t>
            </a:r>
            <a:endParaRPr lang="en-US" sz="3200" dirty="0">
              <a:solidFill>
                <a:srgbClr val="FF0000"/>
              </a:solidFill>
            </a:endParaRPr>
          </a:p>
          <a:p>
            <a:pPr lvl="1"/>
            <a:r>
              <a:rPr lang="en-US" sz="3200" dirty="0">
                <a:solidFill>
                  <a:prstClr val="black"/>
                </a:solidFill>
              </a:rPr>
              <a:t>Use AI for a trend analysis</a:t>
            </a:r>
          </a:p>
          <a:p>
            <a:pPr lvl="1"/>
            <a:r>
              <a:rPr lang="en-US" sz="3200" dirty="0">
                <a:solidFill>
                  <a:prstClr val="black"/>
                </a:solidFill>
              </a:rPr>
              <a:t>Partner with SDMI and NIMSAT</a:t>
            </a:r>
          </a:p>
          <a:p>
            <a:pPr lvl="0"/>
            <a:endParaRPr lang="en-US" sz="2400" b="1" dirty="0">
              <a:solidFill>
                <a:prstClr val="black"/>
              </a:solidFill>
            </a:endParaRPr>
          </a:p>
        </p:txBody>
      </p:sp>
      <p:sp>
        <p:nvSpPr>
          <p:cNvPr id="4" name="Title 3"/>
          <p:cNvSpPr>
            <a:spLocks noGrp="1"/>
          </p:cNvSpPr>
          <p:nvPr>
            <p:ph type="title"/>
          </p:nvPr>
        </p:nvSpPr>
        <p:spPr>
          <a:xfrm>
            <a:off x="910389" y="196684"/>
            <a:ext cx="10515600" cy="485105"/>
          </a:xfrm>
        </p:spPr>
        <p:txBody>
          <a:bodyPr>
            <a:normAutofit fontScale="90000"/>
          </a:bodyPr>
          <a:lstStyle/>
          <a:p>
            <a:pPr algn="ctr"/>
            <a:r>
              <a:rPr lang="en-US" sz="3200" dirty="0"/>
              <a:t>GOHSEP Year 2- First Two Key SAPs</a:t>
            </a:r>
          </a:p>
        </p:txBody>
      </p:sp>
      <p:pic>
        <p:nvPicPr>
          <p:cNvPr id="6" name="Picture 5">
            <a:extLst>
              <a:ext uri="{FF2B5EF4-FFF2-40B4-BE49-F238E27FC236}">
                <a16:creationId xmlns:a16="http://schemas.microsoft.com/office/drawing/2014/main" id="{3B645F04-B4AC-E306-DDFA-6170D452BEC6}"/>
              </a:ext>
            </a:extLst>
          </p:cNvPr>
          <p:cNvPicPr>
            <a:picLocks noChangeAspect="1"/>
          </p:cNvPicPr>
          <p:nvPr/>
        </p:nvPicPr>
        <p:blipFill>
          <a:blip r:embed="rId2"/>
          <a:stretch>
            <a:fillRect/>
          </a:stretch>
        </p:blipFill>
        <p:spPr>
          <a:xfrm>
            <a:off x="11141386" y="98587"/>
            <a:ext cx="937635" cy="892014"/>
          </a:xfrm>
          <a:prstGeom prst="rect">
            <a:avLst/>
          </a:prstGeom>
          <a:ln w="38100">
            <a:solidFill>
              <a:schemeClr val="bg1">
                <a:lumMod val="50000"/>
              </a:schemeClr>
            </a:solidFill>
          </a:ln>
        </p:spPr>
      </p:pic>
    </p:spTree>
    <p:extLst>
      <p:ext uri="{BB962C8B-B14F-4D97-AF65-F5344CB8AC3E}">
        <p14:creationId xmlns:p14="http://schemas.microsoft.com/office/powerpoint/2010/main" val="1031527438"/>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1118</TotalTime>
  <Words>2886</Words>
  <Application>Microsoft Office PowerPoint</Application>
  <PresentationFormat>Widescreen</PresentationFormat>
  <Paragraphs>494</Paragraphs>
  <Slides>55</Slides>
  <Notes>15</Notes>
  <HiddenSlides>11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Arial</vt:lpstr>
      <vt:lpstr>Arial Black</vt:lpstr>
      <vt:lpstr>Arial Narrow</vt:lpstr>
      <vt:lpstr>Calibri</vt:lpstr>
      <vt:lpstr>Calibri Light</vt:lpstr>
      <vt:lpstr>Comic Sans MS</vt:lpstr>
      <vt:lpstr>Tahoma</vt:lpstr>
      <vt:lpstr>Times New Roman</vt:lpstr>
      <vt:lpstr>Office Theme</vt:lpstr>
      <vt:lpstr>Chart</vt:lpstr>
      <vt:lpstr>Louisiana Governor’s Office of Homeland Security  and Emergency Preparedness (GOHSEP)</vt:lpstr>
      <vt:lpstr>GOHSEP as an Organization</vt:lpstr>
      <vt:lpstr>GOHSEP Vision, Mission and Strategic Goals</vt:lpstr>
      <vt:lpstr>What are we really talking about?</vt:lpstr>
      <vt:lpstr>PowerPoint Presentation</vt:lpstr>
      <vt:lpstr>2024 Emergency Actions</vt:lpstr>
      <vt:lpstr>Mission essential tasks have countless sub tasks that are classified as specified tasks(what leaders are directed to do) and implied tasks (what leaders sense needs to be done) to support strategic change.  This document lists mission essential tasks only.  Each mission essential task has an individual strategic action plan that covers the task, purpose, issue, discussion and recommendation for the respective task. </vt:lpstr>
      <vt:lpstr>GOHSEP Strategic Action Plans (SAP)</vt:lpstr>
      <vt:lpstr>GOHSEP Year 2- First Two Key SAPs</vt:lpstr>
      <vt:lpstr>PowerPoint Presentation</vt:lpstr>
      <vt:lpstr>Questions Jacques Thibodeaux 504-915-3120</vt:lpstr>
      <vt:lpstr>PowerPoint Presentation</vt:lpstr>
      <vt:lpstr> Re-Defining State Climatology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understand the impacts and importance of changing weather patterns, we first must understand the state’s long-term climatic patterns.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Perspectives on at Louisiana Weather &amp; Climate</dc:title>
  <dc:creator>Jay Grymes</dc:creator>
  <cp:lastModifiedBy>Christian Betts</cp:lastModifiedBy>
  <cp:revision>56</cp:revision>
  <dcterms:created xsi:type="dcterms:W3CDTF">2023-12-05T10:14:57Z</dcterms:created>
  <dcterms:modified xsi:type="dcterms:W3CDTF">2024-12-04T19:03:45Z</dcterms:modified>
</cp:coreProperties>
</file>