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9" r:id="rId4"/>
    <p:sldId id="260" r:id="rId5"/>
    <p:sldId id="273" r:id="rId6"/>
    <p:sldId id="261" r:id="rId7"/>
    <p:sldId id="265" r:id="rId8"/>
    <p:sldId id="266" r:id="rId9"/>
    <p:sldId id="262" r:id="rId10"/>
    <p:sldId id="263" r:id="rId11"/>
    <p:sldId id="264" r:id="rId12"/>
    <p:sldId id="274" r:id="rId13"/>
    <p:sldId id="901" r:id="rId14"/>
    <p:sldId id="907" r:id="rId15"/>
    <p:sldId id="277" r:id="rId16"/>
    <p:sldId id="282" r:id="rId17"/>
    <p:sldId id="278" r:id="rId18"/>
    <p:sldId id="267" r:id="rId19"/>
    <p:sldId id="281" r:id="rId20"/>
    <p:sldId id="271" r:id="rId21"/>
    <p:sldId id="903" r:id="rId22"/>
    <p:sldId id="904" r:id="rId23"/>
    <p:sldId id="905" r:id="rId24"/>
    <p:sldId id="906" r:id="rId25"/>
    <p:sldId id="899" r:id="rId26"/>
    <p:sldId id="900" r:id="rId27"/>
    <p:sldId id="269" r:id="rId28"/>
    <p:sldId id="270" r:id="rId29"/>
    <p:sldId id="279" r:id="rId30"/>
    <p:sldId id="26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5FD75-D997-82D2-B89A-8E215EADBD53}" name="Meagan Collman Wick" initials="MC" userId="S::meagan.wick@emergentmethod.com::00cca0e4-56cb-4d1e-80c1-70f393ac49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eagan Collman" initials="M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2"/>
    <p:restoredTop sz="94643"/>
  </p:normalViewPr>
  <p:slideViewPr>
    <p:cSldViewPr snapToGrid="0">
      <p:cViewPr varScale="1">
        <p:scale>
          <a:sx n="65" d="100"/>
          <a:sy n="65" d="100"/>
        </p:scale>
        <p:origin x="48" y="147"/>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9AFA0-E6B0-AB4E-B467-ECDF8CF9B574}"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0AAAC-E93B-F748-A90C-A3EB333DA94C}" type="slidenum">
              <a:rPr lang="en-US" smtClean="0"/>
              <a:t>‹#›</a:t>
            </a:fld>
            <a:endParaRPr lang="en-US"/>
          </a:p>
        </p:txBody>
      </p:sp>
    </p:spTree>
    <p:extLst>
      <p:ext uri="{BB962C8B-B14F-4D97-AF65-F5344CB8AC3E}">
        <p14:creationId xmlns:p14="http://schemas.microsoft.com/office/powerpoint/2010/main" val="276563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0AAAC-E93B-F748-A90C-A3EB333DA94C}" type="slidenum">
              <a:rPr lang="en-US" smtClean="0"/>
              <a:t>8</a:t>
            </a:fld>
            <a:endParaRPr lang="en-US"/>
          </a:p>
        </p:txBody>
      </p:sp>
    </p:spTree>
    <p:extLst>
      <p:ext uri="{BB962C8B-B14F-4D97-AF65-F5344CB8AC3E}">
        <p14:creationId xmlns:p14="http://schemas.microsoft.com/office/powerpoint/2010/main" val="179163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6C40AAAC-E93B-F748-A90C-A3EB333DA94C}" type="slidenum">
              <a:rPr lang="en-US">
                <a:solidFill>
                  <a:prstClr val="black"/>
                </a:solidFill>
                <a:latin typeface="Aptos" panose="02110004020202020204"/>
              </a:rPr>
              <a:pPr defTabSz="949478">
                <a:defRPr/>
              </a:pPr>
              <a:t>14</a:t>
            </a:fld>
            <a:endParaRPr lang="en-US">
              <a:solidFill>
                <a:prstClr val="black"/>
              </a:solidFill>
              <a:latin typeface="Aptos" panose="02110004020202020204"/>
            </a:endParaRPr>
          </a:p>
        </p:txBody>
      </p:sp>
    </p:spTree>
    <p:extLst>
      <p:ext uri="{BB962C8B-B14F-4D97-AF65-F5344CB8AC3E}">
        <p14:creationId xmlns:p14="http://schemas.microsoft.com/office/powerpoint/2010/main" val="412655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0AAAC-E93B-F748-A90C-A3EB333DA94C}" type="slidenum">
              <a:rPr lang="en-US" smtClean="0"/>
              <a:t>19</a:t>
            </a:fld>
            <a:endParaRPr lang="en-US"/>
          </a:p>
        </p:txBody>
      </p:sp>
    </p:spTree>
    <p:extLst>
      <p:ext uri="{BB962C8B-B14F-4D97-AF65-F5344CB8AC3E}">
        <p14:creationId xmlns:p14="http://schemas.microsoft.com/office/powerpoint/2010/main" val="50738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CC18B-8006-9DA0-6309-015683CCA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826AB-FD0A-1761-CAA8-531D1DE58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8C741-6400-1A25-4CFA-31D80B8B92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CE8685-BCFB-0973-FFB5-57802852E020}"/>
              </a:ext>
            </a:extLst>
          </p:cNvPr>
          <p:cNvSpPr>
            <a:spLocks noGrp="1"/>
          </p:cNvSpPr>
          <p:nvPr>
            <p:ph type="sldNum" sz="quarter" idx="5"/>
          </p:nvPr>
        </p:nvSpPr>
        <p:spPr/>
        <p:txBody>
          <a:bodyPr/>
          <a:lstStyle/>
          <a:p>
            <a:fld id="{6C40AAAC-E93B-F748-A90C-A3EB333DA94C}" type="slidenum">
              <a:rPr lang="en-US" smtClean="0"/>
              <a:t>21</a:t>
            </a:fld>
            <a:endParaRPr lang="en-US"/>
          </a:p>
        </p:txBody>
      </p:sp>
    </p:spTree>
    <p:extLst>
      <p:ext uri="{BB962C8B-B14F-4D97-AF65-F5344CB8AC3E}">
        <p14:creationId xmlns:p14="http://schemas.microsoft.com/office/powerpoint/2010/main" val="41075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B29E-2705-C298-2FA7-6582223D0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9D6FD-A244-4E56-5AD8-1012D1F9E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4E245-3C92-08D9-4094-70B2B0AF1A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E1DD52-95A6-F191-B0DB-B3C1E19C8AD4}"/>
              </a:ext>
            </a:extLst>
          </p:cNvPr>
          <p:cNvSpPr>
            <a:spLocks noGrp="1"/>
          </p:cNvSpPr>
          <p:nvPr>
            <p:ph type="sldNum" sz="quarter" idx="5"/>
          </p:nvPr>
        </p:nvSpPr>
        <p:spPr/>
        <p:txBody>
          <a:bodyPr/>
          <a:lstStyle/>
          <a:p>
            <a:fld id="{6C40AAAC-E93B-F748-A90C-A3EB333DA94C}" type="slidenum">
              <a:rPr lang="en-US" smtClean="0"/>
              <a:t>22</a:t>
            </a:fld>
            <a:endParaRPr lang="en-US"/>
          </a:p>
        </p:txBody>
      </p:sp>
    </p:spTree>
    <p:extLst>
      <p:ext uri="{BB962C8B-B14F-4D97-AF65-F5344CB8AC3E}">
        <p14:creationId xmlns:p14="http://schemas.microsoft.com/office/powerpoint/2010/main" val="157803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E0B1-7314-782E-AC31-ABBB70463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F2258-4780-962E-A5B4-38E8BD68C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4E840-C1D6-10E9-3C82-D5EED9EF04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3C7F0-0466-E7EE-6B22-B1AA7ACC0374}"/>
              </a:ext>
            </a:extLst>
          </p:cNvPr>
          <p:cNvSpPr>
            <a:spLocks noGrp="1"/>
          </p:cNvSpPr>
          <p:nvPr>
            <p:ph type="sldNum" sz="quarter" idx="5"/>
          </p:nvPr>
        </p:nvSpPr>
        <p:spPr/>
        <p:txBody>
          <a:bodyPr/>
          <a:lstStyle/>
          <a:p>
            <a:fld id="{6C40AAAC-E93B-F748-A90C-A3EB333DA94C}" type="slidenum">
              <a:rPr lang="en-US" smtClean="0"/>
              <a:t>23</a:t>
            </a:fld>
            <a:endParaRPr lang="en-US"/>
          </a:p>
        </p:txBody>
      </p:sp>
    </p:spTree>
    <p:extLst>
      <p:ext uri="{BB962C8B-B14F-4D97-AF65-F5344CB8AC3E}">
        <p14:creationId xmlns:p14="http://schemas.microsoft.com/office/powerpoint/2010/main" val="213142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93F9-5FE6-054B-699B-1175A571B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62D2D-DF32-82CD-216D-FF6AE6032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26D1E-5DC1-BDA9-073B-AA744AACA9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B2FBB0-0938-800C-C12A-592EA371A549}"/>
              </a:ext>
            </a:extLst>
          </p:cNvPr>
          <p:cNvSpPr>
            <a:spLocks noGrp="1"/>
          </p:cNvSpPr>
          <p:nvPr>
            <p:ph type="sldNum" sz="quarter" idx="5"/>
          </p:nvPr>
        </p:nvSpPr>
        <p:spPr/>
        <p:txBody>
          <a:bodyPr/>
          <a:lstStyle/>
          <a:p>
            <a:fld id="{6C40AAAC-E93B-F748-A90C-A3EB333DA94C}" type="slidenum">
              <a:rPr lang="en-US" smtClean="0"/>
              <a:t>24</a:t>
            </a:fld>
            <a:endParaRPr lang="en-US"/>
          </a:p>
        </p:txBody>
      </p:sp>
    </p:spTree>
    <p:extLst>
      <p:ext uri="{BB962C8B-B14F-4D97-AF65-F5344CB8AC3E}">
        <p14:creationId xmlns:p14="http://schemas.microsoft.com/office/powerpoint/2010/main" val="230518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5996E5-6381-4446-ACB5-4518D801CECB}" type="slidenum">
              <a:rPr lang="en-US" smtClean="0"/>
              <a:t>25</a:t>
            </a:fld>
            <a:endParaRPr lang="en-US"/>
          </a:p>
        </p:txBody>
      </p:sp>
    </p:spTree>
    <p:extLst>
      <p:ext uri="{BB962C8B-B14F-4D97-AF65-F5344CB8AC3E}">
        <p14:creationId xmlns:p14="http://schemas.microsoft.com/office/powerpoint/2010/main" val="3070440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EABE-FDF2-26A5-777B-4F910E1A99D5}"/>
              </a:ext>
            </a:extLst>
          </p:cNvPr>
          <p:cNvSpPr>
            <a:spLocks noGrp="1"/>
          </p:cNvSpPr>
          <p:nvPr>
            <p:ph type="ctrTitle"/>
          </p:nvPr>
        </p:nvSpPr>
        <p:spPr>
          <a:xfrm>
            <a:off x="457200" y="2235200"/>
            <a:ext cx="112776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004FA93-C6CA-6348-B0AC-5DCBAB3BDDEC}"/>
              </a:ext>
            </a:extLst>
          </p:cNvPr>
          <p:cNvSpPr>
            <a:spLocks noGrp="1"/>
          </p:cNvSpPr>
          <p:nvPr>
            <p:ph type="subTitle" idx="1"/>
          </p:nvPr>
        </p:nvSpPr>
        <p:spPr>
          <a:xfrm>
            <a:off x="457199" y="4868883"/>
            <a:ext cx="11277599" cy="510638"/>
          </a:xfrm>
        </p:spPr>
        <p:txBody>
          <a:bodyPr/>
          <a:lstStyle>
            <a:lvl1pPr marL="0" indent="0" algn="ctr">
              <a:buNone/>
              <a:defRPr sz="3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759F7F-0EBC-D50C-9AD1-30EF1EF08BF0}"/>
              </a:ext>
            </a:extLst>
          </p:cNvPr>
          <p:cNvSpPr>
            <a:spLocks noGrp="1"/>
          </p:cNvSpPr>
          <p:nvPr>
            <p:ph type="dt" sz="half" idx="10"/>
          </p:nvPr>
        </p:nvSpPr>
        <p:spPr/>
        <p:txBody>
          <a:bodyPr/>
          <a:lstStyle>
            <a:lvl1pPr>
              <a:defRPr>
                <a:solidFill>
                  <a:schemeClr val="bg1"/>
                </a:solidFill>
              </a:defRPr>
            </a:lvl1pPr>
          </a:lstStyle>
          <a:p>
            <a:fld id="{FB53A636-D09E-DD44-98D8-E6C27FF75944}" type="datetime1">
              <a:rPr lang="en-US" smtClean="0"/>
              <a:t>12/4/2024</a:t>
            </a:fld>
            <a:endParaRPr lang="en-US"/>
          </a:p>
        </p:txBody>
      </p:sp>
      <p:sp>
        <p:nvSpPr>
          <p:cNvPr id="5" name="Footer Placeholder 4">
            <a:extLst>
              <a:ext uri="{FF2B5EF4-FFF2-40B4-BE49-F238E27FC236}">
                <a16:creationId xmlns:a16="http://schemas.microsoft.com/office/drawing/2014/main" id="{9E8964B0-8CD3-3B5A-51B9-12FF3ADEE007}"/>
              </a:ext>
            </a:extLst>
          </p:cNvPr>
          <p:cNvSpPr>
            <a:spLocks noGrp="1"/>
          </p:cNvSpPr>
          <p:nvPr>
            <p:ph type="ftr" sz="quarter" idx="11"/>
          </p:nvPr>
        </p:nvSpPr>
        <p:spPr/>
        <p:txBody>
          <a:bodyPr/>
          <a:lstStyle>
            <a:lvl1pPr>
              <a:defRPr>
                <a:solidFill>
                  <a:schemeClr val="bg1"/>
                </a:solidFill>
              </a:defRPr>
            </a:lvl1pPr>
          </a:lstStyle>
          <a:p>
            <a:r>
              <a:rPr lang="en-US"/>
              <a:t>Louisiana Office of Community Development — Disaster Recovery Unit</a:t>
            </a:r>
          </a:p>
        </p:txBody>
      </p:sp>
      <p:sp>
        <p:nvSpPr>
          <p:cNvPr id="6" name="Slide Number Placeholder 5">
            <a:extLst>
              <a:ext uri="{FF2B5EF4-FFF2-40B4-BE49-F238E27FC236}">
                <a16:creationId xmlns:a16="http://schemas.microsoft.com/office/drawing/2014/main" id="{38BF5437-9201-6C0A-70A7-B002CC6FE1BC}"/>
              </a:ext>
            </a:extLst>
          </p:cNvPr>
          <p:cNvSpPr>
            <a:spLocks noGrp="1"/>
          </p:cNvSpPr>
          <p:nvPr>
            <p:ph type="sldNum" sz="quarter" idx="12"/>
          </p:nvPr>
        </p:nvSpPr>
        <p:spPr/>
        <p:txBody>
          <a:bodyPr/>
          <a:lstStyle>
            <a:lvl1pPr>
              <a:defRPr>
                <a:solidFill>
                  <a:schemeClr val="bg1"/>
                </a:solidFill>
              </a:defRPr>
            </a:lvl1pPr>
          </a:lstStyle>
          <a:p>
            <a:fld id="{8191B773-1EFB-6B41-BA2F-35FA32918E04}" type="slidenum">
              <a:rPr lang="en-US" smtClean="0"/>
              <a:t>‹#›</a:t>
            </a:fld>
            <a:endParaRPr lang="en-US"/>
          </a:p>
        </p:txBody>
      </p:sp>
      <p:pic>
        <p:nvPicPr>
          <p:cNvPr id="8" name="Picture 7" descr="A blue and white circle with a bird in the center&#10;&#10;Description automatically generated">
            <a:extLst>
              <a:ext uri="{FF2B5EF4-FFF2-40B4-BE49-F238E27FC236}">
                <a16:creationId xmlns:a16="http://schemas.microsoft.com/office/drawing/2014/main" id="{7552BB0F-BD39-DCCF-CC40-25E5790283D9}"/>
              </a:ext>
            </a:extLst>
          </p:cNvPr>
          <p:cNvPicPr>
            <a:picLocks noChangeAspect="1"/>
          </p:cNvPicPr>
          <p:nvPr userDrawn="1"/>
        </p:nvPicPr>
        <p:blipFill>
          <a:blip r:embed="rId2"/>
          <a:stretch>
            <a:fillRect/>
          </a:stretch>
        </p:blipFill>
        <p:spPr>
          <a:xfrm>
            <a:off x="4337050" y="457200"/>
            <a:ext cx="3517900" cy="2362200"/>
          </a:xfrm>
          <a:prstGeom prst="rect">
            <a:avLst/>
          </a:prstGeom>
        </p:spPr>
      </p:pic>
      <p:cxnSp>
        <p:nvCxnSpPr>
          <p:cNvPr id="12" name="Straight Connector 11">
            <a:extLst>
              <a:ext uri="{FF2B5EF4-FFF2-40B4-BE49-F238E27FC236}">
                <a16:creationId xmlns:a16="http://schemas.microsoft.com/office/drawing/2014/main" id="{81F6395F-0375-4730-0C0D-E15431DA0BC9}"/>
              </a:ext>
            </a:extLst>
          </p:cNvPr>
          <p:cNvCxnSpPr/>
          <p:nvPr userDrawn="1"/>
        </p:nvCxnSpPr>
        <p:spPr>
          <a:xfrm>
            <a:off x="457199" y="4714875"/>
            <a:ext cx="11277599" cy="0"/>
          </a:xfrm>
          <a:prstGeom prst="line">
            <a:avLst/>
          </a:prstGeom>
          <a:ln w="34925"/>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6D858450-9AF2-526C-7D7F-CB3A47DAA400}"/>
              </a:ext>
            </a:extLst>
          </p:cNvPr>
          <p:cNvSpPr>
            <a:spLocks noGrp="1"/>
          </p:cNvSpPr>
          <p:nvPr>
            <p:ph type="body" sz="quarter" idx="13" hasCustomPrompt="1"/>
          </p:nvPr>
        </p:nvSpPr>
        <p:spPr>
          <a:xfrm>
            <a:off x="457200" y="5644079"/>
            <a:ext cx="11277600" cy="448746"/>
          </a:xfrm>
        </p:spPr>
        <p:txBody>
          <a:bodyPr anchor="ctr" anchorCtr="0"/>
          <a:lstStyle>
            <a:lvl1pPr marL="0" indent="0" algn="ctr">
              <a:buNone/>
              <a:defRPr sz="2000" i="1">
                <a:solidFill>
                  <a:schemeClr val="bg1"/>
                </a:solidFill>
              </a:defRPr>
            </a:lvl1pPr>
          </a:lstStyle>
          <a:p>
            <a:pPr lvl="0"/>
            <a:r>
              <a:rPr lang="en-US"/>
              <a:t>Name  |  Position</a:t>
            </a:r>
          </a:p>
        </p:txBody>
      </p:sp>
    </p:spTree>
    <p:extLst>
      <p:ext uri="{BB962C8B-B14F-4D97-AF65-F5344CB8AC3E}">
        <p14:creationId xmlns:p14="http://schemas.microsoft.com/office/powerpoint/2010/main" val="2031154458"/>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154F-F9E9-34C9-DBF7-7094A510396A}"/>
              </a:ext>
            </a:extLst>
          </p:cNvPr>
          <p:cNvSpPr>
            <a:spLocks noGrp="1"/>
          </p:cNvSpPr>
          <p:nvPr>
            <p:ph type="title"/>
          </p:nvPr>
        </p:nvSpPr>
        <p:spPr>
          <a:xfrm>
            <a:off x="6553200" y="979574"/>
            <a:ext cx="358040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B3D9-A82D-9BE8-F1BA-6EDA63DC0728}"/>
              </a:ext>
            </a:extLst>
          </p:cNvPr>
          <p:cNvSpPr>
            <a:spLocks noGrp="1"/>
          </p:cNvSpPr>
          <p:nvPr>
            <p:ph type="pic" idx="1"/>
          </p:nvPr>
        </p:nvSpPr>
        <p:spPr>
          <a:xfrm>
            <a:off x="-53340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1257C-E061-B2F8-13F1-CBC43727EB2A}"/>
              </a:ext>
            </a:extLst>
          </p:cNvPr>
          <p:cNvSpPr>
            <a:spLocks noGrp="1"/>
          </p:cNvSpPr>
          <p:nvPr>
            <p:ph type="body" sz="half" idx="2"/>
          </p:nvPr>
        </p:nvSpPr>
        <p:spPr>
          <a:xfrm>
            <a:off x="6553200" y="2971800"/>
            <a:ext cx="5181600" cy="2889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474E3-F149-2241-7521-46B6A0B072E4}"/>
              </a:ext>
            </a:extLst>
          </p:cNvPr>
          <p:cNvSpPr>
            <a:spLocks noGrp="1"/>
          </p:cNvSpPr>
          <p:nvPr>
            <p:ph type="dt" sz="half" idx="10"/>
          </p:nvPr>
        </p:nvSpPr>
        <p:spPr/>
        <p:txBody>
          <a:bodyPr/>
          <a:lstStyle/>
          <a:p>
            <a:fld id="{DED905E2-97B2-E445-850A-6CED5312E3B7}" type="datetime1">
              <a:rPr lang="en-US" smtClean="0"/>
              <a:t>12/4/2024</a:t>
            </a:fld>
            <a:endParaRPr lang="en-US"/>
          </a:p>
        </p:txBody>
      </p:sp>
      <p:sp>
        <p:nvSpPr>
          <p:cNvPr id="6" name="Footer Placeholder 5">
            <a:extLst>
              <a:ext uri="{FF2B5EF4-FFF2-40B4-BE49-F238E27FC236}">
                <a16:creationId xmlns:a16="http://schemas.microsoft.com/office/drawing/2014/main" id="{5EE3D554-180B-0775-4B71-94FC82060D2F}"/>
              </a:ext>
            </a:extLst>
          </p:cNvPr>
          <p:cNvSpPr>
            <a:spLocks noGrp="1"/>
          </p:cNvSpPr>
          <p:nvPr>
            <p:ph type="ftr" sz="quarter" idx="11"/>
          </p:nvPr>
        </p:nvSpPr>
        <p:spPr/>
        <p:txBody>
          <a:bodyPr/>
          <a:lstStyle/>
          <a:p>
            <a:r>
              <a:rPr lang="en-US"/>
              <a:t>Louisiana Office of Community Development — Disaster Recovery Unit</a:t>
            </a:r>
          </a:p>
        </p:txBody>
      </p:sp>
      <p:sp>
        <p:nvSpPr>
          <p:cNvPr id="7" name="Slide Number Placeholder 6">
            <a:extLst>
              <a:ext uri="{FF2B5EF4-FFF2-40B4-BE49-F238E27FC236}">
                <a16:creationId xmlns:a16="http://schemas.microsoft.com/office/drawing/2014/main" id="{B4474F1B-382F-B1F6-8FD8-272F1A1E49A6}"/>
              </a:ext>
            </a:extLst>
          </p:cNvPr>
          <p:cNvSpPr>
            <a:spLocks noGrp="1"/>
          </p:cNvSpPr>
          <p:nvPr>
            <p:ph type="sldNum" sz="quarter" idx="12"/>
          </p:nvPr>
        </p:nvSpPr>
        <p:spPr/>
        <p:txBody>
          <a:bodyPr/>
          <a:lstStyle/>
          <a:p>
            <a:fld id="{8191B773-1EFB-6B41-BA2F-35FA32918E04}" type="slidenum">
              <a:rPr lang="en-US" smtClean="0"/>
              <a:t>‹#›</a:t>
            </a:fld>
            <a:endParaRPr lang="en-US"/>
          </a:p>
        </p:txBody>
      </p:sp>
      <p:pic>
        <p:nvPicPr>
          <p:cNvPr id="8" name="Picture 7" descr="A logo of a state of louisiana&#10;&#10;Description automatically generated">
            <a:extLst>
              <a:ext uri="{FF2B5EF4-FFF2-40B4-BE49-F238E27FC236}">
                <a16:creationId xmlns:a16="http://schemas.microsoft.com/office/drawing/2014/main" id="{C6728651-9DDD-82FE-635E-6E8758CFD43C}"/>
              </a:ext>
            </a:extLst>
          </p:cNvPr>
          <p:cNvPicPr>
            <a:picLocks noChangeAspect="1"/>
          </p:cNvPicPr>
          <p:nvPr userDrawn="1"/>
        </p:nvPicPr>
        <p:blipFill>
          <a:blip r:embed="rId2"/>
          <a:stretch>
            <a:fillRect/>
          </a:stretch>
        </p:blipFill>
        <p:spPr>
          <a:xfrm>
            <a:off x="10433137" y="223837"/>
            <a:ext cx="1601788" cy="1601788"/>
          </a:xfrm>
          <a:prstGeom prst="rect">
            <a:avLst/>
          </a:prstGeom>
        </p:spPr>
      </p:pic>
    </p:spTree>
    <p:extLst>
      <p:ext uri="{BB962C8B-B14F-4D97-AF65-F5344CB8AC3E}">
        <p14:creationId xmlns:p14="http://schemas.microsoft.com/office/powerpoint/2010/main" val="13955308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8513-B2E1-7F93-F8BD-23C9FE16A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A7AF7-B8CA-77CE-1226-CC4B820004F8}"/>
              </a:ext>
            </a:extLst>
          </p:cNvPr>
          <p:cNvSpPr>
            <a:spLocks noGrp="1"/>
          </p:cNvSpPr>
          <p:nvPr>
            <p:ph idx="1"/>
          </p:nvPr>
        </p:nvSpPr>
        <p:spPr>
          <a:xfrm>
            <a:off x="457200" y="1979113"/>
            <a:ext cx="11277600" cy="419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4D445-8CCA-8E99-2CD9-CFEA4492DC96}"/>
              </a:ext>
            </a:extLst>
          </p:cNvPr>
          <p:cNvSpPr>
            <a:spLocks noGrp="1"/>
          </p:cNvSpPr>
          <p:nvPr>
            <p:ph type="dt" sz="half" idx="10"/>
          </p:nvPr>
        </p:nvSpPr>
        <p:spPr/>
        <p:txBody>
          <a:bodyPr/>
          <a:lstStyle/>
          <a:p>
            <a:fld id="{8C6EC012-BB2E-A345-95BF-A25ECA2E4087}" type="datetime1">
              <a:rPr lang="en-US" smtClean="0"/>
              <a:t>12/4/2024</a:t>
            </a:fld>
            <a:endParaRPr lang="en-US"/>
          </a:p>
        </p:txBody>
      </p:sp>
      <p:sp>
        <p:nvSpPr>
          <p:cNvPr id="5" name="Footer Placeholder 4">
            <a:extLst>
              <a:ext uri="{FF2B5EF4-FFF2-40B4-BE49-F238E27FC236}">
                <a16:creationId xmlns:a16="http://schemas.microsoft.com/office/drawing/2014/main" id="{5F49F714-3B2D-E9CA-B6DD-AA96D050A7AF}"/>
              </a:ext>
            </a:extLst>
          </p:cNvPr>
          <p:cNvSpPr>
            <a:spLocks noGrp="1"/>
          </p:cNvSpPr>
          <p:nvPr>
            <p:ph type="ftr" sz="quarter" idx="11"/>
          </p:nvPr>
        </p:nvSpPr>
        <p:spPr/>
        <p:txBody>
          <a:bodyPr/>
          <a:lstStyle>
            <a:lvl1pPr>
              <a:defRPr b="1" cap="none" spc="0" baseline="0"/>
            </a:lvl1pPr>
          </a:lstStyle>
          <a:p>
            <a:r>
              <a:rPr lang="en-US"/>
              <a:t>Louisiana Office of Community Development — Disaster Recovery Unit</a:t>
            </a:r>
          </a:p>
        </p:txBody>
      </p:sp>
      <p:sp>
        <p:nvSpPr>
          <p:cNvPr id="6" name="Slide Number Placeholder 5">
            <a:extLst>
              <a:ext uri="{FF2B5EF4-FFF2-40B4-BE49-F238E27FC236}">
                <a16:creationId xmlns:a16="http://schemas.microsoft.com/office/drawing/2014/main" id="{EDF2D525-4036-A474-94D6-DAA11A1D0670}"/>
              </a:ext>
            </a:extLst>
          </p:cNvPr>
          <p:cNvSpPr>
            <a:spLocks noGrp="1"/>
          </p:cNvSpPr>
          <p:nvPr>
            <p:ph type="sldNum" sz="quarter" idx="12"/>
          </p:nvPr>
        </p:nvSpPr>
        <p:spPr/>
        <p:txBody>
          <a:bodyPr/>
          <a:lstStyle/>
          <a:p>
            <a:fld id="{8191B773-1EFB-6B41-BA2F-35FA32918E04}" type="slidenum">
              <a:rPr lang="en-US" smtClean="0"/>
              <a:t>‹#›</a:t>
            </a:fld>
            <a:endParaRPr lang="en-US"/>
          </a:p>
        </p:txBody>
      </p:sp>
    </p:spTree>
    <p:extLst>
      <p:ext uri="{BB962C8B-B14F-4D97-AF65-F5344CB8AC3E}">
        <p14:creationId xmlns:p14="http://schemas.microsoft.com/office/powerpoint/2010/main" val="19429284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8513-B2E1-7F93-F8BD-23C9FE16AA51}"/>
              </a:ext>
            </a:extLst>
          </p:cNvPr>
          <p:cNvSpPr>
            <a:spLocks noGrp="1"/>
          </p:cNvSpPr>
          <p:nvPr>
            <p:ph type="title"/>
          </p:nvPr>
        </p:nvSpPr>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5ECA7AF7-B8CA-77CE-1226-CC4B820004F8}"/>
              </a:ext>
            </a:extLst>
          </p:cNvPr>
          <p:cNvSpPr>
            <a:spLocks noGrp="1"/>
          </p:cNvSpPr>
          <p:nvPr>
            <p:ph idx="1"/>
          </p:nvPr>
        </p:nvSpPr>
        <p:spPr>
          <a:xfrm>
            <a:off x="457200" y="2470068"/>
            <a:ext cx="11277600" cy="3706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4D445-8CCA-8E99-2CD9-CFEA4492DC96}"/>
              </a:ext>
            </a:extLst>
          </p:cNvPr>
          <p:cNvSpPr>
            <a:spLocks noGrp="1"/>
          </p:cNvSpPr>
          <p:nvPr>
            <p:ph type="dt" sz="half" idx="10"/>
          </p:nvPr>
        </p:nvSpPr>
        <p:spPr/>
        <p:txBody>
          <a:bodyPr/>
          <a:lstStyle/>
          <a:p>
            <a:fld id="{E04CD8B3-9223-4B4F-BBDB-9B5EDA405A26}" type="datetime1">
              <a:rPr lang="en-US" smtClean="0"/>
              <a:t>12/4/2024</a:t>
            </a:fld>
            <a:endParaRPr lang="en-US"/>
          </a:p>
        </p:txBody>
      </p:sp>
      <p:sp>
        <p:nvSpPr>
          <p:cNvPr id="5" name="Footer Placeholder 4">
            <a:extLst>
              <a:ext uri="{FF2B5EF4-FFF2-40B4-BE49-F238E27FC236}">
                <a16:creationId xmlns:a16="http://schemas.microsoft.com/office/drawing/2014/main" id="{5F49F714-3B2D-E9CA-B6DD-AA96D050A7AF}"/>
              </a:ext>
            </a:extLst>
          </p:cNvPr>
          <p:cNvSpPr>
            <a:spLocks noGrp="1"/>
          </p:cNvSpPr>
          <p:nvPr>
            <p:ph type="ftr" sz="quarter" idx="11"/>
          </p:nvPr>
        </p:nvSpPr>
        <p:spPr/>
        <p:txBody>
          <a:bodyPr/>
          <a:lstStyle/>
          <a:p>
            <a:r>
              <a:rPr lang="en-US"/>
              <a:t>Louisiana Office of Community Development — Disaster Recovery Unit</a:t>
            </a:r>
          </a:p>
        </p:txBody>
      </p:sp>
      <p:sp>
        <p:nvSpPr>
          <p:cNvPr id="6" name="Slide Number Placeholder 5">
            <a:extLst>
              <a:ext uri="{FF2B5EF4-FFF2-40B4-BE49-F238E27FC236}">
                <a16:creationId xmlns:a16="http://schemas.microsoft.com/office/drawing/2014/main" id="{EDF2D525-4036-A474-94D6-DAA11A1D0670}"/>
              </a:ext>
            </a:extLst>
          </p:cNvPr>
          <p:cNvSpPr>
            <a:spLocks noGrp="1"/>
          </p:cNvSpPr>
          <p:nvPr>
            <p:ph type="sldNum" sz="quarter" idx="12"/>
          </p:nvPr>
        </p:nvSpPr>
        <p:spPr/>
        <p:txBody>
          <a:bodyPr/>
          <a:lstStyle/>
          <a:p>
            <a:fld id="{8191B773-1EFB-6B41-BA2F-35FA32918E04}" type="slidenum">
              <a:rPr lang="en-US" smtClean="0"/>
              <a:t>‹#›</a:t>
            </a:fld>
            <a:endParaRPr lang="en-US"/>
          </a:p>
        </p:txBody>
      </p:sp>
      <p:sp>
        <p:nvSpPr>
          <p:cNvPr id="7" name="Text Placeholder 8">
            <a:extLst>
              <a:ext uri="{FF2B5EF4-FFF2-40B4-BE49-F238E27FC236}">
                <a16:creationId xmlns:a16="http://schemas.microsoft.com/office/drawing/2014/main" id="{E1A225F8-9113-DECC-47A8-2A373AA72B6D}"/>
              </a:ext>
            </a:extLst>
          </p:cNvPr>
          <p:cNvSpPr>
            <a:spLocks noGrp="1"/>
          </p:cNvSpPr>
          <p:nvPr>
            <p:ph type="body" sz="quarter" idx="13"/>
          </p:nvPr>
        </p:nvSpPr>
        <p:spPr>
          <a:xfrm>
            <a:off x="457200" y="1854009"/>
            <a:ext cx="9539288" cy="404430"/>
          </a:xfrm>
        </p:spPr>
        <p:txBody>
          <a:bodyPr/>
          <a:lstStyle>
            <a:lvl1pPr marL="0" indent="0">
              <a:buNone/>
              <a:defRPr sz="2800" b="1" cap="none" spc="20" baseline="0">
                <a:solidFill>
                  <a:schemeClr val="tx1">
                    <a:lumMod val="75000"/>
                    <a:lumOff val="25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83508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563E-A6D7-D756-9399-3AD14C7BA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23816-1005-5331-F7A6-940C84C9FE29}"/>
              </a:ext>
            </a:extLst>
          </p:cNvPr>
          <p:cNvSpPr>
            <a:spLocks noGrp="1"/>
          </p:cNvSpPr>
          <p:nvPr>
            <p:ph sz="half" idx="1"/>
          </p:nvPr>
        </p:nvSpPr>
        <p:spPr>
          <a:xfrm>
            <a:off x="457199" y="2151392"/>
            <a:ext cx="5181601" cy="4025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D5F5C-16A3-9525-D724-319CE1CAB676}"/>
              </a:ext>
            </a:extLst>
          </p:cNvPr>
          <p:cNvSpPr>
            <a:spLocks noGrp="1"/>
          </p:cNvSpPr>
          <p:nvPr>
            <p:ph sz="half" idx="2"/>
          </p:nvPr>
        </p:nvSpPr>
        <p:spPr>
          <a:xfrm>
            <a:off x="6553200" y="2151392"/>
            <a:ext cx="5181600" cy="4025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C9C8F-9D63-D32C-A094-3228765065B2}"/>
              </a:ext>
            </a:extLst>
          </p:cNvPr>
          <p:cNvSpPr>
            <a:spLocks noGrp="1"/>
          </p:cNvSpPr>
          <p:nvPr>
            <p:ph type="dt" sz="half" idx="10"/>
          </p:nvPr>
        </p:nvSpPr>
        <p:spPr/>
        <p:txBody>
          <a:bodyPr/>
          <a:lstStyle/>
          <a:p>
            <a:fld id="{242C8594-FC21-C84A-A393-1C0A8CD43146}" type="datetime1">
              <a:rPr lang="en-US" smtClean="0"/>
              <a:t>12/4/2024</a:t>
            </a:fld>
            <a:endParaRPr lang="en-US"/>
          </a:p>
        </p:txBody>
      </p:sp>
      <p:sp>
        <p:nvSpPr>
          <p:cNvPr id="6" name="Footer Placeholder 5">
            <a:extLst>
              <a:ext uri="{FF2B5EF4-FFF2-40B4-BE49-F238E27FC236}">
                <a16:creationId xmlns:a16="http://schemas.microsoft.com/office/drawing/2014/main" id="{2D1AC90D-5620-1E63-1FDD-C20A6E5A81D8}"/>
              </a:ext>
            </a:extLst>
          </p:cNvPr>
          <p:cNvSpPr>
            <a:spLocks noGrp="1"/>
          </p:cNvSpPr>
          <p:nvPr>
            <p:ph type="ftr" sz="quarter" idx="11"/>
          </p:nvPr>
        </p:nvSpPr>
        <p:spPr/>
        <p:txBody>
          <a:bodyPr/>
          <a:lstStyle/>
          <a:p>
            <a:r>
              <a:rPr lang="en-US"/>
              <a:t>Louisiana Office of Community Development — Disaster Recovery Unit</a:t>
            </a:r>
          </a:p>
        </p:txBody>
      </p:sp>
      <p:sp>
        <p:nvSpPr>
          <p:cNvPr id="7" name="Slide Number Placeholder 6">
            <a:extLst>
              <a:ext uri="{FF2B5EF4-FFF2-40B4-BE49-F238E27FC236}">
                <a16:creationId xmlns:a16="http://schemas.microsoft.com/office/drawing/2014/main" id="{556DF8D9-5443-9783-D966-B628ECEC7A0B}"/>
              </a:ext>
            </a:extLst>
          </p:cNvPr>
          <p:cNvSpPr>
            <a:spLocks noGrp="1"/>
          </p:cNvSpPr>
          <p:nvPr>
            <p:ph type="sldNum" sz="quarter" idx="12"/>
          </p:nvPr>
        </p:nvSpPr>
        <p:spPr/>
        <p:txBody>
          <a:bodyPr/>
          <a:lstStyle/>
          <a:p>
            <a:fld id="{8191B773-1EFB-6B41-BA2F-35FA32918E04}" type="slidenum">
              <a:rPr lang="en-US" smtClean="0"/>
              <a:t>‹#›</a:t>
            </a:fld>
            <a:endParaRPr lang="en-US"/>
          </a:p>
        </p:txBody>
      </p:sp>
      <p:sp>
        <p:nvSpPr>
          <p:cNvPr id="9" name="Text Placeholder 8">
            <a:extLst>
              <a:ext uri="{FF2B5EF4-FFF2-40B4-BE49-F238E27FC236}">
                <a16:creationId xmlns:a16="http://schemas.microsoft.com/office/drawing/2014/main" id="{BEBDA36C-CAD2-1135-C925-F7C29576DD8A}"/>
              </a:ext>
            </a:extLst>
          </p:cNvPr>
          <p:cNvSpPr>
            <a:spLocks noGrp="1"/>
          </p:cNvSpPr>
          <p:nvPr>
            <p:ph type="body" sz="quarter" idx="13"/>
          </p:nvPr>
        </p:nvSpPr>
        <p:spPr>
          <a:xfrm>
            <a:off x="457200" y="1651794"/>
            <a:ext cx="9539288" cy="357187"/>
          </a:xfrm>
        </p:spPr>
        <p:txBody>
          <a:bodyPr/>
          <a:lstStyle>
            <a:lvl1pPr marL="0" indent="0">
              <a:buNone/>
              <a:defRPr sz="2400" cap="all" spc="80" baseline="0">
                <a:solidFill>
                  <a:schemeClr val="tx1">
                    <a:lumMod val="75000"/>
                    <a:lumOff val="25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451308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DB14-F757-51FC-E789-4881701492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DC6C66-98CF-2CD5-0249-6391D39DB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DA859-271B-A84A-F84D-A9B139A0F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969EA-9760-BED8-0AE2-F894BA42E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D839E-DC61-FB21-C24D-8C42E76A09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007282-93A6-8F7D-13B2-C4AC62969EEF}"/>
              </a:ext>
            </a:extLst>
          </p:cNvPr>
          <p:cNvSpPr>
            <a:spLocks noGrp="1"/>
          </p:cNvSpPr>
          <p:nvPr>
            <p:ph type="dt" sz="half" idx="10"/>
          </p:nvPr>
        </p:nvSpPr>
        <p:spPr/>
        <p:txBody>
          <a:bodyPr/>
          <a:lstStyle/>
          <a:p>
            <a:fld id="{E3AB4650-36DE-8343-B609-061FC00A474A}" type="datetime1">
              <a:rPr lang="en-US" smtClean="0"/>
              <a:t>12/4/2024</a:t>
            </a:fld>
            <a:endParaRPr lang="en-US"/>
          </a:p>
        </p:txBody>
      </p:sp>
      <p:sp>
        <p:nvSpPr>
          <p:cNvPr id="8" name="Footer Placeholder 7">
            <a:extLst>
              <a:ext uri="{FF2B5EF4-FFF2-40B4-BE49-F238E27FC236}">
                <a16:creationId xmlns:a16="http://schemas.microsoft.com/office/drawing/2014/main" id="{4164A442-C80B-FC31-3F5A-1F9A9C162FA5}"/>
              </a:ext>
            </a:extLst>
          </p:cNvPr>
          <p:cNvSpPr>
            <a:spLocks noGrp="1"/>
          </p:cNvSpPr>
          <p:nvPr>
            <p:ph type="ftr" sz="quarter" idx="11"/>
          </p:nvPr>
        </p:nvSpPr>
        <p:spPr/>
        <p:txBody>
          <a:bodyPr/>
          <a:lstStyle/>
          <a:p>
            <a:r>
              <a:rPr lang="en-US"/>
              <a:t>Louisiana Office of Community Development — Disaster Recovery Unit</a:t>
            </a:r>
          </a:p>
        </p:txBody>
      </p:sp>
      <p:sp>
        <p:nvSpPr>
          <p:cNvPr id="9" name="Slide Number Placeholder 8">
            <a:extLst>
              <a:ext uri="{FF2B5EF4-FFF2-40B4-BE49-F238E27FC236}">
                <a16:creationId xmlns:a16="http://schemas.microsoft.com/office/drawing/2014/main" id="{63C0758F-7E60-F287-ADA3-4ADEE98046D3}"/>
              </a:ext>
            </a:extLst>
          </p:cNvPr>
          <p:cNvSpPr>
            <a:spLocks noGrp="1"/>
          </p:cNvSpPr>
          <p:nvPr>
            <p:ph type="sldNum" sz="quarter" idx="12"/>
          </p:nvPr>
        </p:nvSpPr>
        <p:spPr/>
        <p:txBody>
          <a:bodyPr/>
          <a:lstStyle/>
          <a:p>
            <a:fld id="{8191B773-1EFB-6B41-BA2F-35FA32918E04}" type="slidenum">
              <a:rPr lang="en-US" smtClean="0"/>
              <a:t>‹#›</a:t>
            </a:fld>
            <a:endParaRPr lang="en-US"/>
          </a:p>
        </p:txBody>
      </p:sp>
    </p:spTree>
    <p:extLst>
      <p:ext uri="{BB962C8B-B14F-4D97-AF65-F5344CB8AC3E}">
        <p14:creationId xmlns:p14="http://schemas.microsoft.com/office/powerpoint/2010/main" val="10797775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3B41-B1E7-CA81-FD26-F1B0D9F06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6D4FF6-6CC2-54C6-7225-C6BED76F7762}"/>
              </a:ext>
            </a:extLst>
          </p:cNvPr>
          <p:cNvSpPr>
            <a:spLocks noGrp="1"/>
          </p:cNvSpPr>
          <p:nvPr>
            <p:ph type="dt" sz="half" idx="10"/>
          </p:nvPr>
        </p:nvSpPr>
        <p:spPr/>
        <p:txBody>
          <a:bodyPr/>
          <a:lstStyle/>
          <a:p>
            <a:fld id="{9974F623-6293-9D4D-AD7E-6AD90EAB4537}" type="datetime1">
              <a:rPr lang="en-US" smtClean="0"/>
              <a:t>12/4/2024</a:t>
            </a:fld>
            <a:endParaRPr lang="en-US"/>
          </a:p>
        </p:txBody>
      </p:sp>
      <p:sp>
        <p:nvSpPr>
          <p:cNvPr id="4" name="Footer Placeholder 3">
            <a:extLst>
              <a:ext uri="{FF2B5EF4-FFF2-40B4-BE49-F238E27FC236}">
                <a16:creationId xmlns:a16="http://schemas.microsoft.com/office/drawing/2014/main" id="{EE6CEA26-0766-DE98-11ED-88963653DB3D}"/>
              </a:ext>
            </a:extLst>
          </p:cNvPr>
          <p:cNvSpPr>
            <a:spLocks noGrp="1"/>
          </p:cNvSpPr>
          <p:nvPr>
            <p:ph type="ftr" sz="quarter" idx="11"/>
          </p:nvPr>
        </p:nvSpPr>
        <p:spPr/>
        <p:txBody>
          <a:bodyPr/>
          <a:lstStyle/>
          <a:p>
            <a:r>
              <a:rPr lang="en-US"/>
              <a:t>Louisiana Office of Community Development — Disaster Recovery Unit</a:t>
            </a:r>
          </a:p>
        </p:txBody>
      </p:sp>
      <p:sp>
        <p:nvSpPr>
          <p:cNvPr id="5" name="Slide Number Placeholder 4">
            <a:extLst>
              <a:ext uri="{FF2B5EF4-FFF2-40B4-BE49-F238E27FC236}">
                <a16:creationId xmlns:a16="http://schemas.microsoft.com/office/drawing/2014/main" id="{CBCFFB3A-99C5-2346-D1D4-BA4AF5CC61B2}"/>
              </a:ext>
            </a:extLst>
          </p:cNvPr>
          <p:cNvSpPr>
            <a:spLocks noGrp="1"/>
          </p:cNvSpPr>
          <p:nvPr>
            <p:ph type="sldNum" sz="quarter" idx="12"/>
          </p:nvPr>
        </p:nvSpPr>
        <p:spPr/>
        <p:txBody>
          <a:bodyPr/>
          <a:lstStyle/>
          <a:p>
            <a:fld id="{8191B773-1EFB-6B41-BA2F-35FA32918E04}" type="slidenum">
              <a:rPr lang="en-US" smtClean="0"/>
              <a:t>‹#›</a:t>
            </a:fld>
            <a:endParaRPr lang="en-US"/>
          </a:p>
        </p:txBody>
      </p:sp>
    </p:spTree>
    <p:extLst>
      <p:ext uri="{BB962C8B-B14F-4D97-AF65-F5344CB8AC3E}">
        <p14:creationId xmlns:p14="http://schemas.microsoft.com/office/powerpoint/2010/main" val="11662224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41AD-6E03-C605-4A08-0B3A26663663}"/>
              </a:ext>
            </a:extLst>
          </p:cNvPr>
          <p:cNvSpPr>
            <a:spLocks noGrp="1"/>
          </p:cNvSpPr>
          <p:nvPr>
            <p:ph type="title" hasCustomPrompt="1"/>
          </p:nvPr>
        </p:nvSpPr>
        <p:spPr>
          <a:xfrm>
            <a:off x="2196230" y="2648198"/>
            <a:ext cx="9538570" cy="1270655"/>
          </a:xfrm>
        </p:spPr>
        <p:txBody>
          <a:bodyPr anchor="b" anchorCtr="0"/>
          <a:lstStyle>
            <a:lvl1pPr>
              <a:defRPr sz="5400">
                <a:solidFill>
                  <a:schemeClr val="bg1"/>
                </a:solidFill>
              </a:defRPr>
            </a:lvl1pPr>
          </a:lstStyle>
          <a:p>
            <a:r>
              <a:rPr lang="en-US"/>
              <a:t>Click to edit section title style</a:t>
            </a:r>
          </a:p>
        </p:txBody>
      </p:sp>
      <p:sp>
        <p:nvSpPr>
          <p:cNvPr id="3" name="Date Placeholder 2">
            <a:extLst>
              <a:ext uri="{FF2B5EF4-FFF2-40B4-BE49-F238E27FC236}">
                <a16:creationId xmlns:a16="http://schemas.microsoft.com/office/drawing/2014/main" id="{E5FD0FD8-0DCA-3CB8-4316-33D2A76F8C5A}"/>
              </a:ext>
            </a:extLst>
          </p:cNvPr>
          <p:cNvSpPr>
            <a:spLocks noGrp="1"/>
          </p:cNvSpPr>
          <p:nvPr>
            <p:ph type="dt" sz="half" idx="10"/>
          </p:nvPr>
        </p:nvSpPr>
        <p:spPr/>
        <p:txBody>
          <a:bodyPr/>
          <a:lstStyle>
            <a:lvl1pPr>
              <a:defRPr>
                <a:solidFill>
                  <a:schemeClr val="bg1"/>
                </a:solidFill>
              </a:defRPr>
            </a:lvl1pPr>
          </a:lstStyle>
          <a:p>
            <a:fld id="{36567D5F-1913-2B40-B79C-03F361C3E07D}" type="datetime1">
              <a:rPr lang="en-US" smtClean="0"/>
              <a:t>12/4/2024</a:t>
            </a:fld>
            <a:endParaRPr lang="en-US"/>
          </a:p>
        </p:txBody>
      </p:sp>
      <p:sp>
        <p:nvSpPr>
          <p:cNvPr id="4" name="Footer Placeholder 3">
            <a:extLst>
              <a:ext uri="{FF2B5EF4-FFF2-40B4-BE49-F238E27FC236}">
                <a16:creationId xmlns:a16="http://schemas.microsoft.com/office/drawing/2014/main" id="{B01975EB-0039-9BDB-3CEE-88D325FA6EA6}"/>
              </a:ext>
            </a:extLst>
          </p:cNvPr>
          <p:cNvSpPr>
            <a:spLocks noGrp="1"/>
          </p:cNvSpPr>
          <p:nvPr>
            <p:ph type="ftr" sz="quarter" idx="11"/>
          </p:nvPr>
        </p:nvSpPr>
        <p:spPr/>
        <p:txBody>
          <a:bodyPr/>
          <a:lstStyle>
            <a:lvl1pPr>
              <a:defRPr>
                <a:solidFill>
                  <a:schemeClr val="bg1"/>
                </a:solidFill>
              </a:defRPr>
            </a:lvl1pPr>
          </a:lstStyle>
          <a:p>
            <a:r>
              <a:rPr lang="en-US"/>
              <a:t>Louisiana Office of Community Development — Disaster Recovery Unit</a:t>
            </a:r>
          </a:p>
        </p:txBody>
      </p:sp>
      <p:sp>
        <p:nvSpPr>
          <p:cNvPr id="5" name="Slide Number Placeholder 4">
            <a:extLst>
              <a:ext uri="{FF2B5EF4-FFF2-40B4-BE49-F238E27FC236}">
                <a16:creationId xmlns:a16="http://schemas.microsoft.com/office/drawing/2014/main" id="{B9180D19-34AC-CE21-7410-69FD9A94B70F}"/>
              </a:ext>
            </a:extLst>
          </p:cNvPr>
          <p:cNvSpPr>
            <a:spLocks noGrp="1"/>
          </p:cNvSpPr>
          <p:nvPr>
            <p:ph type="sldNum" sz="quarter" idx="12"/>
          </p:nvPr>
        </p:nvSpPr>
        <p:spPr/>
        <p:txBody>
          <a:bodyPr/>
          <a:lstStyle>
            <a:lvl1pPr>
              <a:defRPr>
                <a:solidFill>
                  <a:schemeClr val="bg1"/>
                </a:solidFill>
              </a:defRPr>
            </a:lvl1pPr>
          </a:lstStyle>
          <a:p>
            <a:fld id="{8191B773-1EFB-6B41-BA2F-35FA32918E04}" type="slidenum">
              <a:rPr lang="en-US" smtClean="0"/>
              <a:t>‹#›</a:t>
            </a:fld>
            <a:endParaRPr lang="en-US"/>
          </a:p>
        </p:txBody>
      </p:sp>
      <p:cxnSp>
        <p:nvCxnSpPr>
          <p:cNvPr id="6" name="Straight Connector 5">
            <a:extLst>
              <a:ext uri="{FF2B5EF4-FFF2-40B4-BE49-F238E27FC236}">
                <a16:creationId xmlns:a16="http://schemas.microsoft.com/office/drawing/2014/main" id="{13AABCC7-7316-5795-1BA5-AEDA5CB9B223}"/>
              </a:ext>
            </a:extLst>
          </p:cNvPr>
          <p:cNvCxnSpPr/>
          <p:nvPr userDrawn="1"/>
        </p:nvCxnSpPr>
        <p:spPr>
          <a:xfrm>
            <a:off x="2196228" y="4101172"/>
            <a:ext cx="999577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1312061A-AF34-EC6A-C710-47EEE88E0E00}"/>
              </a:ext>
            </a:extLst>
          </p:cNvPr>
          <p:cNvPicPr>
            <a:picLocks noChangeAspect="1"/>
          </p:cNvPicPr>
          <p:nvPr userDrawn="1"/>
        </p:nvPicPr>
        <p:blipFill>
          <a:blip r:embed="rId2"/>
          <a:stretch>
            <a:fillRect/>
          </a:stretch>
        </p:blipFill>
        <p:spPr>
          <a:xfrm>
            <a:off x="206746" y="260431"/>
            <a:ext cx="5578778" cy="1865245"/>
          </a:xfrm>
          <a:prstGeom prst="rect">
            <a:avLst/>
          </a:prstGeom>
        </p:spPr>
      </p:pic>
      <p:sp>
        <p:nvSpPr>
          <p:cNvPr id="9" name="Subtitle 2">
            <a:extLst>
              <a:ext uri="{FF2B5EF4-FFF2-40B4-BE49-F238E27FC236}">
                <a16:creationId xmlns:a16="http://schemas.microsoft.com/office/drawing/2014/main" id="{AE04402F-8F9D-6DC0-256C-0E46B9D494E4}"/>
              </a:ext>
            </a:extLst>
          </p:cNvPr>
          <p:cNvSpPr>
            <a:spLocks noGrp="1"/>
          </p:cNvSpPr>
          <p:nvPr>
            <p:ph type="subTitle" idx="1"/>
          </p:nvPr>
        </p:nvSpPr>
        <p:spPr>
          <a:xfrm>
            <a:off x="2196228" y="4306901"/>
            <a:ext cx="9538570" cy="510638"/>
          </a:xfrm>
        </p:spPr>
        <p:txBody>
          <a:bodyPr/>
          <a:lstStyle>
            <a:lvl1pPr marL="0" indent="0" algn="l">
              <a:buNone/>
              <a:defRPr sz="3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63089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41AD-6E03-C605-4A08-0B3A26663663}"/>
              </a:ext>
            </a:extLst>
          </p:cNvPr>
          <p:cNvSpPr>
            <a:spLocks noGrp="1"/>
          </p:cNvSpPr>
          <p:nvPr>
            <p:ph type="title" hasCustomPrompt="1"/>
          </p:nvPr>
        </p:nvSpPr>
        <p:spPr>
          <a:xfrm>
            <a:off x="2196230" y="2897580"/>
            <a:ext cx="9538570" cy="1270655"/>
          </a:xfrm>
        </p:spPr>
        <p:txBody>
          <a:bodyPr anchor="b" anchorCtr="0"/>
          <a:lstStyle>
            <a:lvl1pPr>
              <a:defRPr sz="8800">
                <a:solidFill>
                  <a:schemeClr val="bg1"/>
                </a:solidFill>
              </a:defRPr>
            </a:lvl1pPr>
          </a:lstStyle>
          <a:p>
            <a:r>
              <a:rPr lang="en-US"/>
              <a:t>Thank you!</a:t>
            </a:r>
          </a:p>
        </p:txBody>
      </p:sp>
      <p:cxnSp>
        <p:nvCxnSpPr>
          <p:cNvPr id="6" name="Straight Connector 5">
            <a:extLst>
              <a:ext uri="{FF2B5EF4-FFF2-40B4-BE49-F238E27FC236}">
                <a16:creationId xmlns:a16="http://schemas.microsoft.com/office/drawing/2014/main" id="{13AABCC7-7316-5795-1BA5-AEDA5CB9B223}"/>
              </a:ext>
            </a:extLst>
          </p:cNvPr>
          <p:cNvCxnSpPr/>
          <p:nvPr userDrawn="1"/>
        </p:nvCxnSpPr>
        <p:spPr>
          <a:xfrm>
            <a:off x="2196228" y="4350554"/>
            <a:ext cx="953857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1312061A-AF34-EC6A-C710-47EEE88E0E00}"/>
              </a:ext>
            </a:extLst>
          </p:cNvPr>
          <p:cNvPicPr>
            <a:picLocks noChangeAspect="1"/>
          </p:cNvPicPr>
          <p:nvPr userDrawn="1"/>
        </p:nvPicPr>
        <p:blipFill>
          <a:blip r:embed="rId2"/>
          <a:stretch>
            <a:fillRect/>
          </a:stretch>
        </p:blipFill>
        <p:spPr>
          <a:xfrm>
            <a:off x="206746" y="260431"/>
            <a:ext cx="5578778" cy="1865245"/>
          </a:xfrm>
          <a:prstGeom prst="rect">
            <a:avLst/>
          </a:prstGeom>
        </p:spPr>
      </p:pic>
      <p:sp>
        <p:nvSpPr>
          <p:cNvPr id="9" name="Subtitle 2">
            <a:extLst>
              <a:ext uri="{FF2B5EF4-FFF2-40B4-BE49-F238E27FC236}">
                <a16:creationId xmlns:a16="http://schemas.microsoft.com/office/drawing/2014/main" id="{AE04402F-8F9D-6DC0-256C-0E46B9D494E4}"/>
              </a:ext>
            </a:extLst>
          </p:cNvPr>
          <p:cNvSpPr>
            <a:spLocks noGrp="1"/>
          </p:cNvSpPr>
          <p:nvPr>
            <p:ph type="subTitle" idx="1" hasCustomPrompt="1"/>
          </p:nvPr>
        </p:nvSpPr>
        <p:spPr>
          <a:xfrm>
            <a:off x="2196228" y="4556282"/>
            <a:ext cx="9538570" cy="1559503"/>
          </a:xfrm>
        </p:spPr>
        <p:txBody>
          <a:bodyPr/>
          <a:lstStyle>
            <a:lvl1pPr marL="0" indent="0" algn="l">
              <a:lnSpc>
                <a:spcPct val="100000"/>
              </a:lnSpc>
              <a:spcBef>
                <a:spcPct val="0"/>
              </a:spcBef>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a:p>
            <a:r>
              <a:rPr lang="en-US"/>
              <a:t>Title</a:t>
            </a:r>
          </a:p>
          <a:p>
            <a:r>
              <a:rPr lang="en-US"/>
              <a:t>Contact Info</a:t>
            </a:r>
          </a:p>
        </p:txBody>
      </p:sp>
    </p:spTree>
    <p:extLst>
      <p:ext uri="{BB962C8B-B14F-4D97-AF65-F5344CB8AC3E}">
        <p14:creationId xmlns:p14="http://schemas.microsoft.com/office/powerpoint/2010/main" val="32083071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48DA1-4E2D-BD81-F9E3-9871A11E7959}"/>
              </a:ext>
            </a:extLst>
          </p:cNvPr>
          <p:cNvSpPr>
            <a:spLocks noGrp="1"/>
          </p:cNvSpPr>
          <p:nvPr>
            <p:ph type="dt" sz="half" idx="10"/>
          </p:nvPr>
        </p:nvSpPr>
        <p:spPr/>
        <p:txBody>
          <a:bodyPr/>
          <a:lstStyle/>
          <a:p>
            <a:fld id="{2701E3F8-F554-6940-960B-11A04E72B7F9}" type="datetime1">
              <a:rPr lang="en-US" smtClean="0"/>
              <a:t>12/4/2024</a:t>
            </a:fld>
            <a:endParaRPr lang="en-US"/>
          </a:p>
        </p:txBody>
      </p:sp>
      <p:sp>
        <p:nvSpPr>
          <p:cNvPr id="3" name="Footer Placeholder 2">
            <a:extLst>
              <a:ext uri="{FF2B5EF4-FFF2-40B4-BE49-F238E27FC236}">
                <a16:creationId xmlns:a16="http://schemas.microsoft.com/office/drawing/2014/main" id="{3C2514E4-8601-5ACE-2300-B6323C6EADBC}"/>
              </a:ext>
            </a:extLst>
          </p:cNvPr>
          <p:cNvSpPr>
            <a:spLocks noGrp="1"/>
          </p:cNvSpPr>
          <p:nvPr>
            <p:ph type="ftr" sz="quarter" idx="11"/>
          </p:nvPr>
        </p:nvSpPr>
        <p:spPr/>
        <p:txBody>
          <a:bodyPr/>
          <a:lstStyle/>
          <a:p>
            <a:r>
              <a:rPr lang="en-US"/>
              <a:t>Louisiana Office of Community Development — Disaster Recovery Unit</a:t>
            </a:r>
          </a:p>
        </p:txBody>
      </p:sp>
      <p:sp>
        <p:nvSpPr>
          <p:cNvPr id="4" name="Slide Number Placeholder 3">
            <a:extLst>
              <a:ext uri="{FF2B5EF4-FFF2-40B4-BE49-F238E27FC236}">
                <a16:creationId xmlns:a16="http://schemas.microsoft.com/office/drawing/2014/main" id="{AB298313-8D96-A0D7-9C85-954B017F1C05}"/>
              </a:ext>
            </a:extLst>
          </p:cNvPr>
          <p:cNvSpPr>
            <a:spLocks noGrp="1"/>
          </p:cNvSpPr>
          <p:nvPr>
            <p:ph type="sldNum" sz="quarter" idx="12"/>
          </p:nvPr>
        </p:nvSpPr>
        <p:spPr/>
        <p:txBody>
          <a:bodyPr/>
          <a:lstStyle/>
          <a:p>
            <a:fld id="{8191B773-1EFB-6B41-BA2F-35FA32918E04}" type="slidenum">
              <a:rPr lang="en-US" smtClean="0"/>
              <a:t>‹#›</a:t>
            </a:fld>
            <a:endParaRPr lang="en-US"/>
          </a:p>
        </p:txBody>
      </p:sp>
    </p:spTree>
    <p:extLst>
      <p:ext uri="{BB962C8B-B14F-4D97-AF65-F5344CB8AC3E}">
        <p14:creationId xmlns:p14="http://schemas.microsoft.com/office/powerpoint/2010/main" val="13456012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09C58-1DC6-AB02-E4EB-30213EB0D683}"/>
              </a:ext>
            </a:extLst>
          </p:cNvPr>
          <p:cNvSpPr>
            <a:spLocks noGrp="1"/>
          </p:cNvSpPr>
          <p:nvPr>
            <p:ph type="title"/>
          </p:nvPr>
        </p:nvSpPr>
        <p:spPr>
          <a:xfrm>
            <a:off x="457201" y="405672"/>
            <a:ext cx="9538570" cy="1052183"/>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CF37945D-6663-8A71-BD49-19A1A8725BF9}"/>
              </a:ext>
            </a:extLst>
          </p:cNvPr>
          <p:cNvSpPr>
            <a:spLocks noGrp="1"/>
          </p:cNvSpPr>
          <p:nvPr>
            <p:ph type="body" idx="1"/>
          </p:nvPr>
        </p:nvSpPr>
        <p:spPr>
          <a:xfrm>
            <a:off x="457200" y="2217107"/>
            <a:ext cx="11277600" cy="39598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2465A-2C07-AD79-112E-C872BC15CFA9}"/>
              </a:ext>
            </a:extLst>
          </p:cNvPr>
          <p:cNvSpPr>
            <a:spLocks noGrp="1"/>
          </p:cNvSpPr>
          <p:nvPr>
            <p:ph type="dt" sz="half" idx="2"/>
          </p:nvPr>
        </p:nvSpPr>
        <p:spPr>
          <a:xfrm>
            <a:off x="6788066" y="6400800"/>
            <a:ext cx="1384126" cy="320675"/>
          </a:xfrm>
          <a:prstGeom prst="rect">
            <a:avLst/>
          </a:prstGeom>
        </p:spPr>
        <p:txBody>
          <a:bodyPr vert="horz" lIns="0" tIns="0" rIns="0" bIns="0" rtlCol="0" anchor="ctr"/>
          <a:lstStyle>
            <a:lvl1pPr algn="ctr">
              <a:defRPr sz="1200" b="0">
                <a:solidFill>
                  <a:schemeClr val="tx2">
                    <a:lumMod val="65000"/>
                    <a:lumOff val="35000"/>
                  </a:schemeClr>
                </a:solidFill>
                <a:latin typeface="+mj-lt"/>
              </a:defRPr>
            </a:lvl1pPr>
          </a:lstStyle>
          <a:p>
            <a:fld id="{B32CAAD9-DA03-4D48-9187-F8758A5AFBD0}" type="datetime1">
              <a:rPr lang="en-US" smtClean="0"/>
              <a:t>12/4/2024</a:t>
            </a:fld>
            <a:endParaRPr lang="en-US"/>
          </a:p>
        </p:txBody>
      </p:sp>
      <p:sp>
        <p:nvSpPr>
          <p:cNvPr id="5" name="Footer Placeholder 4">
            <a:extLst>
              <a:ext uri="{FF2B5EF4-FFF2-40B4-BE49-F238E27FC236}">
                <a16:creationId xmlns:a16="http://schemas.microsoft.com/office/drawing/2014/main" id="{C86D596A-A709-09E9-7E02-3CFEA55E564D}"/>
              </a:ext>
            </a:extLst>
          </p:cNvPr>
          <p:cNvSpPr>
            <a:spLocks noGrp="1"/>
          </p:cNvSpPr>
          <p:nvPr>
            <p:ph type="ftr" sz="quarter" idx="3"/>
          </p:nvPr>
        </p:nvSpPr>
        <p:spPr>
          <a:xfrm>
            <a:off x="457199" y="6400800"/>
            <a:ext cx="6096001" cy="320675"/>
          </a:xfrm>
          <a:prstGeom prst="rect">
            <a:avLst/>
          </a:prstGeom>
        </p:spPr>
        <p:txBody>
          <a:bodyPr vert="horz" lIns="0" tIns="0" rIns="0" bIns="0" rtlCol="0" anchor="ctr"/>
          <a:lstStyle>
            <a:lvl1pPr algn="l">
              <a:defRPr sz="1200" b="0" cap="all" spc="80" baseline="0">
                <a:solidFill>
                  <a:schemeClr val="tx2">
                    <a:lumMod val="65000"/>
                    <a:lumOff val="35000"/>
                  </a:schemeClr>
                </a:solidFill>
                <a:latin typeface="+mj-lt"/>
              </a:defRPr>
            </a:lvl1pPr>
          </a:lstStyle>
          <a:p>
            <a:r>
              <a:rPr lang="en-US"/>
              <a:t>Louisiana Office of Community Development — Disaster Recovery Unit</a:t>
            </a:r>
          </a:p>
        </p:txBody>
      </p:sp>
      <p:sp>
        <p:nvSpPr>
          <p:cNvPr id="6" name="Slide Number Placeholder 5">
            <a:extLst>
              <a:ext uri="{FF2B5EF4-FFF2-40B4-BE49-F238E27FC236}">
                <a16:creationId xmlns:a16="http://schemas.microsoft.com/office/drawing/2014/main" id="{DFAC1E04-1488-3ACC-DD10-184CC8789EAF}"/>
              </a:ext>
            </a:extLst>
          </p:cNvPr>
          <p:cNvSpPr>
            <a:spLocks noGrp="1"/>
          </p:cNvSpPr>
          <p:nvPr>
            <p:ph type="sldNum" sz="quarter" idx="4"/>
          </p:nvPr>
        </p:nvSpPr>
        <p:spPr>
          <a:xfrm>
            <a:off x="8991600" y="6400800"/>
            <a:ext cx="2743200" cy="320675"/>
          </a:xfrm>
          <a:prstGeom prst="rect">
            <a:avLst/>
          </a:prstGeom>
        </p:spPr>
        <p:txBody>
          <a:bodyPr vert="horz" lIns="0" tIns="0" rIns="0" bIns="0" rtlCol="0" anchor="ctr"/>
          <a:lstStyle>
            <a:lvl1pPr algn="r">
              <a:defRPr sz="1200" b="0">
                <a:solidFill>
                  <a:schemeClr val="tx2">
                    <a:lumMod val="65000"/>
                    <a:lumOff val="35000"/>
                  </a:schemeClr>
                </a:solidFill>
                <a:latin typeface="+mj-lt"/>
              </a:defRPr>
            </a:lvl1pPr>
          </a:lstStyle>
          <a:p>
            <a:fld id="{8191B773-1EFB-6B41-BA2F-35FA32918E04}" type="slidenum">
              <a:rPr lang="en-US" smtClean="0"/>
              <a:t>‹#›</a:t>
            </a:fld>
            <a:endParaRPr lang="en-US"/>
          </a:p>
        </p:txBody>
      </p:sp>
      <p:cxnSp>
        <p:nvCxnSpPr>
          <p:cNvPr id="12" name="Straight Connector 11">
            <a:extLst>
              <a:ext uri="{FF2B5EF4-FFF2-40B4-BE49-F238E27FC236}">
                <a16:creationId xmlns:a16="http://schemas.microsoft.com/office/drawing/2014/main" id="{41A6CAA2-3296-06BB-3B13-C55549AB1B2A}"/>
              </a:ext>
            </a:extLst>
          </p:cNvPr>
          <p:cNvCxnSpPr/>
          <p:nvPr userDrawn="1"/>
        </p:nvCxnSpPr>
        <p:spPr>
          <a:xfrm>
            <a:off x="0" y="1630085"/>
            <a:ext cx="999577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10" name="Picture 9" descr="A logo of a state of louisiana&#10;&#10;Description automatically generated">
            <a:extLst>
              <a:ext uri="{FF2B5EF4-FFF2-40B4-BE49-F238E27FC236}">
                <a16:creationId xmlns:a16="http://schemas.microsoft.com/office/drawing/2014/main" id="{F4258696-438A-7BA2-31B0-C0B4AE5EC994}"/>
              </a:ext>
            </a:extLst>
          </p:cNvPr>
          <p:cNvPicPr>
            <a:picLocks noChangeAspect="1"/>
          </p:cNvPicPr>
          <p:nvPr userDrawn="1"/>
        </p:nvPicPr>
        <p:blipFill>
          <a:blip r:embed="rId12"/>
          <a:stretch>
            <a:fillRect/>
          </a:stretch>
        </p:blipFill>
        <p:spPr>
          <a:xfrm>
            <a:off x="10433137" y="223837"/>
            <a:ext cx="1601788" cy="1601788"/>
          </a:xfrm>
          <a:prstGeom prst="rect">
            <a:avLst/>
          </a:prstGeom>
        </p:spPr>
      </p:pic>
    </p:spTree>
    <p:extLst>
      <p:ext uri="{BB962C8B-B14F-4D97-AF65-F5344CB8AC3E}">
        <p14:creationId xmlns:p14="http://schemas.microsoft.com/office/powerpoint/2010/main" val="266615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9" r:id="rId7"/>
    <p:sldLayoutId id="2147483660" r:id="rId8"/>
    <p:sldLayoutId id="2147483655" r:id="rId9"/>
    <p:sldLayoutId id="2147483657" r:id="rId10"/>
  </p:sldLayoutIdLst>
  <p:transition/>
  <p:hf hd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3552" userDrawn="1">
          <p15:clr>
            <a:srgbClr val="F26B43"/>
          </p15:clr>
        </p15:guide>
        <p15:guide id="5" pos="4128" userDrawn="1">
          <p15:clr>
            <a:srgbClr val="F26B43"/>
          </p15:clr>
        </p15:guide>
        <p15:guide id="6" pos="7392" userDrawn="1">
          <p15:clr>
            <a:srgbClr val="F26B43"/>
          </p15:clr>
        </p15:guide>
        <p15:guide id="7" orient="horz" userDrawn="1">
          <p15:clr>
            <a:srgbClr val="F26B43"/>
          </p15:clr>
        </p15:guide>
        <p15:guide id="8" orient="horz" pos="4320" userDrawn="1">
          <p15:clr>
            <a:srgbClr val="F26B43"/>
          </p15:clr>
        </p15:guide>
        <p15:guide id="9" orient="horz" pos="288" userDrawn="1">
          <p15:clr>
            <a:srgbClr val="F26B43"/>
          </p15:clr>
        </p15:guide>
        <p15:guide id="10" orient="horz" pos="1872" userDrawn="1">
          <p15:clr>
            <a:srgbClr val="F26B43"/>
          </p15:clr>
        </p15:guide>
        <p15:guide id="11" orient="horz" pos="2448" userDrawn="1">
          <p15:clr>
            <a:srgbClr val="F26B43"/>
          </p15:clr>
        </p15:guide>
        <p15:guide id="12"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rl.avanan.click/v2/___https:/www.kplctv.com/video/2024/01/13/restore-louisiana-small-business-loan-program-helps-local-business-with-hurricane-recovery/___.YXAzOmVtZXJnZW50bWV0aG9kOmE6bzozNGE0MWNhZGYwMzQxMTNkMjVkNmM2N2E1YzY1YjBjMjo2OjIwOTc6MzQxOTE3ZDA5YzdiNGNmZTQ1NTkyOTUxNDRmMTgwMGU2ZGNmYmI1NGUyMzVlYjM3MThkOGFmMjkxY2Q4MDdiZjpwOkY6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E451-7C76-8D4A-F066-49C84319534A}"/>
              </a:ext>
            </a:extLst>
          </p:cNvPr>
          <p:cNvSpPr>
            <a:spLocks noGrp="1"/>
          </p:cNvSpPr>
          <p:nvPr>
            <p:ph type="ctrTitle"/>
          </p:nvPr>
        </p:nvSpPr>
        <p:spPr/>
        <p:txBody>
          <a:bodyPr/>
          <a:lstStyle/>
          <a:p>
            <a:r>
              <a:rPr lang="en-US" dirty="0"/>
              <a:t>Update on LOCD-DR Programs</a:t>
            </a:r>
          </a:p>
        </p:txBody>
      </p:sp>
      <p:sp>
        <p:nvSpPr>
          <p:cNvPr id="3" name="Subtitle 2">
            <a:extLst>
              <a:ext uri="{FF2B5EF4-FFF2-40B4-BE49-F238E27FC236}">
                <a16:creationId xmlns:a16="http://schemas.microsoft.com/office/drawing/2014/main" id="{44AC17E2-7854-ABC3-2E18-50B135F61D64}"/>
              </a:ext>
            </a:extLst>
          </p:cNvPr>
          <p:cNvSpPr>
            <a:spLocks noGrp="1"/>
          </p:cNvSpPr>
          <p:nvPr>
            <p:ph type="subTitle" idx="1"/>
          </p:nvPr>
        </p:nvSpPr>
        <p:spPr/>
        <p:txBody>
          <a:bodyPr/>
          <a:lstStyle/>
          <a:p>
            <a:endParaRPr lang="en-US" sz="3400"/>
          </a:p>
        </p:txBody>
      </p:sp>
      <p:sp>
        <p:nvSpPr>
          <p:cNvPr id="5" name="Text Placeholder 4">
            <a:extLst>
              <a:ext uri="{FF2B5EF4-FFF2-40B4-BE49-F238E27FC236}">
                <a16:creationId xmlns:a16="http://schemas.microsoft.com/office/drawing/2014/main" id="{AF30348B-BC57-33A2-1AF9-132B1F86BEEE}"/>
              </a:ext>
            </a:extLst>
          </p:cNvPr>
          <p:cNvSpPr>
            <a:spLocks noGrp="1"/>
          </p:cNvSpPr>
          <p:nvPr>
            <p:ph type="body" sz="quarter" idx="13"/>
          </p:nvPr>
        </p:nvSpPr>
        <p:spPr/>
        <p:txBody>
          <a:bodyPr/>
          <a:lstStyle/>
          <a:p>
            <a:r>
              <a:rPr lang="en-US"/>
              <a:t>Gina Campo  </a:t>
            </a:r>
            <a:r>
              <a:rPr lang="en-US">
                <a:solidFill>
                  <a:schemeClr val="accent1"/>
                </a:solidFill>
              </a:rPr>
              <a:t>|</a:t>
            </a:r>
            <a:r>
              <a:rPr lang="en-US"/>
              <a:t>  Executive Director</a:t>
            </a:r>
          </a:p>
        </p:txBody>
      </p:sp>
    </p:spTree>
    <p:extLst>
      <p:ext uri="{BB962C8B-B14F-4D97-AF65-F5344CB8AC3E}">
        <p14:creationId xmlns:p14="http://schemas.microsoft.com/office/powerpoint/2010/main" val="37299918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C29B-64A4-77B0-71DF-C10BBD940294}"/>
              </a:ext>
            </a:extLst>
          </p:cNvPr>
          <p:cNvSpPr>
            <a:spLocks noGrp="1"/>
          </p:cNvSpPr>
          <p:nvPr>
            <p:ph type="title"/>
          </p:nvPr>
        </p:nvSpPr>
        <p:spPr/>
        <p:txBody>
          <a:bodyPr/>
          <a:lstStyle/>
          <a:p>
            <a:r>
              <a:rPr lang="en-US"/>
              <a:t>2020-2021 Program Allocations</a:t>
            </a:r>
          </a:p>
        </p:txBody>
      </p:sp>
      <p:sp>
        <p:nvSpPr>
          <p:cNvPr id="3" name="Footer Placeholder 2">
            <a:extLst>
              <a:ext uri="{FF2B5EF4-FFF2-40B4-BE49-F238E27FC236}">
                <a16:creationId xmlns:a16="http://schemas.microsoft.com/office/drawing/2014/main" id="{23EF913C-B6AB-A91E-4DC8-FCA43A1ECCF2}"/>
              </a:ext>
            </a:extLst>
          </p:cNvPr>
          <p:cNvSpPr>
            <a:spLocks noGrp="1"/>
          </p:cNvSpPr>
          <p:nvPr>
            <p:ph type="ftr" sz="quarter" idx="11"/>
          </p:nvPr>
        </p:nvSpPr>
        <p:spPr/>
        <p:txBody>
          <a:bodyPr/>
          <a:lstStyle/>
          <a:p>
            <a:r>
              <a:rPr lang="en-US"/>
              <a:t>Louisiana Office of Community Development — Disaster Recovery </a:t>
            </a:r>
          </a:p>
        </p:txBody>
      </p:sp>
      <p:sp>
        <p:nvSpPr>
          <p:cNvPr id="4" name="Slide Number Placeholder 3">
            <a:extLst>
              <a:ext uri="{FF2B5EF4-FFF2-40B4-BE49-F238E27FC236}">
                <a16:creationId xmlns:a16="http://schemas.microsoft.com/office/drawing/2014/main" id="{4A7307C6-BA98-5D16-35BC-12989BCC4D17}"/>
              </a:ext>
            </a:extLst>
          </p:cNvPr>
          <p:cNvSpPr>
            <a:spLocks noGrp="1"/>
          </p:cNvSpPr>
          <p:nvPr>
            <p:ph type="sldNum" sz="quarter" idx="12"/>
          </p:nvPr>
        </p:nvSpPr>
        <p:spPr/>
        <p:txBody>
          <a:bodyPr/>
          <a:lstStyle/>
          <a:p>
            <a:fld id="{8191B773-1EFB-6B41-BA2F-35FA32918E04}" type="slidenum">
              <a:rPr lang="en-US" smtClean="0"/>
              <a:t>10</a:t>
            </a:fld>
            <a:endParaRPr lang="en-US"/>
          </a:p>
        </p:txBody>
      </p:sp>
      <p:graphicFrame>
        <p:nvGraphicFramePr>
          <p:cNvPr id="5" name="object 8">
            <a:extLst>
              <a:ext uri="{FF2B5EF4-FFF2-40B4-BE49-F238E27FC236}">
                <a16:creationId xmlns:a16="http://schemas.microsoft.com/office/drawing/2014/main" id="{58834FBA-D9FC-F233-BB42-757C12B39109}"/>
              </a:ext>
            </a:extLst>
          </p:cNvPr>
          <p:cNvGraphicFramePr>
            <a:graphicFrameLocks noGrp="1"/>
          </p:cNvGraphicFramePr>
          <p:nvPr>
            <p:extLst>
              <p:ext uri="{D42A27DB-BD31-4B8C-83A1-F6EECF244321}">
                <p14:modId xmlns:p14="http://schemas.microsoft.com/office/powerpoint/2010/main" val="2819630673"/>
              </p:ext>
            </p:extLst>
          </p:nvPr>
        </p:nvGraphicFramePr>
        <p:xfrm>
          <a:off x="4407272" y="1949116"/>
          <a:ext cx="7346113" cy="4297772"/>
        </p:xfrm>
        <a:graphic>
          <a:graphicData uri="http://schemas.openxmlformats.org/drawingml/2006/table">
            <a:tbl>
              <a:tblPr firstRow="1" bandRow="1">
                <a:tableStyleId>{2D5ABB26-0587-4C30-8999-92F81FD0307C}</a:tableStyleId>
              </a:tblPr>
              <a:tblGrid>
                <a:gridCol w="2166991">
                  <a:extLst>
                    <a:ext uri="{9D8B030D-6E8A-4147-A177-3AD203B41FA5}">
                      <a16:colId xmlns:a16="http://schemas.microsoft.com/office/drawing/2014/main" val="20000"/>
                    </a:ext>
                  </a:extLst>
                </a:gridCol>
                <a:gridCol w="1238403">
                  <a:extLst>
                    <a:ext uri="{9D8B030D-6E8A-4147-A177-3AD203B41FA5}">
                      <a16:colId xmlns:a16="http://schemas.microsoft.com/office/drawing/2014/main" val="20001"/>
                    </a:ext>
                  </a:extLst>
                </a:gridCol>
                <a:gridCol w="2660138">
                  <a:extLst>
                    <a:ext uri="{9D8B030D-6E8A-4147-A177-3AD203B41FA5}">
                      <a16:colId xmlns:a16="http://schemas.microsoft.com/office/drawing/2014/main" val="947716711"/>
                    </a:ext>
                  </a:extLst>
                </a:gridCol>
                <a:gridCol w="1280581">
                  <a:extLst>
                    <a:ext uri="{9D8B030D-6E8A-4147-A177-3AD203B41FA5}">
                      <a16:colId xmlns:a16="http://schemas.microsoft.com/office/drawing/2014/main" val="1322560327"/>
                    </a:ext>
                  </a:extLst>
                </a:gridCol>
              </a:tblGrid>
              <a:tr h="302570">
                <a:tc gridSpan="4">
                  <a:txBody>
                    <a:bodyPr/>
                    <a:lstStyle/>
                    <a:p>
                      <a:pPr marL="11113" marR="146685" lvl="0" indent="0" algn="ctr" defTabSz="914400" rtl="0" eaLnBrk="1" fontAlgn="auto" latinLnBrk="0" hangingPunct="1">
                        <a:lnSpc>
                          <a:spcPct val="100000"/>
                        </a:lnSpc>
                        <a:spcBef>
                          <a:spcPct val="0"/>
                        </a:spcBef>
                        <a:spcAft>
                          <a:spcPct val="0"/>
                        </a:spcAft>
                        <a:buClrTx/>
                        <a:buSzTx/>
                        <a:buFontTx/>
                        <a:buNone/>
                        <a:defRPr/>
                      </a:pPr>
                      <a:r>
                        <a:rPr sz="1200" b="1" kern="1200" spc="180">
                          <a:solidFill>
                            <a:srgbClr val="FFFFFF"/>
                          </a:solidFill>
                          <a:latin typeface="+mj-lt"/>
                          <a:ea typeface="+mn-ea"/>
                          <a:cs typeface="Arial"/>
                        </a:rPr>
                        <a:t>HOUSING  PROGRAMS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hMerge="1">
                  <a:txBody>
                    <a:bodyPr/>
                    <a:lstStyle/>
                    <a:p>
                      <a:endParaRPr/>
                    </a:p>
                  </a:txBody>
                  <a:tcPr marL="0" marR="0" marT="0" marB="0"/>
                </a:tc>
                <a:tc hMerge="1">
                  <a:txBody>
                    <a:bodyPr/>
                    <a:lstStyle/>
                    <a:p>
                      <a:pPr marL="595630" marR="545465" indent="-40005">
                        <a:lnSpc>
                          <a:spcPct val="108800"/>
                        </a:lnSpc>
                      </a:pPr>
                      <a:endParaRPr sz="1600">
                        <a:latin typeface="Arial"/>
                        <a:cs typeface="Arial"/>
                      </a:endParaRPr>
                    </a:p>
                  </a:txBody>
                  <a:tcPr marL="0" marR="0" marT="3175" marB="0">
                    <a:solidFill>
                      <a:srgbClr val="203256"/>
                    </a:solidFill>
                  </a:tcPr>
                </a:tc>
                <a:tc hMerge="1">
                  <a:txBody>
                    <a:bodyPr/>
                    <a:lstStyle/>
                    <a:p>
                      <a:pPr marL="595630" marR="545465" indent="-40005">
                        <a:lnSpc>
                          <a:spcPct val="108800"/>
                        </a:lnSpc>
                      </a:pPr>
                      <a:endParaRPr sz="1600">
                        <a:latin typeface="Arial"/>
                        <a:cs typeface="Arial"/>
                      </a:endParaRPr>
                    </a:p>
                  </a:txBody>
                  <a:tcPr marL="0" marR="0" marT="3175" marB="0">
                    <a:solidFill>
                      <a:srgbClr val="203256"/>
                    </a:solidFill>
                  </a:tcPr>
                </a:tc>
                <a:extLst>
                  <a:ext uri="{0D108BD9-81ED-4DB2-BD59-A6C34878D82A}">
                    <a16:rowId xmlns:a16="http://schemas.microsoft.com/office/drawing/2014/main" val="10000"/>
                  </a:ext>
                </a:extLst>
              </a:tr>
              <a:tr h="699421">
                <a:tc>
                  <a:txBody>
                    <a:bodyPr/>
                    <a:lstStyle/>
                    <a:p>
                      <a:pPr marL="11113" marR="400050" indent="-11113" algn="l">
                        <a:lnSpc>
                          <a:spcPct val="107100"/>
                        </a:lnSpc>
                        <a:spcBef>
                          <a:spcPts val="855"/>
                        </a:spcBef>
                      </a:pPr>
                      <a:r>
                        <a:rPr lang="en-US" sz="1200" b="1" spc="-5">
                          <a:solidFill>
                            <a:schemeClr val="tx2"/>
                          </a:solidFill>
                          <a:latin typeface="+mj-lt"/>
                          <a:cs typeface="Arial"/>
                        </a:rPr>
                        <a:t>Soft Second </a:t>
                      </a:r>
                      <a:br>
                        <a:rPr lang="en-US" sz="1200" b="1" spc="-5">
                          <a:solidFill>
                            <a:schemeClr val="tx2"/>
                          </a:solidFill>
                          <a:latin typeface="+mj-lt"/>
                          <a:cs typeface="Arial"/>
                        </a:rPr>
                      </a:br>
                      <a:r>
                        <a:rPr lang="en-US" sz="1200" b="1" spc="-5">
                          <a:solidFill>
                            <a:schemeClr val="tx2"/>
                          </a:solidFill>
                          <a:latin typeface="+mj-lt"/>
                          <a:cs typeface="Arial"/>
                        </a:rPr>
                        <a:t>Mortgage Assistance </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spcBef>
                          <a:spcPts val="5"/>
                        </a:spcBef>
                      </a:pPr>
                      <a:r>
                        <a:rPr sz="1200" b="1" spc="-5">
                          <a:solidFill>
                            <a:schemeClr val="tx2"/>
                          </a:solidFill>
                          <a:latin typeface="+mj-lt"/>
                          <a:cs typeface="Arial"/>
                        </a:rPr>
                        <a:t>$</a:t>
                      </a:r>
                      <a:r>
                        <a:rPr lang="en-US" sz="1200" b="1" spc="-5">
                          <a:solidFill>
                            <a:schemeClr val="tx2"/>
                          </a:solidFill>
                          <a:latin typeface="+mj-lt"/>
                          <a:cs typeface="Arial"/>
                        </a:rPr>
                        <a:t>15</a:t>
                      </a:r>
                      <a:r>
                        <a:rPr sz="1200" b="1" spc="-5">
                          <a:solidFill>
                            <a:schemeClr val="tx2"/>
                          </a:solidFill>
                          <a:latin typeface="+mj-lt"/>
                          <a:cs typeface="Arial"/>
                        </a:rPr>
                        <a:t>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lnSpc>
                          <a:spcPct val="100000"/>
                        </a:lnSpc>
                        <a:spcBef>
                          <a:spcPts val="5"/>
                        </a:spcBef>
                      </a:pPr>
                      <a:r>
                        <a:rPr lang="en-US" sz="1200" b="1">
                          <a:solidFill>
                            <a:schemeClr val="tx2"/>
                          </a:solidFill>
                          <a:latin typeface="+mj-lt"/>
                          <a:cs typeface="Arial"/>
                        </a:rPr>
                        <a:t>Permanent Supportive Housing Program (PSHP)</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spcBef>
                          <a:spcPts val="5"/>
                        </a:spcBef>
                      </a:pPr>
                      <a:r>
                        <a:rPr sz="1200" b="1" spc="-5">
                          <a:solidFill>
                            <a:schemeClr val="tx2"/>
                          </a:solidFill>
                          <a:latin typeface="+mj-lt"/>
                          <a:cs typeface="Arial"/>
                        </a:rPr>
                        <a:t>$</a:t>
                      </a:r>
                      <a:r>
                        <a:rPr lang="en-US" sz="1200" b="1" spc="-5">
                          <a:solidFill>
                            <a:schemeClr val="tx2"/>
                          </a:solidFill>
                          <a:latin typeface="+mj-lt"/>
                          <a:cs typeface="Arial"/>
                        </a:rPr>
                        <a:t>31</a:t>
                      </a:r>
                      <a:r>
                        <a:rPr sz="1200" b="1" spc="-5">
                          <a:solidFill>
                            <a:schemeClr val="tx2"/>
                          </a:solidFill>
                          <a:latin typeface="+mj-lt"/>
                          <a:cs typeface="Arial"/>
                        </a:rPr>
                        <a:t>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99421">
                <a:tc>
                  <a:txBody>
                    <a:bodyPr/>
                    <a:lstStyle/>
                    <a:p>
                      <a:pPr marL="11113" marR="400050" indent="-11113" algn="l">
                        <a:lnSpc>
                          <a:spcPct val="107100"/>
                        </a:lnSpc>
                        <a:spcBef>
                          <a:spcPts val="855"/>
                        </a:spcBef>
                      </a:pPr>
                      <a:r>
                        <a:rPr sz="1200" b="1" spc="-5">
                          <a:solidFill>
                            <a:schemeClr val="tx2"/>
                          </a:solidFill>
                          <a:latin typeface="+mj-lt"/>
                          <a:cs typeface="Arial"/>
                        </a:rPr>
                        <a:t>Middle-Market</a:t>
                      </a:r>
                      <a:r>
                        <a:rPr sz="1200" b="1" spc="-75">
                          <a:solidFill>
                            <a:schemeClr val="tx2"/>
                          </a:solidFill>
                          <a:latin typeface="+mj-lt"/>
                          <a:cs typeface="Arial"/>
                        </a:rPr>
                        <a:t> </a:t>
                      </a:r>
                      <a:r>
                        <a:rPr sz="1200" b="1" spc="-5">
                          <a:solidFill>
                            <a:schemeClr val="tx2"/>
                          </a:solidFill>
                          <a:latin typeface="+mj-lt"/>
                          <a:cs typeface="Arial"/>
                        </a:rPr>
                        <a:t>Loan </a:t>
                      </a:r>
                      <a:r>
                        <a:rPr sz="1200" b="1" spc="-375">
                          <a:solidFill>
                            <a:schemeClr val="tx2"/>
                          </a:solidFill>
                          <a:latin typeface="+mj-lt"/>
                          <a:cs typeface="Arial"/>
                        </a:rPr>
                        <a:t> </a:t>
                      </a:r>
                      <a:r>
                        <a:rPr sz="1200" b="1" spc="-5">
                          <a:solidFill>
                            <a:schemeClr val="tx2"/>
                          </a:solidFill>
                          <a:latin typeface="+mj-lt"/>
                          <a:cs typeface="Arial"/>
                        </a:rPr>
                        <a:t>Program</a:t>
                      </a:r>
                      <a:r>
                        <a:rPr sz="1200" b="1" spc="-35">
                          <a:solidFill>
                            <a:schemeClr val="tx2"/>
                          </a:solidFill>
                          <a:latin typeface="+mj-lt"/>
                          <a:cs typeface="Arial"/>
                        </a:rPr>
                        <a:t> </a:t>
                      </a:r>
                      <a:r>
                        <a:rPr sz="1200" b="1" spc="-5">
                          <a:solidFill>
                            <a:schemeClr val="tx2"/>
                          </a:solidFill>
                          <a:latin typeface="+mj-lt"/>
                          <a:cs typeface="Arial"/>
                        </a:rPr>
                        <a:t>(MMLP)</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spcBef>
                          <a:spcPts val="5"/>
                        </a:spcBef>
                      </a:pPr>
                      <a:r>
                        <a:rPr sz="1200" b="1" spc="-5">
                          <a:solidFill>
                            <a:schemeClr val="tx2"/>
                          </a:solidFill>
                          <a:latin typeface="+mj-lt"/>
                          <a:cs typeface="Arial"/>
                        </a:rPr>
                        <a:t>$</a:t>
                      </a:r>
                      <a:r>
                        <a:rPr lang="en-US" sz="1200" b="1" spc="-5">
                          <a:solidFill>
                            <a:schemeClr val="tx2"/>
                          </a:solidFill>
                          <a:latin typeface="+mj-lt"/>
                          <a:cs typeface="Arial"/>
                        </a:rPr>
                        <a:t>60</a:t>
                      </a:r>
                      <a:r>
                        <a:rPr sz="1200" b="1" spc="-5">
                          <a:solidFill>
                            <a:schemeClr val="tx2"/>
                          </a:solidFill>
                          <a:latin typeface="+mj-lt"/>
                          <a:cs typeface="Arial"/>
                        </a:rPr>
                        <a:t>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lnSpc>
                          <a:spcPct val="100000"/>
                        </a:lnSpc>
                        <a:spcBef>
                          <a:spcPts val="5"/>
                        </a:spcBef>
                      </a:pPr>
                      <a:r>
                        <a:rPr lang="en-US" sz="1200" b="1">
                          <a:solidFill>
                            <a:schemeClr val="tx2"/>
                          </a:solidFill>
                          <a:latin typeface="+mj-lt"/>
                          <a:cs typeface="Arial"/>
                        </a:rPr>
                        <a:t>FMA-SWIFT (Non-Federal Share Match)</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spcBef>
                          <a:spcPts val="5"/>
                        </a:spcBef>
                      </a:pPr>
                      <a:r>
                        <a:rPr sz="1200" b="1" spc="-5">
                          <a:solidFill>
                            <a:schemeClr val="tx2"/>
                          </a:solidFill>
                          <a:latin typeface="+mj-lt"/>
                          <a:cs typeface="Arial"/>
                        </a:rPr>
                        <a:t>$</a:t>
                      </a:r>
                      <a:r>
                        <a:rPr lang="en-US" sz="1200" b="1" spc="-5">
                          <a:solidFill>
                            <a:schemeClr val="tx2"/>
                          </a:solidFill>
                          <a:latin typeface="+mj-lt"/>
                          <a:cs typeface="Arial"/>
                        </a:rPr>
                        <a:t>3</a:t>
                      </a:r>
                      <a:r>
                        <a:rPr sz="1200" b="1" spc="-5">
                          <a:solidFill>
                            <a:schemeClr val="tx2"/>
                          </a:solidFill>
                          <a:latin typeface="+mj-lt"/>
                          <a:cs typeface="Arial"/>
                        </a:rPr>
                        <a:t>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99421">
                <a:tc>
                  <a:txBody>
                    <a:bodyPr/>
                    <a:lstStyle/>
                    <a:p>
                      <a:pPr marL="11113" marR="408305" indent="0" algn="l">
                        <a:lnSpc>
                          <a:spcPct val="107100"/>
                        </a:lnSpc>
                        <a:spcBef>
                          <a:spcPts val="869"/>
                        </a:spcBef>
                      </a:pPr>
                      <a:r>
                        <a:rPr sz="1200" b="1" spc="-5">
                          <a:solidFill>
                            <a:schemeClr val="tx2"/>
                          </a:solidFill>
                          <a:latin typeface="+mj-lt"/>
                          <a:cs typeface="Arial"/>
                        </a:rPr>
                        <a:t>PRIME</a:t>
                      </a:r>
                      <a:r>
                        <a:rPr sz="1200" b="1" spc="-55">
                          <a:solidFill>
                            <a:schemeClr val="tx2"/>
                          </a:solidFill>
                          <a:latin typeface="+mj-lt"/>
                          <a:cs typeface="Arial"/>
                        </a:rPr>
                        <a:t> </a:t>
                      </a:r>
                      <a:r>
                        <a:rPr sz="1200" b="1" spc="-5">
                          <a:solidFill>
                            <a:schemeClr val="tx2"/>
                          </a:solidFill>
                          <a:latin typeface="+mj-lt"/>
                          <a:cs typeface="Arial"/>
                        </a:rPr>
                        <a:t>(Piggyback) </a:t>
                      </a:r>
                      <a:r>
                        <a:rPr sz="1200" b="1" spc="-370">
                          <a:solidFill>
                            <a:schemeClr val="tx2"/>
                          </a:solidFill>
                          <a:latin typeface="+mj-lt"/>
                          <a:cs typeface="Arial"/>
                        </a:rPr>
                        <a:t> </a:t>
                      </a:r>
                      <a:r>
                        <a:rPr sz="1200" b="1" spc="-5">
                          <a:solidFill>
                            <a:schemeClr val="tx2"/>
                          </a:solidFill>
                          <a:latin typeface="+mj-lt"/>
                          <a:cs typeface="Arial"/>
                        </a:rPr>
                        <a:t>Program</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sz="1200" b="1" spc="-5" dirty="0">
                          <a:solidFill>
                            <a:schemeClr val="tx2"/>
                          </a:solidFill>
                          <a:latin typeface="+mj-lt"/>
                          <a:cs typeface="Arial"/>
                        </a:rPr>
                        <a:t>$</a:t>
                      </a:r>
                      <a:r>
                        <a:rPr lang="en-US" sz="1200" b="1" spc="-5" dirty="0">
                          <a:solidFill>
                            <a:schemeClr val="tx2"/>
                          </a:solidFill>
                          <a:latin typeface="+mj-lt"/>
                          <a:cs typeface="Arial"/>
                        </a:rPr>
                        <a:t>722.95M</a:t>
                      </a:r>
                      <a:endParaRPr sz="1200" dirty="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lnSpc>
                          <a:spcPct val="100000"/>
                        </a:lnSpc>
                      </a:pPr>
                      <a:r>
                        <a:rPr lang="en-US" sz="1200" b="1">
                          <a:solidFill>
                            <a:schemeClr val="tx2"/>
                          </a:solidFill>
                          <a:latin typeface="+mj-lt"/>
                          <a:cs typeface="Arial"/>
                        </a:rPr>
                        <a:t>Housing Buyouts</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sz="1200" b="1" spc="-5">
                          <a:solidFill>
                            <a:schemeClr val="tx2"/>
                          </a:solidFill>
                          <a:latin typeface="+mj-lt"/>
                          <a:cs typeface="Arial"/>
                        </a:rPr>
                        <a:t>$</a:t>
                      </a:r>
                      <a:r>
                        <a:rPr lang="en-US" sz="1200" b="1" spc="-5">
                          <a:solidFill>
                            <a:schemeClr val="tx2"/>
                          </a:solidFill>
                          <a:latin typeface="+mj-lt"/>
                          <a:cs typeface="Arial"/>
                        </a:rPr>
                        <a:t>100M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99421">
                <a:tc>
                  <a:txBody>
                    <a:bodyPr/>
                    <a:lstStyle/>
                    <a:p>
                      <a:pPr marL="11113" indent="0" algn="l">
                        <a:lnSpc>
                          <a:spcPct val="100000"/>
                        </a:lnSpc>
                      </a:pPr>
                      <a:r>
                        <a:rPr sz="1200" b="1" spc="-5">
                          <a:solidFill>
                            <a:schemeClr val="tx2"/>
                          </a:solidFill>
                          <a:latin typeface="+mj-lt"/>
                          <a:cs typeface="Arial"/>
                        </a:rPr>
                        <a:t>Rapid</a:t>
                      </a:r>
                      <a:r>
                        <a:rPr sz="1200" b="1" spc="-25">
                          <a:solidFill>
                            <a:schemeClr val="tx2"/>
                          </a:solidFill>
                          <a:latin typeface="+mj-lt"/>
                          <a:cs typeface="Arial"/>
                        </a:rPr>
                        <a:t> </a:t>
                      </a:r>
                      <a:r>
                        <a:rPr sz="1200" b="1" spc="-5">
                          <a:solidFill>
                            <a:schemeClr val="tx2"/>
                          </a:solidFill>
                          <a:latin typeface="+mj-lt"/>
                          <a:cs typeface="Arial"/>
                        </a:rPr>
                        <a:t>Rehousing</a:t>
                      </a:r>
                      <a:r>
                        <a:rPr sz="1200" b="1" spc="-20">
                          <a:solidFill>
                            <a:schemeClr val="tx2"/>
                          </a:solidFill>
                          <a:latin typeface="+mj-lt"/>
                          <a:cs typeface="Arial"/>
                        </a:rPr>
                        <a:t> </a:t>
                      </a:r>
                      <a:r>
                        <a:rPr sz="1200" b="1" spc="-5">
                          <a:solidFill>
                            <a:schemeClr val="tx2"/>
                          </a:solidFill>
                          <a:latin typeface="+mj-lt"/>
                          <a:cs typeface="Arial"/>
                        </a:rPr>
                        <a:t>Program</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spcBef>
                          <a:spcPts val="1310"/>
                        </a:spcBef>
                      </a:pPr>
                      <a:r>
                        <a:rPr sz="1200" b="1" spc="-5">
                          <a:solidFill>
                            <a:schemeClr val="tx2"/>
                          </a:solidFill>
                          <a:latin typeface="+mj-lt"/>
                          <a:cs typeface="Arial"/>
                        </a:rPr>
                        <a:t>$</a:t>
                      </a:r>
                      <a:r>
                        <a:rPr lang="en-US" sz="1200" b="1" spc="-5">
                          <a:solidFill>
                            <a:schemeClr val="tx2"/>
                          </a:solidFill>
                          <a:latin typeface="+mj-lt"/>
                          <a:cs typeface="Arial"/>
                        </a:rPr>
                        <a:t>25</a:t>
                      </a:r>
                      <a:r>
                        <a:rPr sz="1200" b="1" spc="-5">
                          <a:solidFill>
                            <a:schemeClr val="tx2"/>
                          </a:solidFill>
                          <a:latin typeface="+mj-lt"/>
                          <a:cs typeface="Arial"/>
                        </a:rPr>
                        <a:t>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lnSpc>
                          <a:spcPct val="100000"/>
                        </a:lnSpc>
                        <a:spcBef>
                          <a:spcPts val="1310"/>
                        </a:spcBef>
                      </a:pPr>
                      <a:r>
                        <a:rPr lang="en-US" sz="1200" b="1">
                          <a:solidFill>
                            <a:schemeClr val="tx2"/>
                          </a:solidFill>
                          <a:latin typeface="+mj-lt"/>
                          <a:cs typeface="Arial"/>
                        </a:rPr>
                        <a:t>Restore Louisiana Homeowner Assistance Program</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spcBef>
                          <a:spcPts val="1310"/>
                        </a:spcBef>
                      </a:pPr>
                      <a:r>
                        <a:rPr sz="1200" b="1" spc="-5">
                          <a:solidFill>
                            <a:schemeClr val="tx2"/>
                          </a:solidFill>
                          <a:latin typeface="+mj-lt"/>
                          <a:cs typeface="Arial"/>
                        </a:rPr>
                        <a:t>$</a:t>
                      </a:r>
                      <a:r>
                        <a:rPr lang="en-US" sz="1200" b="1" spc="-5">
                          <a:solidFill>
                            <a:schemeClr val="tx2"/>
                          </a:solidFill>
                          <a:latin typeface="+mj-lt"/>
                          <a:cs typeface="Arial"/>
                        </a:rPr>
                        <a:t>1.07B</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732355">
                <a:tc>
                  <a:txBody>
                    <a:bodyPr/>
                    <a:lstStyle/>
                    <a:p>
                      <a:pPr marL="11113" marR="258445" indent="0" algn="l">
                        <a:lnSpc>
                          <a:spcPct val="107100"/>
                        </a:lnSpc>
                        <a:spcBef>
                          <a:spcPts val="865"/>
                        </a:spcBef>
                      </a:pPr>
                      <a:r>
                        <a:rPr lang="en-US" sz="1200" b="1" spc="-5">
                          <a:solidFill>
                            <a:schemeClr val="tx2"/>
                          </a:solidFill>
                          <a:latin typeface="+mj-lt"/>
                          <a:cs typeface="Arial"/>
                        </a:rPr>
                        <a:t>Rental Restoration and Development </a:t>
                      </a:r>
                      <a:r>
                        <a:rPr sz="1200" b="1" spc="-5">
                          <a:solidFill>
                            <a:schemeClr val="tx2"/>
                          </a:solidFill>
                          <a:latin typeface="+mj-lt"/>
                          <a:cs typeface="Arial"/>
                        </a:rPr>
                        <a:t>Program</a:t>
                      </a:r>
                      <a:r>
                        <a:rPr lang="en-US" sz="1200" b="1" spc="-5">
                          <a:solidFill>
                            <a:schemeClr val="tx2"/>
                          </a:solidFill>
                          <a:latin typeface="+mj-lt"/>
                          <a:cs typeface="Arial"/>
                        </a:rPr>
                        <a:t> (RRDP)</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sz="1200" b="1" spc="-5">
                          <a:solidFill>
                            <a:schemeClr val="tx2"/>
                          </a:solidFill>
                          <a:latin typeface="+mj-lt"/>
                          <a:cs typeface="Arial"/>
                        </a:rPr>
                        <a:t>$</a:t>
                      </a:r>
                      <a:r>
                        <a:rPr lang="en-US" sz="1200" b="1" spc="-5">
                          <a:solidFill>
                            <a:schemeClr val="tx2"/>
                          </a:solidFill>
                          <a:latin typeface="+mj-lt"/>
                          <a:cs typeface="Arial"/>
                        </a:rPr>
                        <a:t>40</a:t>
                      </a:r>
                      <a:r>
                        <a:rPr sz="1200" b="1" spc="-5">
                          <a:solidFill>
                            <a:schemeClr val="tx2"/>
                          </a:solidFill>
                          <a:latin typeface="+mj-lt"/>
                          <a:cs typeface="Arial"/>
                        </a:rPr>
                        <a:t>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lnSpc>
                          <a:spcPct val="100000"/>
                        </a:lnSpc>
                      </a:pPr>
                      <a:r>
                        <a:rPr lang="en-US" sz="1200" b="1" dirty="0">
                          <a:solidFill>
                            <a:schemeClr val="tx2"/>
                          </a:solidFill>
                          <a:latin typeface="+mj-lt"/>
                          <a:cs typeface="Arial"/>
                        </a:rPr>
                        <a:t>Interim Housing Program</a:t>
                      </a:r>
                      <a:endParaRPr sz="1200" b="1" dirty="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sz="1200" b="1" spc="-5" dirty="0">
                          <a:solidFill>
                            <a:schemeClr val="tx2"/>
                          </a:solidFill>
                          <a:latin typeface="+mj-lt"/>
                          <a:cs typeface="Arial"/>
                        </a:rPr>
                        <a:t>$</a:t>
                      </a:r>
                      <a:r>
                        <a:rPr lang="en-US" sz="1200" b="1" spc="-5" dirty="0">
                          <a:solidFill>
                            <a:schemeClr val="tx2"/>
                          </a:solidFill>
                          <a:latin typeface="+mj-lt"/>
                          <a:cs typeface="Arial"/>
                        </a:rPr>
                        <a:t>20</a:t>
                      </a:r>
                      <a:r>
                        <a:rPr sz="1200" b="1" spc="-5" dirty="0">
                          <a:solidFill>
                            <a:schemeClr val="tx2"/>
                          </a:solidFill>
                          <a:latin typeface="+mj-lt"/>
                          <a:cs typeface="Arial"/>
                        </a:rPr>
                        <a:t>M</a:t>
                      </a:r>
                      <a:endParaRPr sz="1200" dirty="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65163">
                <a:tc>
                  <a:txBody>
                    <a:bodyPr/>
                    <a:lstStyle/>
                    <a:p>
                      <a:pPr marL="11113" marR="258445" indent="0" algn="l">
                        <a:lnSpc>
                          <a:spcPct val="107100"/>
                        </a:lnSpc>
                        <a:spcBef>
                          <a:spcPts val="865"/>
                        </a:spcBef>
                      </a:pPr>
                      <a:r>
                        <a:rPr lang="en-US" sz="1200" b="1" dirty="0">
                          <a:solidFill>
                            <a:schemeClr val="tx2"/>
                          </a:solidFill>
                          <a:latin typeface="+mj-lt"/>
                          <a:cs typeface="Arial"/>
                        </a:rPr>
                        <a:t>Flood Insurance Program</a:t>
                      </a:r>
                      <a:endParaRPr sz="1200" b="1" dirty="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ct val="0"/>
                        </a:spcBef>
                        <a:spcAft>
                          <a:spcPct val="0"/>
                        </a:spcAft>
                        <a:buClrTx/>
                        <a:buSzTx/>
                        <a:buFontTx/>
                        <a:buNone/>
                        <a:defRPr/>
                      </a:pPr>
                      <a:r>
                        <a:rPr lang="en-US" sz="1200" b="1" spc="-5" dirty="0">
                          <a:solidFill>
                            <a:schemeClr val="tx2"/>
                          </a:solidFill>
                          <a:latin typeface="+mj-lt"/>
                          <a:cs typeface="Arial"/>
                        </a:rPr>
                        <a:t>$1.5M</a:t>
                      </a:r>
                      <a:endParaRPr lang="en-US" sz="1200" dirty="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00000"/>
                        </a:lnSpc>
                      </a:pPr>
                      <a:r>
                        <a:rPr lang="en-US" sz="1200" b="1" kern="1200" dirty="0">
                          <a:solidFill>
                            <a:schemeClr val="tx2"/>
                          </a:solidFill>
                          <a:latin typeface="+mj-lt"/>
                          <a:ea typeface="+mn-ea"/>
                          <a:cs typeface="Arial"/>
                        </a:rPr>
                        <a:t>Homeless and Housing Stability Development Program</a:t>
                      </a:r>
                      <a:endParaRPr sz="1200" b="1" kern="1200" dirty="0">
                        <a:solidFill>
                          <a:schemeClr val="tx2"/>
                        </a:solidFill>
                        <a:latin typeface="+mj-lt"/>
                        <a:ea typeface="+mn-ea"/>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200" b="1" kern="1200" spc="-5" dirty="0">
                          <a:solidFill>
                            <a:schemeClr val="tx2"/>
                          </a:solidFill>
                          <a:latin typeface="+mj-lt"/>
                          <a:ea typeface="+mn-ea"/>
                          <a:cs typeface="Arial"/>
                        </a:rPr>
                        <a:t>$26M</a:t>
                      </a:r>
                      <a:endParaRPr sz="1200" b="1" kern="1200" spc="-5" dirty="0">
                        <a:solidFill>
                          <a:schemeClr val="tx2"/>
                        </a:solidFill>
                        <a:latin typeface="+mj-lt"/>
                        <a:ea typeface="+mn-ea"/>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32594205"/>
                  </a:ext>
                </a:extLst>
              </a:tr>
            </a:tbl>
          </a:graphicData>
        </a:graphic>
      </p:graphicFrame>
      <p:graphicFrame>
        <p:nvGraphicFramePr>
          <p:cNvPr id="6" name="object 13">
            <a:extLst>
              <a:ext uri="{FF2B5EF4-FFF2-40B4-BE49-F238E27FC236}">
                <a16:creationId xmlns:a16="http://schemas.microsoft.com/office/drawing/2014/main" id="{CE573608-EDFE-715D-7A06-A71D04ACB27B}"/>
              </a:ext>
            </a:extLst>
          </p:cNvPr>
          <p:cNvGraphicFramePr>
            <a:graphicFrameLocks noGrp="1"/>
          </p:cNvGraphicFramePr>
          <p:nvPr>
            <p:extLst>
              <p:ext uri="{D42A27DB-BD31-4B8C-83A1-F6EECF244321}">
                <p14:modId xmlns:p14="http://schemas.microsoft.com/office/powerpoint/2010/main" val="975564264"/>
              </p:ext>
            </p:extLst>
          </p:nvPr>
        </p:nvGraphicFramePr>
        <p:xfrm>
          <a:off x="473615" y="3167846"/>
          <a:ext cx="3752697" cy="2681188"/>
        </p:xfrm>
        <a:graphic>
          <a:graphicData uri="http://schemas.openxmlformats.org/drawingml/2006/table">
            <a:tbl>
              <a:tblPr firstRow="1" bandRow="1">
                <a:tableStyleId>{2D5ABB26-0587-4C30-8999-92F81FD0307C}</a:tableStyleId>
              </a:tblPr>
              <a:tblGrid>
                <a:gridCol w="2164137">
                  <a:extLst>
                    <a:ext uri="{9D8B030D-6E8A-4147-A177-3AD203B41FA5}">
                      <a16:colId xmlns:a16="http://schemas.microsoft.com/office/drawing/2014/main" val="20000"/>
                    </a:ext>
                  </a:extLst>
                </a:gridCol>
                <a:gridCol w="1588560">
                  <a:extLst>
                    <a:ext uri="{9D8B030D-6E8A-4147-A177-3AD203B41FA5}">
                      <a16:colId xmlns:a16="http://schemas.microsoft.com/office/drawing/2014/main" val="20001"/>
                    </a:ext>
                  </a:extLst>
                </a:gridCol>
              </a:tblGrid>
              <a:tr h="273664">
                <a:tc gridSpan="2">
                  <a:txBody>
                    <a:bodyPr/>
                    <a:lstStyle/>
                    <a:p>
                      <a:pPr marL="11113" marR="146685" lvl="0" indent="0" algn="ctr" defTabSz="914400" rtl="0" eaLnBrk="1" fontAlgn="auto" latinLnBrk="0" hangingPunct="1">
                        <a:lnSpc>
                          <a:spcPct val="100000"/>
                        </a:lnSpc>
                        <a:spcBef>
                          <a:spcPct val="0"/>
                        </a:spcBef>
                        <a:spcAft>
                          <a:spcPct val="0"/>
                        </a:spcAft>
                        <a:buClrTx/>
                        <a:buSzTx/>
                        <a:buFontTx/>
                        <a:buNone/>
                        <a:defRPr/>
                      </a:pPr>
                      <a:r>
                        <a:rPr lang="en-US" sz="1200" b="1" kern="1200" spc="180">
                          <a:solidFill>
                            <a:srgbClr val="FFFFFF"/>
                          </a:solidFill>
                          <a:latin typeface="Arial"/>
                          <a:ea typeface="+mn-ea"/>
                          <a:cs typeface="Arial"/>
                        </a:rPr>
                        <a:t>INFRASTRUCTURE PROGRAMS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hMerge="1">
                  <a:txBody>
                    <a:bodyPr/>
                    <a:lstStyle/>
                    <a:p>
                      <a:pPr algn="ctr">
                        <a:lnSpc>
                          <a:spcPct val="100000"/>
                        </a:lnSpc>
                      </a:pPr>
                      <a:endParaRPr sz="1500">
                        <a:latin typeface="Arial"/>
                        <a:cs typeface="Arial"/>
                      </a:endParaRPr>
                    </a:p>
                  </a:txBody>
                  <a:tcPr marL="0" marR="0" marT="3175" marB="0">
                    <a:solidFill>
                      <a:srgbClr val="BA954C"/>
                    </a:solidFill>
                  </a:tcPr>
                </a:tc>
                <a:extLst>
                  <a:ext uri="{0D108BD9-81ED-4DB2-BD59-A6C34878D82A}">
                    <a16:rowId xmlns:a16="http://schemas.microsoft.com/office/drawing/2014/main" val="3215887531"/>
                  </a:ext>
                </a:extLst>
              </a:tr>
              <a:tr h="578981">
                <a:tc>
                  <a:txBody>
                    <a:bodyPr/>
                    <a:lstStyle/>
                    <a:p>
                      <a:pPr marL="11113" marR="264795" indent="0" algn="l">
                        <a:lnSpc>
                          <a:spcPct val="107100"/>
                        </a:lnSpc>
                        <a:spcBef>
                          <a:spcPts val="855"/>
                        </a:spcBef>
                      </a:pPr>
                      <a:r>
                        <a:rPr lang="en-US" sz="1200" b="1" spc="-5">
                          <a:solidFill>
                            <a:schemeClr val="tx2"/>
                          </a:solidFill>
                          <a:latin typeface="+mj-lt"/>
                          <a:cs typeface="Arial"/>
                        </a:rPr>
                        <a:t>Nonfederal</a:t>
                      </a:r>
                      <a:r>
                        <a:rPr lang="en-US" sz="1200" b="1" spc="-75">
                          <a:solidFill>
                            <a:schemeClr val="tx2"/>
                          </a:solidFill>
                          <a:latin typeface="+mj-lt"/>
                          <a:cs typeface="Arial"/>
                        </a:rPr>
                        <a:t> </a:t>
                      </a:r>
                      <a:r>
                        <a:rPr lang="en-US" sz="1200" b="1" spc="-5">
                          <a:solidFill>
                            <a:schemeClr val="tx2"/>
                          </a:solidFill>
                          <a:latin typeface="+mj-lt"/>
                          <a:cs typeface="Arial"/>
                        </a:rPr>
                        <a:t>Share </a:t>
                      </a:r>
                      <a:r>
                        <a:rPr lang="en-US" sz="1200" b="1" spc="-375">
                          <a:solidFill>
                            <a:schemeClr val="tx2"/>
                          </a:solidFill>
                          <a:latin typeface="+mj-lt"/>
                          <a:cs typeface="Arial"/>
                        </a:rPr>
                        <a:t> </a:t>
                      </a:r>
                      <a:r>
                        <a:rPr lang="en-US" sz="1200" b="1" spc="-5">
                          <a:solidFill>
                            <a:schemeClr val="tx2"/>
                          </a:solidFill>
                          <a:latin typeface="+mj-lt"/>
                          <a:cs typeface="Arial"/>
                        </a:rPr>
                        <a:t>Match</a:t>
                      </a:r>
                      <a:r>
                        <a:rPr lang="en-US" sz="1200" b="1" spc="-25">
                          <a:solidFill>
                            <a:schemeClr val="tx2"/>
                          </a:solidFill>
                          <a:latin typeface="+mj-lt"/>
                          <a:cs typeface="Arial"/>
                        </a:rPr>
                        <a:t> </a:t>
                      </a:r>
                      <a:r>
                        <a:rPr lang="en-US" sz="1200" b="1" spc="-5">
                          <a:solidFill>
                            <a:schemeClr val="tx2"/>
                          </a:solidFill>
                          <a:latin typeface="+mj-lt"/>
                          <a:cs typeface="Arial"/>
                        </a:rPr>
                        <a:t>Program</a:t>
                      </a:r>
                      <a:endParaRPr lang="en-US"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sz="1200" b="1" spc="-10">
                          <a:solidFill>
                            <a:schemeClr val="tx2"/>
                          </a:solidFill>
                          <a:latin typeface="+mj-lt"/>
                          <a:cs typeface="Arial"/>
                        </a:rPr>
                        <a:t>$</a:t>
                      </a:r>
                      <a:r>
                        <a:rPr lang="en-US" sz="1200" b="1" spc="-10">
                          <a:solidFill>
                            <a:schemeClr val="tx2"/>
                          </a:solidFill>
                          <a:latin typeface="+mj-lt"/>
                          <a:cs typeface="Arial"/>
                        </a:rPr>
                        <a:t>240.79M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78981">
                <a:tc>
                  <a:txBody>
                    <a:bodyPr/>
                    <a:lstStyle/>
                    <a:p>
                      <a:pPr marL="11113" marR="146685" lvl="0" indent="0" algn="l" defTabSz="914400" eaLnBrk="1" fontAlgn="auto" latinLnBrk="0" hangingPunct="1">
                        <a:lnSpc>
                          <a:spcPct val="107100"/>
                        </a:lnSpc>
                        <a:spcBef>
                          <a:spcPct val="0"/>
                        </a:spcBef>
                        <a:spcAft>
                          <a:spcPct val="0"/>
                        </a:spcAft>
                        <a:buClrTx/>
                        <a:buSzTx/>
                        <a:buFontTx/>
                        <a:buNone/>
                        <a:defRPr/>
                      </a:pPr>
                      <a:r>
                        <a:rPr lang="en-US" sz="1200" b="1" spc="-5">
                          <a:solidFill>
                            <a:schemeClr val="tx2"/>
                          </a:solidFill>
                          <a:latin typeface="+mj-lt"/>
                          <a:cs typeface="Arial"/>
                        </a:rPr>
                        <a:t>HMGP</a:t>
                      </a:r>
                      <a:r>
                        <a:rPr lang="en-US" sz="1200" b="1" spc="-60">
                          <a:solidFill>
                            <a:schemeClr val="tx2"/>
                          </a:solidFill>
                          <a:latin typeface="+mj-lt"/>
                          <a:cs typeface="Arial"/>
                        </a:rPr>
                        <a:t> </a:t>
                      </a:r>
                      <a:r>
                        <a:rPr lang="en-US" sz="1200" b="1" spc="-5">
                          <a:solidFill>
                            <a:schemeClr val="tx2"/>
                          </a:solidFill>
                          <a:latin typeface="+mj-lt"/>
                          <a:cs typeface="Arial"/>
                        </a:rPr>
                        <a:t>Global</a:t>
                      </a:r>
                      <a:r>
                        <a:rPr lang="en-US" sz="1200" b="1" spc="-35">
                          <a:solidFill>
                            <a:schemeClr val="tx2"/>
                          </a:solidFill>
                          <a:latin typeface="+mj-lt"/>
                          <a:cs typeface="Arial"/>
                        </a:rPr>
                        <a:t> </a:t>
                      </a:r>
                      <a:br>
                        <a:rPr lang="en-US" sz="1200" b="1" spc="-35">
                          <a:solidFill>
                            <a:schemeClr val="tx2"/>
                          </a:solidFill>
                          <a:latin typeface="+mj-lt"/>
                          <a:cs typeface="Arial"/>
                        </a:rPr>
                      </a:br>
                      <a:r>
                        <a:rPr lang="en-US" sz="1200" b="1" spc="-5">
                          <a:solidFill>
                            <a:schemeClr val="tx2"/>
                          </a:solidFill>
                          <a:latin typeface="+mj-lt"/>
                          <a:cs typeface="Arial"/>
                        </a:rPr>
                        <a:t>Match </a:t>
                      </a:r>
                      <a:r>
                        <a:rPr lang="en-US" sz="1200" b="1" spc="-375">
                          <a:solidFill>
                            <a:schemeClr val="tx2"/>
                          </a:solidFill>
                          <a:latin typeface="+mj-lt"/>
                          <a:cs typeface="Arial"/>
                        </a:rPr>
                        <a:t> </a:t>
                      </a:r>
                      <a:r>
                        <a:rPr lang="en-US" sz="1200" b="1" spc="-5">
                          <a:solidFill>
                            <a:schemeClr val="tx2"/>
                          </a:solidFill>
                          <a:latin typeface="+mj-lt"/>
                          <a:cs typeface="Arial"/>
                        </a:rPr>
                        <a:t>Program</a:t>
                      </a:r>
                      <a:endParaRPr lang="en-US"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sz="1200" b="1" spc="-5">
                          <a:solidFill>
                            <a:schemeClr val="tx2"/>
                          </a:solidFill>
                          <a:latin typeface="+mj-lt"/>
                          <a:cs typeface="Arial"/>
                        </a:rPr>
                        <a:t>$</a:t>
                      </a:r>
                      <a:r>
                        <a:rPr lang="en-US" sz="1200" b="1" spc="-5">
                          <a:solidFill>
                            <a:schemeClr val="tx2"/>
                          </a:solidFill>
                          <a:latin typeface="+mj-lt"/>
                          <a:cs typeface="Arial"/>
                        </a:rPr>
                        <a:t>77.33M</a:t>
                      </a:r>
                      <a:endParaRPr sz="120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78981">
                <a:tc>
                  <a:txBody>
                    <a:bodyPr/>
                    <a:lstStyle/>
                    <a:p>
                      <a:pPr marL="11113" marR="146685" indent="0" algn="l">
                        <a:lnSpc>
                          <a:spcPct val="107100"/>
                        </a:lnSpc>
                      </a:pPr>
                      <a:r>
                        <a:rPr lang="en-US" sz="1200" b="1">
                          <a:solidFill>
                            <a:schemeClr val="tx2"/>
                          </a:solidFill>
                          <a:latin typeface="+mj-lt"/>
                          <a:cs typeface="Arial"/>
                        </a:rPr>
                        <a:t>Resilient Communities Infrastructure Program</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lang="en-US" sz="1200" b="1" spc="-5">
                          <a:solidFill>
                            <a:schemeClr val="tx2"/>
                          </a:solidFill>
                          <a:latin typeface="+mj-lt"/>
                          <a:ea typeface="+mn-ea"/>
                          <a:cs typeface="Arial"/>
                        </a:rPr>
                        <a:t>$465M</a:t>
                      </a:r>
                      <a:endParaRPr sz="1200" b="1" spc="-5">
                        <a:solidFill>
                          <a:schemeClr val="tx2"/>
                        </a:solidFill>
                        <a:latin typeface="+mj-lt"/>
                        <a:ea typeface="+mn-ea"/>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8526548"/>
                  </a:ext>
                </a:extLst>
              </a:tr>
              <a:tr h="578981">
                <a:tc>
                  <a:txBody>
                    <a:bodyPr/>
                    <a:lstStyle/>
                    <a:p>
                      <a:pPr marL="11113" marR="146685" indent="0" algn="l">
                        <a:lnSpc>
                          <a:spcPct val="107100"/>
                        </a:lnSpc>
                      </a:pPr>
                      <a:r>
                        <a:rPr lang="en-US" sz="1200" b="1">
                          <a:solidFill>
                            <a:schemeClr val="tx2"/>
                          </a:solidFill>
                          <a:latin typeface="+mj-lt"/>
                          <a:cs typeface="Arial"/>
                        </a:rPr>
                        <a:t>Local and Regional Watershed Projects and Program </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ct val="0"/>
                        </a:spcBef>
                        <a:spcAft>
                          <a:spcPct val="0"/>
                        </a:spcAft>
                        <a:buClrTx/>
                        <a:buSzTx/>
                        <a:buFontTx/>
                        <a:buNone/>
                        <a:defRPr/>
                      </a:pPr>
                      <a:r>
                        <a:rPr lang="en-US" sz="1200" b="1" spc="-5" dirty="0">
                          <a:solidFill>
                            <a:schemeClr val="tx2"/>
                          </a:solidFill>
                          <a:latin typeface="+mj-lt"/>
                          <a:ea typeface="+mn-ea"/>
                          <a:cs typeface="Arial"/>
                        </a:rPr>
                        <a:t>$20M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719860"/>
                  </a:ext>
                </a:extLst>
              </a:tr>
            </a:tbl>
          </a:graphicData>
        </a:graphic>
      </p:graphicFrame>
      <p:graphicFrame>
        <p:nvGraphicFramePr>
          <p:cNvPr id="7" name="object 13">
            <a:extLst>
              <a:ext uri="{FF2B5EF4-FFF2-40B4-BE49-F238E27FC236}">
                <a16:creationId xmlns:a16="http://schemas.microsoft.com/office/drawing/2014/main" id="{3E688B4E-8D28-9E1B-FED3-001626D44156}"/>
              </a:ext>
            </a:extLst>
          </p:cNvPr>
          <p:cNvGraphicFramePr>
            <a:graphicFrameLocks noGrp="1"/>
          </p:cNvGraphicFramePr>
          <p:nvPr>
            <p:extLst>
              <p:ext uri="{D42A27DB-BD31-4B8C-83A1-F6EECF244321}">
                <p14:modId xmlns:p14="http://schemas.microsoft.com/office/powerpoint/2010/main" val="3287287070"/>
              </p:ext>
            </p:extLst>
          </p:nvPr>
        </p:nvGraphicFramePr>
        <p:xfrm>
          <a:off x="473615" y="1949115"/>
          <a:ext cx="3752697" cy="1095199"/>
        </p:xfrm>
        <a:graphic>
          <a:graphicData uri="http://schemas.openxmlformats.org/drawingml/2006/table">
            <a:tbl>
              <a:tblPr firstRow="1" bandRow="1">
                <a:tableStyleId>{2D5ABB26-0587-4C30-8999-92F81FD0307C}</a:tableStyleId>
              </a:tblPr>
              <a:tblGrid>
                <a:gridCol w="2280529">
                  <a:extLst>
                    <a:ext uri="{9D8B030D-6E8A-4147-A177-3AD203B41FA5}">
                      <a16:colId xmlns:a16="http://schemas.microsoft.com/office/drawing/2014/main" val="20000"/>
                    </a:ext>
                  </a:extLst>
                </a:gridCol>
                <a:gridCol w="1472168">
                  <a:extLst>
                    <a:ext uri="{9D8B030D-6E8A-4147-A177-3AD203B41FA5}">
                      <a16:colId xmlns:a16="http://schemas.microsoft.com/office/drawing/2014/main" val="20001"/>
                    </a:ext>
                  </a:extLst>
                </a:gridCol>
              </a:tblGrid>
              <a:tr h="404106">
                <a:tc gridSpan="2">
                  <a:txBody>
                    <a:bodyPr/>
                    <a:lstStyle/>
                    <a:p>
                      <a:pPr marL="58738" marR="146685" lvl="0" indent="0" algn="ctr" defTabSz="914400" rtl="0" eaLnBrk="1" fontAlgn="auto" latinLnBrk="0" hangingPunct="1">
                        <a:lnSpc>
                          <a:spcPct val="100000"/>
                        </a:lnSpc>
                        <a:spcBef>
                          <a:spcPct val="0"/>
                        </a:spcBef>
                        <a:spcAft>
                          <a:spcPct val="0"/>
                        </a:spcAft>
                        <a:buClrTx/>
                        <a:buSzTx/>
                        <a:buFontTx/>
                        <a:buNone/>
                        <a:defRPr/>
                      </a:pPr>
                      <a:r>
                        <a:rPr lang="en-US" sz="1200" b="1" kern="1200" spc="180" dirty="0">
                          <a:solidFill>
                            <a:srgbClr val="FFFFFF"/>
                          </a:solidFill>
                          <a:latin typeface="Arial"/>
                          <a:ea typeface="+mn-ea"/>
                          <a:cs typeface="Arial"/>
                        </a:rPr>
                        <a:t>ECONOMIC DEVELOPMENT PROGRAMS</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hMerge="1">
                  <a:txBody>
                    <a:bodyPr/>
                    <a:lstStyle/>
                    <a:p>
                      <a:pPr algn="ctr">
                        <a:lnSpc>
                          <a:spcPct val="100000"/>
                        </a:lnSpc>
                      </a:pPr>
                      <a:endParaRPr sz="1500">
                        <a:latin typeface="Arial"/>
                        <a:cs typeface="Arial"/>
                      </a:endParaRPr>
                    </a:p>
                  </a:txBody>
                  <a:tcPr marL="0" marR="0" marT="3175" marB="0">
                    <a:solidFill>
                      <a:srgbClr val="BA954C"/>
                    </a:solidFill>
                  </a:tcPr>
                </a:tc>
                <a:extLst>
                  <a:ext uri="{0D108BD9-81ED-4DB2-BD59-A6C34878D82A}">
                    <a16:rowId xmlns:a16="http://schemas.microsoft.com/office/drawing/2014/main" val="3215887531"/>
                  </a:ext>
                </a:extLst>
              </a:tr>
              <a:tr h="637999">
                <a:tc>
                  <a:txBody>
                    <a:bodyPr/>
                    <a:lstStyle/>
                    <a:p>
                      <a:pPr marL="11113" marR="264795" indent="0" algn="l">
                        <a:lnSpc>
                          <a:spcPct val="107100"/>
                        </a:lnSpc>
                        <a:spcBef>
                          <a:spcPts val="855"/>
                        </a:spcBef>
                      </a:pPr>
                      <a:r>
                        <a:rPr lang="en-US" sz="1200" b="1" spc="-5">
                          <a:solidFill>
                            <a:schemeClr val="tx2"/>
                          </a:solidFill>
                          <a:latin typeface="+mj-lt"/>
                          <a:cs typeface="Arial"/>
                        </a:rPr>
                        <a:t>Small Business Loan and Grant Program</a:t>
                      </a:r>
                      <a:endParaRPr sz="1200" b="1">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lang="en-US" sz="1200" b="1" spc="-10" dirty="0">
                          <a:solidFill>
                            <a:schemeClr val="tx2"/>
                          </a:solidFill>
                          <a:latin typeface="+mj-lt"/>
                          <a:cs typeface="Arial"/>
                        </a:rPr>
                        <a:t>$96.15M</a:t>
                      </a:r>
                      <a:endParaRPr sz="1200" dirty="0">
                        <a:solidFill>
                          <a:schemeClr val="tx2"/>
                        </a:solidFill>
                        <a:latin typeface="+mj-lt"/>
                        <a:cs typeface="Aria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8" name="object 13">
            <a:extLst>
              <a:ext uri="{FF2B5EF4-FFF2-40B4-BE49-F238E27FC236}">
                <a16:creationId xmlns:a16="http://schemas.microsoft.com/office/drawing/2014/main" id="{9B5C90D6-78ED-2D01-3898-BCE97E819726}"/>
              </a:ext>
            </a:extLst>
          </p:cNvPr>
          <p:cNvGraphicFramePr>
            <a:graphicFrameLocks noGrp="1"/>
          </p:cNvGraphicFramePr>
          <p:nvPr>
            <p:extLst>
              <p:ext uri="{D42A27DB-BD31-4B8C-83A1-F6EECF244321}">
                <p14:modId xmlns:p14="http://schemas.microsoft.com/office/powerpoint/2010/main" val="2855469934"/>
              </p:ext>
            </p:extLst>
          </p:nvPr>
        </p:nvGraphicFramePr>
        <p:xfrm>
          <a:off x="473615" y="5972567"/>
          <a:ext cx="3752697" cy="274320"/>
        </p:xfrm>
        <a:graphic>
          <a:graphicData uri="http://schemas.openxmlformats.org/drawingml/2006/table">
            <a:tbl>
              <a:tblPr firstRow="1" bandRow="1">
                <a:tableStyleId>{2D5ABB26-0587-4C30-8999-92F81FD0307C}</a:tableStyleId>
              </a:tblPr>
              <a:tblGrid>
                <a:gridCol w="3752697">
                  <a:extLst>
                    <a:ext uri="{9D8B030D-6E8A-4147-A177-3AD203B41FA5}">
                      <a16:colId xmlns:a16="http://schemas.microsoft.com/office/drawing/2014/main" val="20000"/>
                    </a:ext>
                  </a:extLst>
                </a:gridCol>
              </a:tblGrid>
              <a:tr h="231942">
                <a:tc>
                  <a:txBody>
                    <a:bodyPr/>
                    <a:lstStyle/>
                    <a:p>
                      <a:pPr marL="11113" marR="146685" lvl="0" indent="0" algn="ctr" defTabSz="914400" rtl="0" eaLnBrk="1" fontAlgn="auto" latinLnBrk="0" hangingPunct="1">
                        <a:lnSpc>
                          <a:spcPct val="100000"/>
                        </a:lnSpc>
                        <a:spcBef>
                          <a:spcPct val="0"/>
                        </a:spcBef>
                        <a:spcAft>
                          <a:spcPct val="0"/>
                        </a:spcAft>
                        <a:buClrTx/>
                        <a:buSzTx/>
                        <a:buFontTx/>
                        <a:buNone/>
                        <a:defRPr/>
                      </a:pPr>
                      <a:r>
                        <a:rPr lang="en-US" sz="1200" b="1" kern="1200" spc="180">
                          <a:solidFill>
                            <a:srgbClr val="FFFFFF"/>
                          </a:solidFill>
                          <a:latin typeface="Arial"/>
                          <a:ea typeface="+mn-ea"/>
                          <a:cs typeface="Arial"/>
                        </a:rPr>
                        <a:t>ADMIN + PLANNING: $136.47M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extLst>
                  <a:ext uri="{0D108BD9-81ED-4DB2-BD59-A6C34878D82A}">
                    <a16:rowId xmlns:a16="http://schemas.microsoft.com/office/drawing/2014/main" val="3215887531"/>
                  </a:ext>
                </a:extLst>
              </a:tr>
            </a:tbl>
          </a:graphicData>
        </a:graphic>
      </p:graphicFrame>
    </p:spTree>
    <p:extLst>
      <p:ext uri="{BB962C8B-B14F-4D97-AF65-F5344CB8AC3E}">
        <p14:creationId xmlns:p14="http://schemas.microsoft.com/office/powerpoint/2010/main" val="2800654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7F32-C3AA-8F0D-4E64-3084E43DD016}"/>
              </a:ext>
            </a:extLst>
          </p:cNvPr>
          <p:cNvSpPr>
            <a:spLocks noGrp="1"/>
          </p:cNvSpPr>
          <p:nvPr>
            <p:ph type="title"/>
          </p:nvPr>
        </p:nvSpPr>
        <p:spPr/>
        <p:txBody>
          <a:bodyPr/>
          <a:lstStyle/>
          <a:p>
            <a:r>
              <a:rPr lang="en-US"/>
              <a:t>Restore Louisiana Update</a:t>
            </a:r>
          </a:p>
        </p:txBody>
      </p:sp>
      <p:sp>
        <p:nvSpPr>
          <p:cNvPr id="3" name="Footer Placeholder 2">
            <a:extLst>
              <a:ext uri="{FF2B5EF4-FFF2-40B4-BE49-F238E27FC236}">
                <a16:creationId xmlns:a16="http://schemas.microsoft.com/office/drawing/2014/main" id="{9F34B3B4-3232-3322-6A1A-457F691D7225}"/>
              </a:ext>
            </a:extLst>
          </p:cNvPr>
          <p:cNvSpPr>
            <a:spLocks noGrp="1"/>
          </p:cNvSpPr>
          <p:nvPr>
            <p:ph type="ftr" sz="quarter" idx="11"/>
          </p:nvPr>
        </p:nvSpPr>
        <p:spPr/>
        <p:txBody>
          <a:bodyPr/>
          <a:lstStyle/>
          <a:p>
            <a:r>
              <a:rPr lang="en-US"/>
              <a:t>Louisiana Office of Community Development — Disaster Recovery </a:t>
            </a:r>
          </a:p>
        </p:txBody>
      </p:sp>
      <p:sp>
        <p:nvSpPr>
          <p:cNvPr id="4" name="Slide Number Placeholder 3">
            <a:extLst>
              <a:ext uri="{FF2B5EF4-FFF2-40B4-BE49-F238E27FC236}">
                <a16:creationId xmlns:a16="http://schemas.microsoft.com/office/drawing/2014/main" id="{8C5A7EEC-FA58-F573-3B30-F31284333948}"/>
              </a:ext>
            </a:extLst>
          </p:cNvPr>
          <p:cNvSpPr>
            <a:spLocks noGrp="1"/>
          </p:cNvSpPr>
          <p:nvPr>
            <p:ph type="sldNum" sz="quarter" idx="12"/>
          </p:nvPr>
        </p:nvSpPr>
        <p:spPr/>
        <p:txBody>
          <a:bodyPr/>
          <a:lstStyle/>
          <a:p>
            <a:fld id="{8191B773-1EFB-6B41-BA2F-35FA32918E04}" type="slidenum">
              <a:rPr lang="en-US" smtClean="0"/>
              <a:t>11</a:t>
            </a:fld>
            <a:endParaRPr lang="en-US"/>
          </a:p>
        </p:txBody>
      </p:sp>
      <p:sp>
        <p:nvSpPr>
          <p:cNvPr id="7" name="TextBox 6">
            <a:extLst>
              <a:ext uri="{FF2B5EF4-FFF2-40B4-BE49-F238E27FC236}">
                <a16:creationId xmlns:a16="http://schemas.microsoft.com/office/drawing/2014/main" id="{812A81E8-1103-67A0-F46A-FAE05158DD81}"/>
              </a:ext>
            </a:extLst>
          </p:cNvPr>
          <p:cNvSpPr txBox="1"/>
          <p:nvPr/>
        </p:nvSpPr>
        <p:spPr>
          <a:xfrm>
            <a:off x="345829" y="5290020"/>
            <a:ext cx="4658655" cy="369332"/>
          </a:xfrm>
          <a:prstGeom prst="rect">
            <a:avLst/>
          </a:prstGeom>
          <a:noFill/>
        </p:spPr>
        <p:txBody>
          <a:bodyPr wrap="square">
            <a:spAutoFit/>
          </a:bodyPr>
          <a:lstStyle/>
          <a:p>
            <a:r>
              <a:rPr lang="en-US" cap="all" spc="120" dirty="0">
                <a:solidFill>
                  <a:schemeClr val="accent2"/>
                </a:solidFill>
                <a:latin typeface="+mj-lt"/>
              </a:rPr>
              <a:t>Next steps Post-deadline</a:t>
            </a:r>
          </a:p>
        </p:txBody>
      </p:sp>
      <p:grpSp>
        <p:nvGrpSpPr>
          <p:cNvPr id="8" name="Group 7">
            <a:extLst>
              <a:ext uri="{FF2B5EF4-FFF2-40B4-BE49-F238E27FC236}">
                <a16:creationId xmlns:a16="http://schemas.microsoft.com/office/drawing/2014/main" id="{C44648E9-365C-1BF8-CFA2-DED5B104BC4A}"/>
              </a:ext>
            </a:extLst>
          </p:cNvPr>
          <p:cNvGrpSpPr/>
          <p:nvPr/>
        </p:nvGrpSpPr>
        <p:grpSpPr>
          <a:xfrm>
            <a:off x="336750" y="2001159"/>
            <a:ext cx="4154550" cy="907776"/>
            <a:chOff x="345829" y="1728759"/>
            <a:chExt cx="4154550" cy="907776"/>
          </a:xfrm>
        </p:grpSpPr>
        <p:sp>
          <p:nvSpPr>
            <p:cNvPr id="9" name="TextBox 8">
              <a:extLst>
                <a:ext uri="{FF2B5EF4-FFF2-40B4-BE49-F238E27FC236}">
                  <a16:creationId xmlns:a16="http://schemas.microsoft.com/office/drawing/2014/main" id="{8BCA3055-51AF-F428-725B-FBB3913680DF}"/>
                </a:ext>
              </a:extLst>
            </p:cNvPr>
            <p:cNvSpPr txBox="1"/>
            <p:nvPr/>
          </p:nvSpPr>
          <p:spPr>
            <a:xfrm>
              <a:off x="345829" y="1728759"/>
              <a:ext cx="3126419" cy="369332"/>
            </a:xfrm>
            <a:prstGeom prst="rect">
              <a:avLst/>
            </a:prstGeom>
            <a:noFill/>
          </p:spPr>
          <p:txBody>
            <a:bodyPr wrap="square">
              <a:spAutoFit/>
            </a:bodyPr>
            <a:lstStyle/>
            <a:p>
              <a:r>
                <a:rPr lang="en-US" cap="all" spc="120">
                  <a:solidFill>
                    <a:schemeClr val="accent2"/>
                  </a:solidFill>
                  <a:latin typeface="Calibri" panose="020F0502020204030204" pitchFamily="34" charset="0"/>
                  <a:cs typeface="Calibri" panose="020F0502020204030204" pitchFamily="34" charset="0"/>
                </a:rPr>
                <a:t>Total funds DISBURSED</a:t>
              </a:r>
            </a:p>
          </p:txBody>
        </p:sp>
        <p:sp>
          <p:nvSpPr>
            <p:cNvPr id="10" name="Title 36">
              <a:extLst>
                <a:ext uri="{FF2B5EF4-FFF2-40B4-BE49-F238E27FC236}">
                  <a16:creationId xmlns:a16="http://schemas.microsoft.com/office/drawing/2014/main" id="{AA1361F0-96C4-780E-F0B1-909DC04760CC}"/>
                </a:ext>
              </a:extLst>
            </p:cNvPr>
            <p:cNvSpPr txBox="1"/>
            <p:nvPr/>
          </p:nvSpPr>
          <p:spPr>
            <a:xfrm>
              <a:off x="345829" y="1969973"/>
              <a:ext cx="4154550" cy="666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spc="70" baseline="0">
                  <a:solidFill>
                    <a:schemeClr val="tx1"/>
                  </a:solidFill>
                  <a:latin typeface="Arial" panose="020B0604020202020204" pitchFamily="34" charset="0"/>
                  <a:ea typeface="+mj-ea"/>
                  <a:cs typeface="+mj-cs"/>
                </a:defRPr>
              </a:lvl1pPr>
            </a:lstStyle>
            <a:p>
              <a:r>
                <a:rPr lang="en-US" dirty="0">
                  <a:latin typeface="Calibri" panose="020F0502020204030204" pitchFamily="34" charset="0"/>
                  <a:cs typeface="Calibri" panose="020F0502020204030204" pitchFamily="34" charset="0"/>
                </a:rPr>
                <a:t>$473,110,329.81</a:t>
              </a:r>
            </a:p>
          </p:txBody>
        </p:sp>
      </p:grpSp>
      <p:grpSp>
        <p:nvGrpSpPr>
          <p:cNvPr id="11" name="Group 10">
            <a:extLst>
              <a:ext uri="{FF2B5EF4-FFF2-40B4-BE49-F238E27FC236}">
                <a16:creationId xmlns:a16="http://schemas.microsoft.com/office/drawing/2014/main" id="{56D5D39B-A1A1-6AE3-F0A4-A9635B771C61}"/>
              </a:ext>
            </a:extLst>
          </p:cNvPr>
          <p:cNvGrpSpPr/>
          <p:nvPr/>
        </p:nvGrpSpPr>
        <p:grpSpPr>
          <a:xfrm>
            <a:off x="345829" y="3109337"/>
            <a:ext cx="4424037" cy="1083870"/>
            <a:chOff x="345829" y="2712647"/>
            <a:chExt cx="4424037" cy="1083870"/>
          </a:xfrm>
        </p:grpSpPr>
        <p:sp>
          <p:nvSpPr>
            <p:cNvPr id="12" name="TextBox 11">
              <a:extLst>
                <a:ext uri="{FF2B5EF4-FFF2-40B4-BE49-F238E27FC236}">
                  <a16:creationId xmlns:a16="http://schemas.microsoft.com/office/drawing/2014/main" id="{CB265F4F-4BCF-DB31-1BB2-C8653E2D53B5}"/>
                </a:ext>
              </a:extLst>
            </p:cNvPr>
            <p:cNvSpPr txBox="1"/>
            <p:nvPr/>
          </p:nvSpPr>
          <p:spPr>
            <a:xfrm>
              <a:off x="2557847" y="2712647"/>
              <a:ext cx="2212019" cy="541046"/>
            </a:xfrm>
            <a:prstGeom prst="rect">
              <a:avLst/>
            </a:prstGeom>
            <a:noFill/>
          </p:spPr>
          <p:txBody>
            <a:bodyPr wrap="square">
              <a:spAutoFit/>
            </a:bodyPr>
            <a:lstStyle/>
            <a:p>
              <a:pPr>
                <a:lnSpc>
                  <a:spcPct val="80000"/>
                </a:lnSpc>
              </a:pPr>
              <a:r>
                <a:rPr lang="en-US" cap="all" spc="120" dirty="0">
                  <a:solidFill>
                    <a:schemeClr val="accent2"/>
                  </a:solidFill>
                  <a:latin typeface="Calibri" panose="020F0502020204030204" pitchFamily="34" charset="0"/>
                  <a:cs typeface="Calibri" panose="020F0502020204030204" pitchFamily="34" charset="0"/>
                </a:rPr>
                <a:t>Total NUMBER OF DISBURSEMENTS</a:t>
              </a:r>
            </a:p>
          </p:txBody>
        </p:sp>
        <p:sp>
          <p:nvSpPr>
            <p:cNvPr id="13" name="TextBox 12">
              <a:extLst>
                <a:ext uri="{FF2B5EF4-FFF2-40B4-BE49-F238E27FC236}">
                  <a16:creationId xmlns:a16="http://schemas.microsoft.com/office/drawing/2014/main" id="{FC2BA0D6-AF08-111F-05EE-DC90411DCD7A}"/>
                </a:ext>
              </a:extLst>
            </p:cNvPr>
            <p:cNvSpPr txBox="1"/>
            <p:nvPr/>
          </p:nvSpPr>
          <p:spPr>
            <a:xfrm>
              <a:off x="357139" y="2717136"/>
              <a:ext cx="2212019" cy="541046"/>
            </a:xfrm>
            <a:prstGeom prst="rect">
              <a:avLst/>
            </a:prstGeom>
            <a:noFill/>
          </p:spPr>
          <p:txBody>
            <a:bodyPr wrap="square">
              <a:spAutoFit/>
            </a:bodyPr>
            <a:lstStyle/>
            <a:p>
              <a:pPr>
                <a:lnSpc>
                  <a:spcPct val="80000"/>
                </a:lnSpc>
              </a:pPr>
              <a:r>
                <a:rPr lang="en-US" cap="all" spc="120">
                  <a:solidFill>
                    <a:schemeClr val="accent2"/>
                  </a:solidFill>
                  <a:latin typeface="Calibri" panose="020F0502020204030204" pitchFamily="34" charset="0"/>
                  <a:cs typeface="Calibri" panose="020F0502020204030204" pitchFamily="34" charset="0"/>
                </a:rPr>
                <a:t>Total awards offered</a:t>
              </a:r>
            </a:p>
          </p:txBody>
        </p:sp>
        <p:sp>
          <p:nvSpPr>
            <p:cNvPr id="14" name="Title 36">
              <a:extLst>
                <a:ext uri="{FF2B5EF4-FFF2-40B4-BE49-F238E27FC236}">
                  <a16:creationId xmlns:a16="http://schemas.microsoft.com/office/drawing/2014/main" id="{33D29650-84F7-F13C-22E1-718FE3FBFD91}"/>
                </a:ext>
              </a:extLst>
            </p:cNvPr>
            <p:cNvSpPr txBox="1"/>
            <p:nvPr/>
          </p:nvSpPr>
          <p:spPr>
            <a:xfrm>
              <a:off x="345829" y="3124660"/>
              <a:ext cx="1933452" cy="66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spc="70" baseline="0">
                  <a:solidFill>
                    <a:schemeClr val="tx1"/>
                  </a:solidFill>
                  <a:latin typeface="Arial" panose="020B0604020202020204" pitchFamily="34" charset="0"/>
                  <a:ea typeface="+mj-ea"/>
                  <a:cs typeface="+mj-cs"/>
                </a:defRPr>
              </a:lvl1pPr>
            </a:lstStyle>
            <a:p>
              <a:r>
                <a:rPr lang="en-US" dirty="0">
                  <a:latin typeface="Calibri" panose="020F0502020204030204" pitchFamily="34" charset="0"/>
                  <a:cs typeface="Calibri" panose="020F0502020204030204" pitchFamily="34" charset="0"/>
                </a:rPr>
                <a:t>13,374</a:t>
              </a:r>
            </a:p>
          </p:txBody>
        </p:sp>
        <p:sp>
          <p:nvSpPr>
            <p:cNvPr id="15" name="Title 36">
              <a:extLst>
                <a:ext uri="{FF2B5EF4-FFF2-40B4-BE49-F238E27FC236}">
                  <a16:creationId xmlns:a16="http://schemas.microsoft.com/office/drawing/2014/main" id="{8B1C1346-725B-22A3-4F34-7F3AE784FD6E}"/>
                </a:ext>
              </a:extLst>
            </p:cNvPr>
            <p:cNvSpPr txBox="1"/>
            <p:nvPr/>
          </p:nvSpPr>
          <p:spPr>
            <a:xfrm>
              <a:off x="2557848" y="3129955"/>
              <a:ext cx="1933452" cy="66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spc="70" baseline="0">
                  <a:solidFill>
                    <a:schemeClr val="tx1"/>
                  </a:solidFill>
                  <a:latin typeface="Arial" panose="020B0604020202020204" pitchFamily="34" charset="0"/>
                  <a:ea typeface="+mj-ea"/>
                  <a:cs typeface="+mj-cs"/>
                </a:defRPr>
              </a:lvl1pPr>
            </a:lstStyle>
            <a:p>
              <a:r>
                <a:rPr lang="en-US" dirty="0">
                  <a:latin typeface="Calibri" panose="020F0502020204030204" pitchFamily="34" charset="0"/>
                  <a:cs typeface="Calibri" panose="020F0502020204030204" pitchFamily="34" charset="0"/>
                </a:rPr>
                <a:t>8,364</a:t>
              </a:r>
            </a:p>
          </p:txBody>
        </p:sp>
      </p:grpSp>
      <p:grpSp>
        <p:nvGrpSpPr>
          <p:cNvPr id="16" name="Group 15">
            <a:extLst>
              <a:ext uri="{FF2B5EF4-FFF2-40B4-BE49-F238E27FC236}">
                <a16:creationId xmlns:a16="http://schemas.microsoft.com/office/drawing/2014/main" id="{934CDFE0-C949-F2D0-1EAC-2D78B97C4449}"/>
              </a:ext>
            </a:extLst>
          </p:cNvPr>
          <p:cNvGrpSpPr/>
          <p:nvPr/>
        </p:nvGrpSpPr>
        <p:grpSpPr>
          <a:xfrm>
            <a:off x="357139" y="4409375"/>
            <a:ext cx="3632970" cy="822949"/>
            <a:chOff x="357139" y="4016166"/>
            <a:chExt cx="3632970" cy="822949"/>
          </a:xfrm>
        </p:grpSpPr>
        <p:sp>
          <p:nvSpPr>
            <p:cNvPr id="17" name="TextBox 16">
              <a:extLst>
                <a:ext uri="{FF2B5EF4-FFF2-40B4-BE49-F238E27FC236}">
                  <a16:creationId xmlns:a16="http://schemas.microsoft.com/office/drawing/2014/main" id="{6E51952F-F13F-7F6E-F999-6D47ECE0DB3E}"/>
                </a:ext>
              </a:extLst>
            </p:cNvPr>
            <p:cNvSpPr txBox="1"/>
            <p:nvPr/>
          </p:nvSpPr>
          <p:spPr>
            <a:xfrm>
              <a:off x="357139" y="4016166"/>
              <a:ext cx="3632970" cy="319446"/>
            </a:xfrm>
            <a:prstGeom prst="rect">
              <a:avLst/>
            </a:prstGeom>
            <a:noFill/>
          </p:spPr>
          <p:txBody>
            <a:bodyPr wrap="square">
              <a:spAutoFit/>
            </a:bodyPr>
            <a:lstStyle/>
            <a:p>
              <a:pPr>
                <a:lnSpc>
                  <a:spcPct val="80000"/>
                </a:lnSpc>
              </a:pPr>
              <a:r>
                <a:rPr lang="en-US" cap="all" spc="120">
                  <a:solidFill>
                    <a:schemeClr val="accent2"/>
                  </a:solidFill>
                  <a:latin typeface="Calibri" panose="020F0502020204030204" pitchFamily="34" charset="0"/>
                  <a:cs typeface="Calibri" panose="020F0502020204030204" pitchFamily="34" charset="0"/>
                </a:rPr>
                <a:t>Award closing deadline</a:t>
              </a:r>
            </a:p>
          </p:txBody>
        </p:sp>
        <p:sp>
          <p:nvSpPr>
            <p:cNvPr id="18" name="Title 36">
              <a:extLst>
                <a:ext uri="{FF2B5EF4-FFF2-40B4-BE49-F238E27FC236}">
                  <a16:creationId xmlns:a16="http://schemas.microsoft.com/office/drawing/2014/main" id="{523F3DF9-760A-B78D-607A-C960AEC6F455}"/>
                </a:ext>
              </a:extLst>
            </p:cNvPr>
            <p:cNvSpPr txBox="1"/>
            <p:nvPr/>
          </p:nvSpPr>
          <p:spPr>
            <a:xfrm>
              <a:off x="357139" y="4172553"/>
              <a:ext cx="3324524" cy="6665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i="0" kern="1200" spc="70" baseline="0">
                  <a:solidFill>
                    <a:schemeClr val="tx1"/>
                  </a:solidFill>
                  <a:latin typeface="Arial" panose="020B0604020202020204" pitchFamily="34" charset="0"/>
                  <a:ea typeface="+mj-ea"/>
                  <a:cs typeface="+mj-cs"/>
                </a:defRPr>
              </a:lvl1pPr>
            </a:lstStyle>
            <a:p>
              <a:r>
                <a:rPr lang="en-US" sz="3200" dirty="0">
                  <a:latin typeface="Calibri" panose="020F0502020204030204" pitchFamily="34" charset="0"/>
                  <a:cs typeface="Calibri" panose="020F0502020204030204" pitchFamily="34" charset="0"/>
                </a:rPr>
                <a:t>Occurred Fall 2024</a:t>
              </a:r>
            </a:p>
          </p:txBody>
        </p:sp>
      </p:grpSp>
      <p:sp>
        <p:nvSpPr>
          <p:cNvPr id="19" name="Title 36">
            <a:extLst>
              <a:ext uri="{FF2B5EF4-FFF2-40B4-BE49-F238E27FC236}">
                <a16:creationId xmlns:a16="http://schemas.microsoft.com/office/drawing/2014/main" id="{3476BFBA-58A1-A561-8EF9-0DC468A404BE}"/>
              </a:ext>
            </a:extLst>
          </p:cNvPr>
          <p:cNvSpPr txBox="1"/>
          <p:nvPr/>
        </p:nvSpPr>
        <p:spPr>
          <a:xfrm>
            <a:off x="357139" y="5452869"/>
            <a:ext cx="4424038" cy="915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spc="70" baseline="0">
                <a:solidFill>
                  <a:schemeClr val="tx1"/>
                </a:solidFill>
                <a:latin typeface="Arial" panose="020B0604020202020204" pitchFamily="34" charset="0"/>
                <a:ea typeface="+mj-ea"/>
                <a:cs typeface="+mj-cs"/>
              </a:defRPr>
            </a:lvl1pPr>
          </a:lstStyle>
          <a:p>
            <a:pPr>
              <a:lnSpc>
                <a:spcPct val="100000"/>
              </a:lnSpc>
            </a:pPr>
            <a:r>
              <a:rPr lang="en-US" sz="1800" spc="0" dirty="0">
                <a:latin typeface="Calibri" panose="020F0502020204030204" pitchFamily="34" charset="0"/>
                <a:cs typeface="Calibri" panose="020F0502020204030204" pitchFamily="34" charset="0"/>
              </a:rPr>
              <a:t>Construction of Sol. 1 continuing through 2025; close out of projects beginning 2026  </a:t>
            </a:r>
          </a:p>
        </p:txBody>
      </p:sp>
      <p:pic>
        <p:nvPicPr>
          <p:cNvPr id="6" name="Picture 5">
            <a:extLst>
              <a:ext uri="{FF2B5EF4-FFF2-40B4-BE49-F238E27FC236}">
                <a16:creationId xmlns:a16="http://schemas.microsoft.com/office/drawing/2014/main" id="{10A90AB1-27D9-4041-9901-A1B679A38F95}"/>
              </a:ext>
            </a:extLst>
          </p:cNvPr>
          <p:cNvPicPr>
            <a:picLocks noChangeAspect="1"/>
          </p:cNvPicPr>
          <p:nvPr/>
        </p:nvPicPr>
        <p:blipFill>
          <a:blip r:embed="rId2"/>
          <a:srcRect l="21" r="21"/>
          <a:stretch/>
        </p:blipFill>
        <p:spPr>
          <a:xfrm>
            <a:off x="4916159" y="1912675"/>
            <a:ext cx="6918702" cy="4550473"/>
          </a:xfrm>
          <a:prstGeom prst="rect">
            <a:avLst/>
          </a:prstGeom>
        </p:spPr>
      </p:pic>
    </p:spTree>
    <p:extLst>
      <p:ext uri="{BB962C8B-B14F-4D97-AF65-F5344CB8AC3E}">
        <p14:creationId xmlns:p14="http://schemas.microsoft.com/office/powerpoint/2010/main" val="37655131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C266-E5C8-4B59-75DD-CB34FBD321B0}"/>
              </a:ext>
            </a:extLst>
          </p:cNvPr>
          <p:cNvSpPr>
            <a:spLocks noGrp="1"/>
          </p:cNvSpPr>
          <p:nvPr>
            <p:ph type="title"/>
          </p:nvPr>
        </p:nvSpPr>
        <p:spPr/>
        <p:txBody>
          <a:bodyPr/>
          <a:lstStyle/>
          <a:p>
            <a:r>
              <a:rPr lang="en-US"/>
              <a:t>Restore Louisiana Homeowner Assistance-Related Programs</a:t>
            </a:r>
          </a:p>
        </p:txBody>
      </p:sp>
      <p:sp>
        <p:nvSpPr>
          <p:cNvPr id="3" name="Content Placeholder 2">
            <a:extLst>
              <a:ext uri="{FF2B5EF4-FFF2-40B4-BE49-F238E27FC236}">
                <a16:creationId xmlns:a16="http://schemas.microsoft.com/office/drawing/2014/main" id="{921EDBD1-0BAD-FAE9-9E4F-3D3F4A1A805A}"/>
              </a:ext>
            </a:extLst>
          </p:cNvPr>
          <p:cNvSpPr>
            <a:spLocks noGrp="1"/>
          </p:cNvSpPr>
          <p:nvPr>
            <p:ph idx="1"/>
          </p:nvPr>
        </p:nvSpPr>
        <p:spPr>
          <a:xfrm>
            <a:off x="457201" y="1979113"/>
            <a:ext cx="4661064" cy="4197850"/>
          </a:xfrm>
        </p:spPr>
        <p:txBody>
          <a:bodyPr/>
          <a:lstStyle/>
          <a:p>
            <a:pPr marL="0" indent="0">
              <a:buNone/>
            </a:pPr>
            <a:r>
              <a:rPr lang="en-US" sz="2400" b="1" dirty="0"/>
              <a:t>Flood Insurance Program</a:t>
            </a:r>
          </a:p>
          <a:p>
            <a:pPr marL="0" indent="0">
              <a:buNone/>
            </a:pPr>
            <a:r>
              <a:rPr lang="en-US" sz="1800" dirty="0">
                <a:solidFill>
                  <a:schemeClr val="tx1"/>
                </a:solidFill>
              </a:rPr>
              <a:t>This assistance covers the costs of flood insurance premiums for properties for one year for eligible LMI applicants participating in the Restore Louisiana Homeowner Assistance Program. This assistance is supplemental to a Homeowner Assistance Program award grant.</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sz="2400" b="1" dirty="0">
                <a:solidFill>
                  <a:srgbClr val="203569"/>
                </a:solidFill>
              </a:rPr>
              <a:t>I</a:t>
            </a:r>
            <a:r>
              <a:rPr kumimoji="0" lang="en-US" sz="2400" b="1" i="0" u="none" strike="noStrike" kern="1200" cap="none" spc="0" normalizeH="0" baseline="0" noProof="0" dirty="0" err="1">
                <a:ln>
                  <a:noFill/>
                </a:ln>
                <a:solidFill>
                  <a:srgbClr val="203569"/>
                </a:solidFill>
                <a:effectLst/>
                <a:uLnTx/>
                <a:uFillTx/>
                <a:latin typeface="Calibri" panose="020F0502020204030204" pitchFamily="34" charset="0"/>
                <a:ea typeface="+mn-ea"/>
                <a:cs typeface="Calibri" panose="020F0502020204030204" pitchFamily="34" charset="0"/>
              </a:rPr>
              <a:t>nterim</a:t>
            </a:r>
            <a:r>
              <a:rPr kumimoji="0" lang="en-US" sz="2400" b="1" i="0" u="none" strike="noStrike" kern="1200" cap="none" spc="0" normalizeH="0" baseline="0" noProof="0" dirty="0">
                <a:ln>
                  <a:noFill/>
                </a:ln>
                <a:solidFill>
                  <a:srgbClr val="203569"/>
                </a:solidFill>
                <a:effectLst/>
                <a:uLnTx/>
                <a:uFillTx/>
                <a:latin typeface="Calibri" panose="020F0502020204030204" pitchFamily="34" charset="0"/>
                <a:ea typeface="+mn-ea"/>
                <a:cs typeface="Calibri" panose="020F0502020204030204" pitchFamily="34" charset="0"/>
              </a:rPr>
              <a:t> Housing Assistance Program</a:t>
            </a:r>
          </a:p>
          <a:p>
            <a:pPr marL="0" indent="0">
              <a:lnSpc>
                <a:spcPct val="100000"/>
              </a:lnSpc>
              <a:buFont typeface="Arial" panose="020B0604020202020204" pitchFamily="34" charset="0"/>
              <a:buNone/>
            </a:pPr>
            <a:r>
              <a:rPr lang="en-US" sz="1800" dirty="0">
                <a:solidFill>
                  <a:schemeClr val="tx1"/>
                </a:solidFill>
              </a:rPr>
              <a:t>Provides interim mortgage assistance for up to 20 months, or rental assistance for up to 20 months, for up to an estimated 90 days to eligible LMI homeowners who are participating in the Restore Louisiana Homeowner Assistance Program. </a:t>
            </a:r>
            <a:endParaRPr lang="en-US" sz="1800" dirty="0">
              <a:solidFill>
                <a:schemeClr val="tx1"/>
              </a:solidFill>
              <a:cs typeface="Arial"/>
            </a:endParaRPr>
          </a:p>
          <a:p>
            <a:pPr marL="0" indent="0">
              <a:buNone/>
            </a:pPr>
            <a:endParaRPr lang="en-US" dirty="0"/>
          </a:p>
        </p:txBody>
      </p:sp>
      <p:sp>
        <p:nvSpPr>
          <p:cNvPr id="4" name="Footer Placeholder 3">
            <a:extLst>
              <a:ext uri="{FF2B5EF4-FFF2-40B4-BE49-F238E27FC236}">
                <a16:creationId xmlns:a16="http://schemas.microsoft.com/office/drawing/2014/main" id="{8DCB792A-14C0-278D-9BFE-4A0BD6997092}"/>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B8EC2963-1E2A-85D9-63D0-DD9EE8A85CE4}"/>
              </a:ext>
            </a:extLst>
          </p:cNvPr>
          <p:cNvSpPr>
            <a:spLocks noGrp="1"/>
          </p:cNvSpPr>
          <p:nvPr>
            <p:ph type="sldNum" sz="quarter" idx="12"/>
          </p:nvPr>
        </p:nvSpPr>
        <p:spPr/>
        <p:txBody>
          <a:bodyPr/>
          <a:lstStyle/>
          <a:p>
            <a:fld id="{8191B773-1EFB-6B41-BA2F-35FA32918E04}" type="slidenum">
              <a:rPr lang="en-US" smtClean="0"/>
              <a:t>12</a:t>
            </a:fld>
            <a:endParaRPr lang="en-US"/>
          </a:p>
        </p:txBody>
      </p:sp>
      <p:sp>
        <p:nvSpPr>
          <p:cNvPr id="6" name="Content Placeholder 2">
            <a:extLst>
              <a:ext uri="{FF2B5EF4-FFF2-40B4-BE49-F238E27FC236}">
                <a16:creationId xmlns:a16="http://schemas.microsoft.com/office/drawing/2014/main" id="{ED00A057-5EC3-475C-7F69-D28D1FFAFBAC}"/>
              </a:ext>
            </a:extLst>
          </p:cNvPr>
          <p:cNvSpPr txBox="1"/>
          <p:nvPr/>
        </p:nvSpPr>
        <p:spPr>
          <a:xfrm>
            <a:off x="5961414" y="1979113"/>
            <a:ext cx="5806044" cy="41978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Buyout and Incentive Program (Solution 4)</a:t>
            </a:r>
          </a:p>
          <a:p>
            <a:pPr marL="301752" indent="-301752">
              <a:lnSpc>
                <a:spcPct val="100000"/>
              </a:lnSpc>
              <a:spcBef>
                <a:spcPct val="0"/>
              </a:spcBef>
              <a:spcAft>
                <a:spcPts val="1200"/>
              </a:spcAft>
            </a:pPr>
            <a:r>
              <a:rPr lang="en-US" sz="1800" dirty="0">
                <a:solidFill>
                  <a:schemeClr val="tx1"/>
                </a:solidFill>
              </a:rPr>
              <a:t>Voluntary buyout program available for Restore Louisiana Homeowner Assistance Program applicants whose primary residences are located in floodways or designed high-risk areas.</a:t>
            </a:r>
          </a:p>
          <a:p>
            <a:pPr marL="301752" indent="-301752">
              <a:lnSpc>
                <a:spcPct val="100000"/>
              </a:lnSpc>
              <a:spcBef>
                <a:spcPct val="0"/>
              </a:spcBef>
              <a:spcAft>
                <a:spcPts val="1200"/>
              </a:spcAft>
            </a:pPr>
            <a:r>
              <a:rPr lang="en-US" sz="1800" dirty="0">
                <a:solidFill>
                  <a:schemeClr val="tx1"/>
                </a:solidFill>
              </a:rPr>
              <a:t>Designed to move residents out of harm’s way and help facilitate the natural watershed as well as used as a means to help facilitate the natural watershed by improving local drainage and the resilience of impacted communities.</a:t>
            </a:r>
          </a:p>
          <a:p>
            <a:pPr marL="301752" indent="-301752">
              <a:lnSpc>
                <a:spcPct val="100000"/>
              </a:lnSpc>
              <a:spcBef>
                <a:spcPct val="0"/>
              </a:spcBef>
              <a:spcAft>
                <a:spcPts val="1200"/>
              </a:spcAft>
            </a:pPr>
            <a:r>
              <a:rPr lang="en-US" sz="1800" dirty="0">
                <a:solidFill>
                  <a:schemeClr val="tx1"/>
                </a:solidFill>
              </a:rPr>
              <a:t>Homeowners may also be eligible for a Resilient Housing Incentive if they relocate to homes outside the Special Flood Hazard Area.</a:t>
            </a:r>
          </a:p>
          <a:p>
            <a:pPr marL="301752" indent="-301752">
              <a:lnSpc>
                <a:spcPct val="100000"/>
              </a:lnSpc>
              <a:spcBef>
                <a:spcPct val="0"/>
              </a:spcBef>
              <a:spcAft>
                <a:spcPts val="1200"/>
              </a:spcAft>
            </a:pPr>
            <a:r>
              <a:rPr lang="en-US" sz="1800" dirty="0">
                <a:solidFill>
                  <a:schemeClr val="tx1"/>
                </a:solidFill>
              </a:rPr>
              <a:t>Contingent upon acceptance of disposition plan by parish where damaged property is located.</a:t>
            </a:r>
          </a:p>
        </p:txBody>
      </p:sp>
      <p:cxnSp>
        <p:nvCxnSpPr>
          <p:cNvPr id="8" name="Straight Connector 7">
            <a:extLst>
              <a:ext uri="{FF2B5EF4-FFF2-40B4-BE49-F238E27FC236}">
                <a16:creationId xmlns:a16="http://schemas.microsoft.com/office/drawing/2014/main" id="{01069F59-2D66-24DE-485F-E1BD985BC826}"/>
              </a:ext>
            </a:extLst>
          </p:cNvPr>
          <p:cNvCxnSpPr/>
          <p:nvPr/>
        </p:nvCxnSpPr>
        <p:spPr>
          <a:xfrm flipH="1">
            <a:off x="5557652" y="1979113"/>
            <a:ext cx="0" cy="44216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2494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E475-2841-90DB-ADB0-FB5C8CF49723}"/>
              </a:ext>
            </a:extLst>
          </p:cNvPr>
          <p:cNvSpPr>
            <a:spLocks noGrp="1"/>
          </p:cNvSpPr>
          <p:nvPr>
            <p:ph type="title"/>
          </p:nvPr>
        </p:nvSpPr>
        <p:spPr>
          <a:xfrm>
            <a:off x="575353" y="365125"/>
            <a:ext cx="10778447" cy="1325563"/>
          </a:xfrm>
        </p:spPr>
        <p:txBody>
          <a:bodyPr/>
          <a:lstStyle/>
          <a:p>
            <a:r>
              <a:rPr lang="en-US" dirty="0"/>
              <a:t>Resilient Communities Infrastructure </a:t>
            </a:r>
            <a:br>
              <a:rPr lang="en-US" dirty="0"/>
            </a:br>
            <a:r>
              <a:rPr lang="en-US" dirty="0"/>
              <a:t>Program Update</a:t>
            </a:r>
          </a:p>
        </p:txBody>
      </p:sp>
      <p:sp>
        <p:nvSpPr>
          <p:cNvPr id="3" name="Content Placeholder 2">
            <a:extLst>
              <a:ext uri="{FF2B5EF4-FFF2-40B4-BE49-F238E27FC236}">
                <a16:creationId xmlns:a16="http://schemas.microsoft.com/office/drawing/2014/main" id="{4E00B6EB-08AF-33DE-9259-263C1804AAA0}"/>
              </a:ext>
            </a:extLst>
          </p:cNvPr>
          <p:cNvSpPr>
            <a:spLocks noGrp="1"/>
          </p:cNvSpPr>
          <p:nvPr>
            <p:ph idx="1"/>
          </p:nvPr>
        </p:nvSpPr>
        <p:spPr>
          <a:xfrm>
            <a:off x="457200" y="1979113"/>
            <a:ext cx="11049990" cy="1714113"/>
          </a:xfrm>
        </p:spPr>
        <p:txBody>
          <a:bodyPr/>
          <a:lstStyle/>
          <a:p>
            <a:pPr marL="0" indent="0">
              <a:lnSpc>
                <a:spcPct val="100000"/>
              </a:lnSpc>
              <a:buNone/>
            </a:pPr>
            <a:r>
              <a:rPr lang="en-US" sz="2000" dirty="0"/>
              <a:t>The </a:t>
            </a:r>
            <a:r>
              <a:rPr lang="en-US" sz="2000" b="1" dirty="0"/>
              <a:t>Resilient Communities Infrastructure Program </a:t>
            </a:r>
            <a:r>
              <a:rPr lang="en-US" sz="2000" dirty="0"/>
              <a:t>addresses unmet mitigation, business growth, economic and infrastructure recovery needs in impacted areas and improves resilient community planning. The goal of this </a:t>
            </a:r>
            <a:r>
              <a:rPr lang="en-US" sz="2000" dirty="0">
                <a:latin typeface="+mj-lt"/>
              </a:rPr>
              <a:t>program</a:t>
            </a:r>
            <a:r>
              <a:rPr lang="en-US" sz="2000" dirty="0"/>
              <a:t> is to reduce overall risk to the population and structures from future hazard events while also reducing reliance on federal funding in future disasters.</a:t>
            </a:r>
          </a:p>
          <a:p>
            <a:pPr marL="0" indent="0">
              <a:buNone/>
            </a:pPr>
            <a:endParaRPr lang="en-US" dirty="0"/>
          </a:p>
        </p:txBody>
      </p:sp>
      <p:sp>
        <p:nvSpPr>
          <p:cNvPr id="4" name="Footer Placeholder 3">
            <a:extLst>
              <a:ext uri="{FF2B5EF4-FFF2-40B4-BE49-F238E27FC236}">
                <a16:creationId xmlns:a16="http://schemas.microsoft.com/office/drawing/2014/main" id="{169B1585-FC84-FD7B-C7CF-013064FA2E28}"/>
              </a:ext>
            </a:extLst>
          </p:cNvPr>
          <p:cNvSpPr>
            <a:spLocks noGrp="1"/>
          </p:cNvSpPr>
          <p:nvPr>
            <p:ph type="ftr" sz="quarter" idx="11"/>
          </p:nvPr>
        </p:nvSpPr>
        <p:spPr/>
        <p:txBody>
          <a:bodyPr/>
          <a:lstStyle/>
          <a:p>
            <a:r>
              <a:rPr lang="en-US"/>
              <a:t>Louisiana Office of Community Development — Disaster Recovery Unit</a:t>
            </a:r>
          </a:p>
        </p:txBody>
      </p:sp>
      <p:sp>
        <p:nvSpPr>
          <p:cNvPr id="5" name="Slide Number Placeholder 4">
            <a:extLst>
              <a:ext uri="{FF2B5EF4-FFF2-40B4-BE49-F238E27FC236}">
                <a16:creationId xmlns:a16="http://schemas.microsoft.com/office/drawing/2014/main" id="{FC6CFE02-B67C-757B-787C-8F41B0832B3D}"/>
              </a:ext>
            </a:extLst>
          </p:cNvPr>
          <p:cNvSpPr>
            <a:spLocks noGrp="1"/>
          </p:cNvSpPr>
          <p:nvPr>
            <p:ph type="sldNum" sz="quarter" idx="12"/>
          </p:nvPr>
        </p:nvSpPr>
        <p:spPr/>
        <p:txBody>
          <a:bodyPr/>
          <a:lstStyle/>
          <a:p>
            <a:fld id="{8191B773-1EFB-6B41-BA2F-35FA32918E04}" type="slidenum">
              <a:rPr lang="en-US" smtClean="0"/>
              <a:t>13</a:t>
            </a:fld>
            <a:endParaRPr lang="en-US"/>
          </a:p>
        </p:txBody>
      </p:sp>
      <p:pic>
        <p:nvPicPr>
          <p:cNvPr id="8" name="Picture 7">
            <a:extLst>
              <a:ext uri="{FF2B5EF4-FFF2-40B4-BE49-F238E27FC236}">
                <a16:creationId xmlns:a16="http://schemas.microsoft.com/office/drawing/2014/main" id="{9AE2EB01-2E02-4DEC-7901-D29B81E69A3A}"/>
              </a:ext>
            </a:extLst>
          </p:cNvPr>
          <p:cNvPicPr>
            <a:picLocks noChangeAspect="1"/>
          </p:cNvPicPr>
          <p:nvPr/>
        </p:nvPicPr>
        <p:blipFill>
          <a:blip r:embed="rId2"/>
          <a:srcRect t="719" b="719"/>
          <a:stretch/>
        </p:blipFill>
        <p:spPr>
          <a:xfrm>
            <a:off x="457201" y="3311197"/>
            <a:ext cx="11168292" cy="2751942"/>
          </a:xfrm>
          <a:prstGeom prst="rect">
            <a:avLst/>
          </a:prstGeom>
        </p:spPr>
      </p:pic>
      <p:sp>
        <p:nvSpPr>
          <p:cNvPr id="7" name="TextBox 6"/>
          <p:cNvSpPr txBox="1"/>
          <p:nvPr/>
        </p:nvSpPr>
        <p:spPr>
          <a:xfrm>
            <a:off x="10498830" y="6154579"/>
            <a:ext cx="1427560" cy="246221"/>
          </a:xfrm>
          <a:prstGeom prst="rect">
            <a:avLst/>
          </a:prstGeom>
          <a:noFill/>
        </p:spPr>
        <p:txBody>
          <a:bodyPr wrap="square" rtlCol="0">
            <a:spAutoFit/>
          </a:bodyPr>
          <a:lstStyle/>
          <a:p>
            <a:r>
              <a:rPr lang="en-US" sz="1000" dirty="0">
                <a:latin typeface="+mj-lt"/>
              </a:rPr>
              <a:t>*updates as of 9/3/24</a:t>
            </a:r>
          </a:p>
        </p:txBody>
      </p:sp>
    </p:spTree>
    <p:extLst>
      <p:ext uri="{BB962C8B-B14F-4D97-AF65-F5344CB8AC3E}">
        <p14:creationId xmlns:p14="http://schemas.microsoft.com/office/powerpoint/2010/main" val="14753264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92B5-9198-A6C4-358E-28E4DF89119C}"/>
              </a:ext>
            </a:extLst>
          </p:cNvPr>
          <p:cNvSpPr>
            <a:spLocks noGrp="1"/>
          </p:cNvSpPr>
          <p:nvPr>
            <p:ph type="title"/>
          </p:nvPr>
        </p:nvSpPr>
        <p:spPr/>
        <p:txBody>
          <a:bodyPr/>
          <a:lstStyle/>
          <a:p>
            <a:r>
              <a:rPr lang="en-US" dirty="0"/>
              <a:t>Program Grantee Allocations </a:t>
            </a:r>
            <a:br>
              <a:rPr lang="en-US" dirty="0"/>
            </a:br>
            <a:r>
              <a:rPr lang="en-US" dirty="0"/>
              <a:t>and Phase Status</a:t>
            </a:r>
          </a:p>
        </p:txBody>
      </p:sp>
      <p:sp>
        <p:nvSpPr>
          <p:cNvPr id="4" name="Footer Placeholder 3">
            <a:extLst>
              <a:ext uri="{FF2B5EF4-FFF2-40B4-BE49-F238E27FC236}">
                <a16:creationId xmlns:a16="http://schemas.microsoft.com/office/drawing/2014/main" id="{A2D64D6B-D482-054C-0FE3-417BFF8EFCAB}"/>
              </a:ext>
            </a:extLst>
          </p:cNvPr>
          <p:cNvSpPr>
            <a:spLocks noGrp="1"/>
          </p:cNvSpPr>
          <p:nvPr>
            <p:ph type="ftr" sz="quarter" idx="11"/>
          </p:nvPr>
        </p:nvSpPr>
        <p:spPr>
          <a:xfrm>
            <a:off x="296332" y="6400799"/>
            <a:ext cx="6096001" cy="32067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0" dirty="0">
                <a:ln>
                  <a:noFill/>
                </a:ln>
                <a:solidFill>
                  <a:srgbClr val="000000">
                    <a:lumMod val="65000"/>
                    <a:lumOff val="35000"/>
                  </a:srgbClr>
                </a:solidFill>
                <a:effectLst/>
                <a:uLnTx/>
                <a:uFillTx/>
                <a:latin typeface="Calibri" panose="02110004020202020204"/>
                <a:ea typeface="+mn-ea"/>
                <a:cs typeface="+mn-cs"/>
              </a:rPr>
              <a:t>Louisiana Office of Community Development — Disaster Recovery Unit</a:t>
            </a:r>
          </a:p>
        </p:txBody>
      </p:sp>
      <p:sp>
        <p:nvSpPr>
          <p:cNvPr id="5" name="Slide Number Placeholder 4">
            <a:extLst>
              <a:ext uri="{FF2B5EF4-FFF2-40B4-BE49-F238E27FC236}">
                <a16:creationId xmlns:a16="http://schemas.microsoft.com/office/drawing/2014/main" id="{F5AD8FBA-3D91-C534-1C71-1DFD01DE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191B773-1EFB-6B41-BA2F-35FA32918E04}" type="slidenum">
              <a:rPr kumimoji="0" lang="en-US" sz="1200" b="0" i="0" u="none" strike="noStrike" kern="1200" cap="none" spc="0" normalizeH="0" baseline="0" noProof="0" smtClean="0">
                <a:ln>
                  <a:noFill/>
                </a:ln>
                <a:solidFill>
                  <a:srgbClr val="000000">
                    <a:lumMod val="65000"/>
                    <a:lumOff val="35000"/>
                  </a:srgbClr>
                </a:solidFill>
                <a:effectLst/>
                <a:uLnTx/>
                <a:uFillTx/>
                <a:latin typeface="Calibri"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0" noProof="0">
              <a:ln>
                <a:noFill/>
              </a:ln>
              <a:solidFill>
                <a:srgbClr val="000000">
                  <a:lumMod val="65000"/>
                  <a:lumOff val="35000"/>
                </a:srgbClr>
              </a:solidFill>
              <a:effectLst/>
              <a:uLnTx/>
              <a:uFillTx/>
              <a:latin typeface="Calibri" panose="02110004020202020204"/>
              <a:ea typeface="+mn-ea"/>
              <a:cs typeface="+mn-cs"/>
            </a:endParaRPr>
          </a:p>
        </p:txBody>
      </p:sp>
      <p:sp>
        <p:nvSpPr>
          <p:cNvPr id="7" name="Title 36">
            <a:extLst>
              <a:ext uri="{FF2B5EF4-FFF2-40B4-BE49-F238E27FC236}">
                <a16:creationId xmlns:a16="http://schemas.microsoft.com/office/drawing/2014/main" id="{3ED94754-83EC-3CE2-7587-A88C374D5F26}"/>
              </a:ext>
            </a:extLst>
          </p:cNvPr>
          <p:cNvSpPr txBox="1"/>
          <p:nvPr/>
        </p:nvSpPr>
        <p:spPr>
          <a:xfrm>
            <a:off x="129041" y="1664134"/>
            <a:ext cx="3561122" cy="43040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spc="7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600" b="1" i="0" u="none" strike="noStrike" kern="1200" cap="none" spc="70" normalizeH="0" baseline="0" noProof="0" dirty="0">
                <a:ln>
                  <a:noFill/>
                </a:ln>
                <a:solidFill>
                  <a:srgbClr val="203569"/>
                </a:solidFill>
                <a:effectLst/>
                <a:uLnTx/>
                <a:uFillTx/>
                <a:latin typeface="Calibri" panose="020F0502020204030204" pitchFamily="34" charset="0"/>
                <a:ea typeface="+mj-ea"/>
                <a:cs typeface="Calibri" panose="020F0502020204030204" pitchFamily="34" charset="0"/>
              </a:rPr>
              <a:t>HURRICANES LAURA AND DELTA (2020)</a:t>
            </a:r>
          </a:p>
        </p:txBody>
      </p:sp>
      <p:sp>
        <p:nvSpPr>
          <p:cNvPr id="9" name="Title 36">
            <a:extLst>
              <a:ext uri="{FF2B5EF4-FFF2-40B4-BE49-F238E27FC236}">
                <a16:creationId xmlns:a16="http://schemas.microsoft.com/office/drawing/2014/main" id="{70295EB7-8693-AE45-60CE-F7058BC27D77}"/>
              </a:ext>
            </a:extLst>
          </p:cNvPr>
          <p:cNvSpPr txBox="1"/>
          <p:nvPr/>
        </p:nvSpPr>
        <p:spPr>
          <a:xfrm>
            <a:off x="4249713" y="1664134"/>
            <a:ext cx="10515600" cy="4304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7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400" b="1" i="0" u="none" strike="noStrike" kern="1200" cap="none" spc="70" normalizeH="0" baseline="0" noProof="0" dirty="0">
                <a:ln>
                  <a:noFill/>
                </a:ln>
                <a:solidFill>
                  <a:srgbClr val="C44F27"/>
                </a:solidFill>
                <a:effectLst/>
                <a:uLnTx/>
                <a:uFillTx/>
                <a:latin typeface="Calibri" panose="02110004020202020204"/>
                <a:ea typeface="+mj-ea"/>
                <a:cs typeface="+mj-cs"/>
              </a:rPr>
              <a:t>HURRICANE IDA AND THE MAY 2021 SEVERE STORMS (2021)</a:t>
            </a:r>
          </a:p>
        </p:txBody>
      </p:sp>
      <p:graphicFrame>
        <p:nvGraphicFramePr>
          <p:cNvPr id="3" name="Table 2">
            <a:extLst>
              <a:ext uri="{FF2B5EF4-FFF2-40B4-BE49-F238E27FC236}">
                <a16:creationId xmlns:a16="http://schemas.microsoft.com/office/drawing/2014/main" id="{6E14EEBD-FDC9-A5D4-FA5C-D78DDE499FEF}"/>
              </a:ext>
            </a:extLst>
          </p:cNvPr>
          <p:cNvGraphicFramePr>
            <a:graphicFrameLocks noGrp="1"/>
          </p:cNvGraphicFramePr>
          <p:nvPr>
            <p:extLst>
              <p:ext uri="{D42A27DB-BD31-4B8C-83A1-F6EECF244321}">
                <p14:modId xmlns:p14="http://schemas.microsoft.com/office/powerpoint/2010/main" val="3018807124"/>
              </p:ext>
            </p:extLst>
          </p:nvPr>
        </p:nvGraphicFramePr>
        <p:xfrm>
          <a:off x="4372303" y="2026805"/>
          <a:ext cx="7620022" cy="4342612"/>
        </p:xfrm>
        <a:graphic>
          <a:graphicData uri="http://schemas.openxmlformats.org/drawingml/2006/table">
            <a:tbl>
              <a:tblPr/>
              <a:tblGrid>
                <a:gridCol w="1345325">
                  <a:extLst>
                    <a:ext uri="{9D8B030D-6E8A-4147-A177-3AD203B41FA5}">
                      <a16:colId xmlns:a16="http://schemas.microsoft.com/office/drawing/2014/main" val="3587572109"/>
                    </a:ext>
                  </a:extLst>
                </a:gridCol>
                <a:gridCol w="1019503">
                  <a:extLst>
                    <a:ext uri="{9D8B030D-6E8A-4147-A177-3AD203B41FA5}">
                      <a16:colId xmlns:a16="http://schemas.microsoft.com/office/drawing/2014/main" val="3819942660"/>
                    </a:ext>
                  </a:extLst>
                </a:gridCol>
                <a:gridCol w="819807">
                  <a:extLst>
                    <a:ext uri="{9D8B030D-6E8A-4147-A177-3AD203B41FA5}">
                      <a16:colId xmlns:a16="http://schemas.microsoft.com/office/drawing/2014/main" val="770453215"/>
                    </a:ext>
                  </a:extLst>
                </a:gridCol>
                <a:gridCol w="4435387">
                  <a:extLst>
                    <a:ext uri="{9D8B030D-6E8A-4147-A177-3AD203B41FA5}">
                      <a16:colId xmlns:a16="http://schemas.microsoft.com/office/drawing/2014/main" val="4010553351"/>
                    </a:ext>
                  </a:extLst>
                </a:gridCol>
              </a:tblGrid>
              <a:tr h="259806">
                <a:tc>
                  <a:txBody>
                    <a:bodyPr/>
                    <a:lstStyle/>
                    <a:p>
                      <a:r>
                        <a:rPr lang="en-US" sz="800" b="1" dirty="0">
                          <a:solidFill>
                            <a:srgbClr val="FFFFFF"/>
                          </a:solidFill>
                          <a:effectLst/>
                          <a:latin typeface="+mj-lt"/>
                        </a:rPr>
                        <a:t>HUD MID</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tc>
                  <a:txBody>
                    <a:bodyPr/>
                    <a:lstStyle/>
                    <a:p>
                      <a:pPr algn="ctr"/>
                      <a:r>
                        <a:rPr lang="en-US" sz="800" b="1" dirty="0">
                          <a:solidFill>
                            <a:srgbClr val="FFFFFF"/>
                          </a:solidFill>
                          <a:effectLst/>
                          <a:latin typeface="+mj-lt"/>
                        </a:rPr>
                        <a:t>Allocation</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tc>
                  <a:txBody>
                    <a:bodyPr/>
                    <a:lstStyle/>
                    <a:p>
                      <a:pPr algn="ctr"/>
                      <a:r>
                        <a:rPr lang="en-US" sz="800" b="1" dirty="0">
                          <a:solidFill>
                            <a:srgbClr val="FFFFFF"/>
                          </a:solidFill>
                          <a:effectLst/>
                          <a:latin typeface="+mj-lt"/>
                        </a:rPr>
                        <a:t># of Proposed Projects</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tc>
                  <a:txBody>
                    <a:bodyPr/>
                    <a:lstStyle/>
                    <a:p>
                      <a:pPr algn="ctr"/>
                      <a:r>
                        <a:rPr lang="en-US" sz="800" b="1">
                          <a:solidFill>
                            <a:srgbClr val="FFFFFF"/>
                          </a:solidFill>
                          <a:effectLst/>
                          <a:latin typeface="+mj-lt"/>
                        </a:rPr>
                        <a:t>Status</a:t>
                      </a:r>
                      <a:endParaRPr lang="en-US" sz="800" b="1" dirty="0">
                        <a:solidFill>
                          <a:srgbClr val="FFFFFF"/>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99492809"/>
                  </a:ext>
                </a:extLst>
              </a:tr>
              <a:tr h="250834">
                <a:tc>
                  <a:txBody>
                    <a:bodyPr/>
                    <a:lstStyle/>
                    <a:p>
                      <a:r>
                        <a:rPr lang="en-US" sz="800" b="1" dirty="0">
                          <a:solidFill>
                            <a:srgbClr val="203256"/>
                          </a:solidFill>
                          <a:effectLst/>
                          <a:latin typeface="+mj-lt"/>
                        </a:rPr>
                        <a:t>Terrebonne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$117,627,676.87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29</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7 Applications Approved, 17 Applications Under Review, 5 Applications in Process</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84647984"/>
                  </a:ext>
                </a:extLst>
              </a:tr>
              <a:tr h="165410">
                <a:tc>
                  <a:txBody>
                    <a:bodyPr/>
                    <a:lstStyle/>
                    <a:p>
                      <a:r>
                        <a:rPr lang="en-US" sz="800" b="1">
                          <a:solidFill>
                            <a:srgbClr val="203256"/>
                          </a:solidFill>
                          <a:effectLst/>
                          <a:latin typeface="+mj-lt"/>
                        </a:rPr>
                        <a:t>Jefferson Parish</a:t>
                      </a:r>
                    </a:p>
                  </a:txBody>
                  <a:tcPr marL="18288" marR="18288" marT="18288" marB="18288">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$85,595,593.88 </a:t>
                      </a:r>
                    </a:p>
                  </a:txBody>
                  <a:tcPr marL="18288" marR="18288" marT="18288" marB="18288">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29</a:t>
                      </a:r>
                    </a:p>
                  </a:txBody>
                  <a:tcPr marL="18288" marR="18288" marT="18288" marB="18288">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11 Applications Approved, 17</a:t>
                      </a:r>
                      <a:r>
                        <a:rPr lang="en-US" sz="800" b="1" baseline="0">
                          <a:solidFill>
                            <a:srgbClr val="203256"/>
                          </a:solidFill>
                          <a:effectLst/>
                          <a:latin typeface="+mj-lt"/>
                        </a:rPr>
                        <a:t> </a:t>
                      </a:r>
                      <a:r>
                        <a:rPr lang="en-US" sz="800" b="1">
                          <a:solidFill>
                            <a:srgbClr val="203256"/>
                          </a:solidFill>
                          <a:effectLst/>
                          <a:latin typeface="+mj-lt"/>
                        </a:rPr>
                        <a:t>Applications Under</a:t>
                      </a:r>
                      <a:r>
                        <a:rPr lang="en-US" sz="800" b="1" baseline="0">
                          <a:solidFill>
                            <a:srgbClr val="203256"/>
                          </a:solidFill>
                          <a:effectLst/>
                          <a:latin typeface="+mj-lt"/>
                        </a:rPr>
                        <a:t> Review</a:t>
                      </a:r>
                      <a:r>
                        <a:rPr lang="en-US" sz="800" b="1">
                          <a:solidFill>
                            <a:srgbClr val="203256"/>
                          </a:solidFill>
                          <a:effectLst/>
                          <a:latin typeface="+mj-lt"/>
                        </a:rPr>
                        <a:t>, 1 Withdrawn</a:t>
                      </a:r>
                      <a:endParaRPr lang="en-US" sz="800" b="1" dirty="0">
                        <a:solidFill>
                          <a:srgbClr val="203256"/>
                        </a:solidFill>
                        <a:effectLst/>
                        <a:latin typeface="+mj-lt"/>
                      </a:endParaRPr>
                    </a:p>
                  </a:txBody>
                  <a:tcPr marL="18288" marR="18288" marT="18288" marB="18288">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07687406"/>
                  </a:ext>
                </a:extLst>
              </a:tr>
              <a:tr h="250834">
                <a:tc>
                  <a:txBody>
                    <a:bodyPr/>
                    <a:lstStyle/>
                    <a:p>
                      <a:r>
                        <a:rPr lang="en-US" sz="800" b="1">
                          <a:solidFill>
                            <a:srgbClr val="203256"/>
                          </a:solidFill>
                          <a:effectLst/>
                          <a:latin typeface="+mj-lt"/>
                        </a:rPr>
                        <a:t>Lafourche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$43,385,290.25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6</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 Application Approved, 4 Applications Under</a:t>
                      </a:r>
                      <a:r>
                        <a:rPr lang="en-US" sz="800" b="1" baseline="0">
                          <a:solidFill>
                            <a:srgbClr val="203256"/>
                          </a:solidFill>
                          <a:effectLst/>
                          <a:latin typeface="+mj-lt"/>
                        </a:rPr>
                        <a:t> Review</a:t>
                      </a:r>
                      <a:r>
                        <a:rPr lang="en-US" sz="800" b="1">
                          <a:solidFill>
                            <a:srgbClr val="203256"/>
                          </a:solidFill>
                          <a:effectLst/>
                          <a:latin typeface="+mj-lt"/>
                        </a:rPr>
                        <a:t>, 1 Withdrawn</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69724672"/>
                  </a:ext>
                </a:extLst>
              </a:tr>
              <a:tr h="250834">
                <a:tc>
                  <a:txBody>
                    <a:bodyPr/>
                    <a:lstStyle/>
                    <a:p>
                      <a:r>
                        <a:rPr lang="en-US" sz="800" b="1">
                          <a:solidFill>
                            <a:srgbClr val="203256"/>
                          </a:solidFill>
                          <a:effectLst/>
                          <a:latin typeface="+mj-lt"/>
                        </a:rPr>
                        <a:t>Orleans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$33,280,853.85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13</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8 Proposals in Progress, 4  Do Not Meet Project Requirements, 1 Withdrawn</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1639159"/>
                  </a:ext>
                </a:extLst>
              </a:tr>
              <a:tr h="146847">
                <a:tc>
                  <a:txBody>
                    <a:bodyPr/>
                    <a:lstStyle/>
                    <a:p>
                      <a:r>
                        <a:rPr lang="en-US" sz="800" b="1">
                          <a:solidFill>
                            <a:srgbClr val="203256"/>
                          </a:solidFill>
                          <a:effectLst/>
                          <a:latin typeface="+mj-lt"/>
                        </a:rPr>
                        <a:t>St. John the Baptist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$19,559,196.33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10</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8 Applications Under Review, 2 Applications in Progress</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67346414"/>
                  </a:ext>
                </a:extLst>
              </a:tr>
              <a:tr h="250834">
                <a:tc>
                  <a:txBody>
                    <a:bodyPr/>
                    <a:lstStyle/>
                    <a:p>
                      <a:r>
                        <a:rPr lang="en-US" sz="800" b="1" dirty="0">
                          <a:solidFill>
                            <a:srgbClr val="203256"/>
                          </a:solidFill>
                          <a:effectLst/>
                          <a:latin typeface="+mj-lt"/>
                        </a:rPr>
                        <a:t>Tangipahoa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$15,724,537.28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8</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3 Applications</a:t>
                      </a:r>
                      <a:r>
                        <a:rPr lang="en-US" sz="800" b="1" baseline="0">
                          <a:solidFill>
                            <a:srgbClr val="203256"/>
                          </a:solidFill>
                          <a:effectLst/>
                          <a:latin typeface="+mj-lt"/>
                        </a:rPr>
                        <a:t> Approved, 5</a:t>
                      </a:r>
                      <a:r>
                        <a:rPr lang="en-US" sz="800" b="1">
                          <a:solidFill>
                            <a:srgbClr val="203256"/>
                          </a:solidFill>
                          <a:effectLst/>
                          <a:latin typeface="+mj-lt"/>
                        </a:rPr>
                        <a:t> Applications Under Review</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44615174"/>
                  </a:ext>
                </a:extLst>
              </a:tr>
              <a:tr h="146847">
                <a:tc>
                  <a:txBody>
                    <a:bodyPr/>
                    <a:lstStyle/>
                    <a:p>
                      <a:r>
                        <a:rPr lang="en-US" sz="800" b="1">
                          <a:solidFill>
                            <a:srgbClr val="203256"/>
                          </a:solidFill>
                          <a:effectLst/>
                          <a:latin typeface="+mj-lt"/>
                        </a:rPr>
                        <a:t>St. Charles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$11,066,576.98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2</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2 Applications Approved</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31561893"/>
                  </a:ext>
                </a:extLst>
              </a:tr>
              <a:tr h="146847">
                <a:tc>
                  <a:txBody>
                    <a:bodyPr/>
                    <a:lstStyle/>
                    <a:p>
                      <a:r>
                        <a:rPr lang="en-US" sz="800" b="1" dirty="0">
                          <a:solidFill>
                            <a:srgbClr val="203256"/>
                          </a:solidFill>
                          <a:effectLst/>
                          <a:latin typeface="+mj-lt"/>
                        </a:rPr>
                        <a:t>St. Tammany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$7,068,752.90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5</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5 Applications Returned for Modifications</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16845716"/>
                  </a:ext>
                </a:extLst>
              </a:tr>
              <a:tr h="146847">
                <a:tc>
                  <a:txBody>
                    <a:bodyPr/>
                    <a:lstStyle/>
                    <a:p>
                      <a:r>
                        <a:rPr lang="en-US" sz="800" b="1">
                          <a:solidFill>
                            <a:srgbClr val="203256"/>
                          </a:solidFill>
                          <a:effectLst/>
                          <a:latin typeface="+mj-lt"/>
                        </a:rPr>
                        <a:t>Plaquemines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$4,964,422.98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Application Approved</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01996928"/>
                  </a:ext>
                </a:extLst>
              </a:tr>
              <a:tr h="146847">
                <a:tc>
                  <a:txBody>
                    <a:bodyPr/>
                    <a:lstStyle/>
                    <a:p>
                      <a:r>
                        <a:rPr lang="en-US" sz="800" b="1" dirty="0">
                          <a:solidFill>
                            <a:srgbClr val="203256"/>
                          </a:solidFill>
                          <a:effectLst/>
                          <a:latin typeface="+mj-lt"/>
                        </a:rPr>
                        <a:t>Livingston </a:t>
                      </a:r>
                      <a:r>
                        <a:rPr lang="en-US" sz="800" b="1" kern="1200" dirty="0">
                          <a:solidFill>
                            <a:srgbClr val="203256"/>
                          </a:solidFill>
                          <a:effectLst/>
                          <a:latin typeface="+mj-lt"/>
                          <a:ea typeface="+mn-ea"/>
                          <a:cs typeface="+mn-cs"/>
                        </a:rPr>
                        <a:t>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$4,964,389.26</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2</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 Application Under Review, 1 Withdrawn</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28318729"/>
                  </a:ext>
                </a:extLst>
              </a:tr>
              <a:tr h="146847">
                <a:tc>
                  <a:txBody>
                    <a:bodyPr/>
                    <a:lstStyle/>
                    <a:p>
                      <a:r>
                        <a:rPr lang="en-US" sz="800" b="1" kern="1200" dirty="0">
                          <a:solidFill>
                            <a:srgbClr val="203256"/>
                          </a:solidFill>
                          <a:effectLst/>
                          <a:latin typeface="+mj-lt"/>
                          <a:ea typeface="+mn-ea"/>
                          <a:cs typeface="+mn-cs"/>
                        </a:rPr>
                        <a:t>East Baton Rouge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$4,915,205.80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3</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kern="1200">
                          <a:solidFill>
                            <a:srgbClr val="203256"/>
                          </a:solidFill>
                          <a:effectLst/>
                          <a:latin typeface="+mj-lt"/>
                          <a:ea typeface="+mn-ea"/>
                          <a:cs typeface="+mn-cs"/>
                        </a:rPr>
                        <a:t>1 Proposal Returned for Modifications, 2 Withdrawn</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82287457"/>
                  </a:ext>
                </a:extLst>
              </a:tr>
              <a:tr h="250834">
                <a:tc>
                  <a:txBody>
                    <a:bodyPr/>
                    <a:lstStyle/>
                    <a:p>
                      <a:r>
                        <a:rPr lang="en-US" sz="800" b="1" dirty="0">
                          <a:solidFill>
                            <a:srgbClr val="203256"/>
                          </a:solidFill>
                          <a:effectLst/>
                          <a:latin typeface="+mj-lt"/>
                        </a:rPr>
                        <a:t>St. James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$4,545,295.40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10</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4 Applications Approved, 1 Application Under Review, 5 Withdrawn</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78313822"/>
                  </a:ext>
                </a:extLst>
              </a:tr>
              <a:tr h="146847">
                <a:tc>
                  <a:txBody>
                    <a:bodyPr/>
                    <a:lstStyle/>
                    <a:p>
                      <a:r>
                        <a:rPr lang="en-US" sz="800" b="1" dirty="0">
                          <a:solidFill>
                            <a:srgbClr val="203256"/>
                          </a:solidFill>
                          <a:effectLst/>
                          <a:latin typeface="+mj-lt"/>
                        </a:rPr>
                        <a:t>Ascension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$3,777,481.64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Application Approved</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08231816"/>
                  </a:ext>
                </a:extLst>
              </a:tr>
              <a:tr h="146847">
                <a:tc>
                  <a:txBody>
                    <a:bodyPr/>
                    <a:lstStyle/>
                    <a:p>
                      <a:r>
                        <a:rPr lang="en-US" sz="800" b="1" kern="1200" dirty="0">
                          <a:solidFill>
                            <a:srgbClr val="203256"/>
                          </a:solidFill>
                          <a:effectLst/>
                          <a:latin typeface="+mj-lt"/>
                          <a:ea typeface="+mn-ea"/>
                          <a:cs typeface="+mn-cs"/>
                        </a:rPr>
                        <a:t>City of Lake Charles</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$2,052,820.34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gridSpan="2">
                  <a:txBody>
                    <a:bodyPr/>
                    <a:lstStyle/>
                    <a:p>
                      <a:pPr algn="ctr"/>
                      <a:r>
                        <a:rPr lang="en-US" sz="800" b="1" i="1" dirty="0">
                          <a:solidFill>
                            <a:schemeClr val="accent2"/>
                          </a:solidFill>
                          <a:effectLst/>
                          <a:latin typeface="+mj-lt"/>
                        </a:rPr>
                        <a:t>See left for proposed projects and status</a:t>
                      </a:r>
                      <a:endParaRPr lang="en-US" sz="800" b="1" dirty="0">
                        <a:solidFill>
                          <a:schemeClr val="accent2"/>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hMerge="1">
                  <a:txBody>
                    <a:bodyPr/>
                    <a:lstStyle/>
                    <a:p>
                      <a:pPr algn="ctr"/>
                      <a:endParaRPr lang="en-US" sz="800" b="1" dirty="0">
                        <a:solidFill>
                          <a:schemeClr val="accent2"/>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noFill/>
                  </a:tcPr>
                </a:tc>
                <a:extLst>
                  <a:ext uri="{0D108BD9-81ED-4DB2-BD59-A6C34878D82A}">
                    <a16:rowId xmlns:a16="http://schemas.microsoft.com/office/drawing/2014/main" val="1547976251"/>
                  </a:ext>
                </a:extLst>
              </a:tr>
              <a:tr h="146847">
                <a:tc>
                  <a:txBody>
                    <a:bodyPr/>
                    <a:lstStyle/>
                    <a:p>
                      <a:r>
                        <a:rPr lang="en-US" sz="800" b="1">
                          <a:solidFill>
                            <a:srgbClr val="203256"/>
                          </a:solidFill>
                          <a:effectLst/>
                          <a:latin typeface="+mj-lt"/>
                        </a:rPr>
                        <a:t>St. Bernard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$1,958,708.34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2</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2 Applications Approved</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94740367"/>
                  </a:ext>
                </a:extLst>
              </a:tr>
              <a:tr h="146847">
                <a:tc>
                  <a:txBody>
                    <a:bodyPr/>
                    <a:lstStyle/>
                    <a:p>
                      <a:r>
                        <a:rPr lang="en-US" sz="800" b="1" dirty="0">
                          <a:solidFill>
                            <a:srgbClr val="203256"/>
                          </a:solidFill>
                          <a:effectLst/>
                          <a:latin typeface="+mj-lt"/>
                        </a:rPr>
                        <a:t>Washington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$1,156,321.00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4</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3 Applications in Progress, 1 Proposal Returned for Modifications</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61867996"/>
                  </a:ext>
                </a:extLst>
              </a:tr>
              <a:tr h="146847">
                <a:tc>
                  <a:txBody>
                    <a:bodyPr/>
                    <a:lstStyle/>
                    <a:p>
                      <a:r>
                        <a:rPr lang="en-US" sz="800" b="1">
                          <a:solidFill>
                            <a:srgbClr val="203256"/>
                          </a:solidFill>
                          <a:effectLst/>
                          <a:latin typeface="+mj-lt"/>
                        </a:rPr>
                        <a:t>St. Helena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$1,029,503.21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 Proposal Pending </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98945695"/>
                  </a:ext>
                </a:extLst>
              </a:tr>
              <a:tr h="146847">
                <a:tc>
                  <a:txBody>
                    <a:bodyPr/>
                    <a:lstStyle/>
                    <a:p>
                      <a:r>
                        <a:rPr lang="en-US" sz="800" b="1">
                          <a:solidFill>
                            <a:srgbClr val="203256"/>
                          </a:solidFill>
                          <a:effectLst/>
                          <a:latin typeface="+mj-lt"/>
                        </a:rPr>
                        <a:t>Assumption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$885,014.85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kern="1200" dirty="0">
                          <a:solidFill>
                            <a:srgbClr val="203256"/>
                          </a:solidFill>
                          <a:effectLst/>
                          <a:latin typeface="+mn-lt"/>
                          <a:ea typeface="+mn-ea"/>
                          <a:cs typeface="+mn-cs"/>
                        </a:rPr>
                        <a:t>Proposal Returned</a:t>
                      </a:r>
                      <a:r>
                        <a:rPr lang="en-US" sz="800" b="1" kern="1200" baseline="0" dirty="0">
                          <a:solidFill>
                            <a:srgbClr val="203256"/>
                          </a:solidFill>
                          <a:effectLst/>
                          <a:latin typeface="+mn-lt"/>
                          <a:ea typeface="+mn-ea"/>
                          <a:cs typeface="+mn-cs"/>
                        </a:rPr>
                        <a:t> for Modifications</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08975496"/>
                  </a:ext>
                </a:extLst>
              </a:tr>
              <a:tr h="146847">
                <a:tc>
                  <a:txBody>
                    <a:bodyPr/>
                    <a:lstStyle/>
                    <a:p>
                      <a:pPr marL="0" algn="l" defTabSz="914400" rtl="0" eaLnBrk="1" latinLnBrk="0" hangingPunct="1"/>
                      <a:r>
                        <a:rPr lang="en-US" sz="800" b="1" kern="1200" dirty="0">
                          <a:solidFill>
                            <a:srgbClr val="203256"/>
                          </a:solidFill>
                          <a:effectLst/>
                          <a:latin typeface="+mj-lt"/>
                          <a:ea typeface="+mn-ea"/>
                          <a:cs typeface="+mn-cs"/>
                        </a:rPr>
                        <a:t>Calcasieu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$775,005.53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gridSpan="2">
                  <a:txBody>
                    <a:bodyPr/>
                    <a:lstStyle/>
                    <a:p>
                      <a:pPr marL="0" algn="ctr" defTabSz="914400" rtl="0" eaLnBrk="1" latinLnBrk="0" hangingPunct="1"/>
                      <a:r>
                        <a:rPr lang="en-US" sz="800" b="1" i="1" kern="1200" dirty="0">
                          <a:solidFill>
                            <a:schemeClr val="accent2"/>
                          </a:solidFill>
                          <a:effectLst/>
                          <a:latin typeface="+mj-lt"/>
                          <a:ea typeface="+mn-ea"/>
                          <a:cs typeface="+mn-cs"/>
                        </a:rPr>
                        <a:t>See left for proposed projects and status</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hMerge="1">
                  <a:txBody>
                    <a:bodyPr/>
                    <a:lstStyle/>
                    <a:p>
                      <a:pPr marL="0" algn="ctr" defTabSz="914400" rtl="0" eaLnBrk="1" latinLnBrk="0" hangingPunct="1"/>
                      <a:endParaRPr lang="en-US" sz="800" b="1" i="1" kern="1200" dirty="0">
                        <a:solidFill>
                          <a:schemeClr val="accent2"/>
                        </a:solidFill>
                        <a:effectLst/>
                        <a:latin typeface="+mj-lt"/>
                        <a:ea typeface="+mn-ea"/>
                        <a:cs typeface="+mn-cs"/>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noFill/>
                  </a:tcPr>
                </a:tc>
                <a:extLst>
                  <a:ext uri="{0D108BD9-81ED-4DB2-BD59-A6C34878D82A}">
                    <a16:rowId xmlns:a16="http://schemas.microsoft.com/office/drawing/2014/main" val="3145517007"/>
                  </a:ext>
                </a:extLst>
              </a:tr>
              <a:tr h="146847">
                <a:tc>
                  <a:txBody>
                    <a:bodyPr/>
                    <a:lstStyle/>
                    <a:p>
                      <a:r>
                        <a:rPr lang="en-US" sz="800" b="1">
                          <a:solidFill>
                            <a:srgbClr val="203256"/>
                          </a:solidFill>
                          <a:effectLst/>
                          <a:latin typeface="+mj-lt"/>
                        </a:rPr>
                        <a:t>St. Mary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$361,707.60</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1</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a:solidFill>
                            <a:srgbClr val="203256"/>
                          </a:solidFill>
                          <a:effectLst/>
                          <a:latin typeface="+mj-lt"/>
                        </a:rPr>
                        <a:t>1 Proposal Pending</a:t>
                      </a:r>
                      <a:endParaRPr lang="en-US" sz="800" b="1" dirty="0">
                        <a:solidFill>
                          <a:srgbClr val="203256"/>
                        </a:solidFill>
                        <a:effectLst/>
                        <a:latin typeface="+mj-lt"/>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11372515"/>
                  </a:ext>
                </a:extLst>
              </a:tr>
              <a:tr h="146847">
                <a:tc>
                  <a:txBody>
                    <a:bodyPr/>
                    <a:lstStyle/>
                    <a:p>
                      <a:r>
                        <a:rPr lang="en-US" sz="800" b="1">
                          <a:solidFill>
                            <a:srgbClr val="203256"/>
                          </a:solidFill>
                          <a:effectLst/>
                          <a:latin typeface="+mj-lt"/>
                        </a:rPr>
                        <a:t>Iberville Parish</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800" b="1" dirty="0">
                          <a:solidFill>
                            <a:srgbClr val="203256"/>
                          </a:solidFill>
                          <a:effectLst/>
                          <a:latin typeface="+mj-lt"/>
                        </a:rPr>
                        <a:t>$305,645.71 </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rgbClr val="203256"/>
                          </a:solidFill>
                          <a:effectLst/>
                          <a:latin typeface="+mn-lt"/>
                          <a:ea typeface="+mn-ea"/>
                          <a:cs typeface="+mn-cs"/>
                        </a:rPr>
                        <a:t>1</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rgbClr val="203256"/>
                          </a:solidFill>
                          <a:effectLst/>
                          <a:latin typeface="+mj-lt"/>
                        </a:rPr>
                        <a:t>Proposal Returned for Modifications</a:t>
                      </a:r>
                      <a:endParaRPr lang="en-US" sz="800" b="1" kern="1200" dirty="0">
                        <a:solidFill>
                          <a:srgbClr val="203256"/>
                        </a:solidFill>
                        <a:effectLst/>
                        <a:latin typeface="+mn-lt"/>
                        <a:ea typeface="+mn-ea"/>
                        <a:cs typeface="+mn-cs"/>
                      </a:endParaRP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solidFill>
                        <a:schemeClr val="tx2">
                          <a:lumMod val="50000"/>
                          <a:lumOff val="50000"/>
                        </a:schemeClr>
                      </a:solid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67313839"/>
                  </a:ext>
                </a:extLst>
              </a:tr>
              <a:tr h="245686">
                <a:tc>
                  <a:txBody>
                    <a:bodyPr/>
                    <a:lstStyle/>
                    <a:p>
                      <a:pPr algn="r"/>
                      <a:r>
                        <a:rPr lang="en-US" sz="900" b="1" dirty="0">
                          <a:solidFill>
                            <a:srgbClr val="FFFFFF"/>
                          </a:solidFill>
                          <a:effectLst/>
                          <a:latin typeface="+mj-lt"/>
                        </a:rPr>
                        <a:t>TOTAL:</a:t>
                      </a:r>
                    </a:p>
                  </a:txBody>
                  <a:tcPr marL="18288" marR="18288" marT="18288" marB="18288" anchor="ctr">
                    <a:lnL w="9525" cap="flat" cmpd="sng" algn="ctr">
                      <a:solidFill>
                        <a:schemeClr val="tx2">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tc>
                  <a:txBody>
                    <a:bodyPr/>
                    <a:lstStyle/>
                    <a:p>
                      <a:pPr algn="ctr"/>
                      <a:r>
                        <a:rPr lang="en-US" sz="900" b="1" dirty="0">
                          <a:solidFill>
                            <a:srgbClr val="FFFFFF"/>
                          </a:solidFill>
                          <a:effectLst/>
                          <a:latin typeface="+mj-lt"/>
                        </a:rPr>
                        <a:t>$365,000,000</a:t>
                      </a: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900" b="1" kern="1200" dirty="0">
                          <a:solidFill>
                            <a:srgbClr val="FFFFFF"/>
                          </a:solidFill>
                          <a:effectLst/>
                          <a:latin typeface="+mj-lt"/>
                          <a:ea typeface="+mn-ea"/>
                          <a:cs typeface="+mn-cs"/>
                        </a:rPr>
                        <a:t>129</a:t>
                      </a: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tc>
                  <a:txBody>
                    <a:bodyPr/>
                    <a:lstStyle/>
                    <a:p>
                      <a:pPr algn="ctr"/>
                      <a:br>
                        <a:rPr lang="en-US" sz="600" b="1" dirty="0">
                          <a:effectLst/>
                          <a:latin typeface="+mj-lt"/>
                        </a:rPr>
                      </a:br>
                      <a:endParaRPr lang="en-US" sz="900" b="1" dirty="0">
                        <a:solidFill>
                          <a:srgbClr val="FFFFFF"/>
                        </a:solidFill>
                        <a:effectLst/>
                        <a:latin typeface="+mj-lt"/>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50000"/>
                          <a:lumOff val="50000"/>
                        </a:schemeClr>
                      </a:solidFill>
                      <a:prstDash val="solid"/>
                      <a:round/>
                      <a:headEnd type="none" w="med" len="med"/>
                      <a:tailEnd type="none" w="med" len="med"/>
                    </a:lnT>
                    <a:lnB w="9525" cap="flat" cmpd="sng" algn="ctr">
                      <a:solidFill>
                        <a:schemeClr val="tx2">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276678293"/>
                  </a:ext>
                </a:extLst>
              </a:tr>
            </a:tbl>
          </a:graphicData>
        </a:graphic>
      </p:graphicFrame>
      <p:graphicFrame>
        <p:nvGraphicFramePr>
          <p:cNvPr id="11" name="Table 10">
            <a:extLst>
              <a:ext uri="{FF2B5EF4-FFF2-40B4-BE49-F238E27FC236}">
                <a16:creationId xmlns:a16="http://schemas.microsoft.com/office/drawing/2014/main" id="{D08FFBDE-EC0B-0FD7-9695-A35DDA079797}"/>
              </a:ext>
            </a:extLst>
          </p:cNvPr>
          <p:cNvGraphicFramePr>
            <a:graphicFrameLocks noGrp="1"/>
          </p:cNvGraphicFramePr>
          <p:nvPr>
            <p:extLst>
              <p:ext uri="{D42A27DB-BD31-4B8C-83A1-F6EECF244321}">
                <p14:modId xmlns:p14="http://schemas.microsoft.com/office/powerpoint/2010/main" val="4076095407"/>
              </p:ext>
            </p:extLst>
          </p:nvPr>
        </p:nvGraphicFramePr>
        <p:xfrm>
          <a:off x="191130" y="2026803"/>
          <a:ext cx="3960454" cy="3802092"/>
        </p:xfrm>
        <a:graphic>
          <a:graphicData uri="http://schemas.openxmlformats.org/drawingml/2006/table">
            <a:tbl>
              <a:tblPr/>
              <a:tblGrid>
                <a:gridCol w="906029">
                  <a:extLst>
                    <a:ext uri="{9D8B030D-6E8A-4147-A177-3AD203B41FA5}">
                      <a16:colId xmlns:a16="http://schemas.microsoft.com/office/drawing/2014/main" val="1093484119"/>
                    </a:ext>
                  </a:extLst>
                </a:gridCol>
                <a:gridCol w="965580">
                  <a:extLst>
                    <a:ext uri="{9D8B030D-6E8A-4147-A177-3AD203B41FA5}">
                      <a16:colId xmlns:a16="http://schemas.microsoft.com/office/drawing/2014/main" val="1996079220"/>
                    </a:ext>
                  </a:extLst>
                </a:gridCol>
                <a:gridCol w="665058">
                  <a:extLst>
                    <a:ext uri="{9D8B030D-6E8A-4147-A177-3AD203B41FA5}">
                      <a16:colId xmlns:a16="http://schemas.microsoft.com/office/drawing/2014/main" val="1701217271"/>
                    </a:ext>
                  </a:extLst>
                </a:gridCol>
                <a:gridCol w="1423787">
                  <a:extLst>
                    <a:ext uri="{9D8B030D-6E8A-4147-A177-3AD203B41FA5}">
                      <a16:colId xmlns:a16="http://schemas.microsoft.com/office/drawing/2014/main" val="2948676653"/>
                    </a:ext>
                  </a:extLst>
                </a:gridCol>
              </a:tblGrid>
              <a:tr h="250584">
                <a:tc>
                  <a:txBody>
                    <a:bodyPr/>
                    <a:lstStyle/>
                    <a:p>
                      <a:r>
                        <a:rPr lang="en-US" sz="800" b="1" dirty="0">
                          <a:solidFill>
                            <a:srgbClr val="FFFFFF"/>
                          </a:solidFill>
                          <a:effectLst/>
                          <a:latin typeface="+mj-lt"/>
                        </a:rPr>
                        <a:t>HUD MID</a:t>
                      </a:r>
                    </a:p>
                  </a:txBody>
                  <a:tcPr marL="25058" marR="25058" marT="25058" marB="25058">
                    <a:lnL w="4763" cap="flat" cmpd="sng" algn="ctr">
                      <a:solidFill>
                        <a:srgbClr val="1C3257"/>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1C3257"/>
                      </a:solidFill>
                      <a:prstDash val="solid"/>
                      <a:round/>
                      <a:headEnd type="none" w="med" len="med"/>
                      <a:tailEnd type="none" w="med" len="med"/>
                    </a:lnB>
                    <a:solidFill>
                      <a:schemeClr val="accent2"/>
                    </a:solidFill>
                  </a:tcPr>
                </a:tc>
                <a:tc>
                  <a:txBody>
                    <a:bodyPr/>
                    <a:lstStyle/>
                    <a:p>
                      <a:pPr algn="ctr"/>
                      <a:r>
                        <a:rPr lang="en-US" sz="800" b="1" dirty="0">
                          <a:solidFill>
                            <a:srgbClr val="FFFFFF"/>
                          </a:solidFill>
                          <a:effectLst/>
                          <a:latin typeface="+mj-lt"/>
                        </a:rPr>
                        <a:t>Allocation</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1C3257"/>
                      </a:solidFill>
                      <a:prstDash val="solid"/>
                      <a:round/>
                      <a:headEnd type="none" w="med" len="med"/>
                      <a:tailEnd type="none" w="med" len="med"/>
                    </a:lnB>
                    <a:solidFill>
                      <a:schemeClr val="accent2"/>
                    </a:solidFill>
                  </a:tcPr>
                </a:tc>
                <a:tc>
                  <a:txBody>
                    <a:bodyPr/>
                    <a:lstStyle/>
                    <a:p>
                      <a:pPr algn="ctr"/>
                      <a:r>
                        <a:rPr lang="en-US" sz="800" b="1">
                          <a:solidFill>
                            <a:srgbClr val="FFFFFF"/>
                          </a:solidFill>
                          <a:effectLst/>
                          <a:latin typeface="+mj-lt"/>
                        </a:rPr>
                        <a:t># of Proposed Projects</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1C3257"/>
                      </a:solidFill>
                      <a:prstDash val="solid"/>
                      <a:round/>
                      <a:headEnd type="none" w="med" len="med"/>
                      <a:tailEnd type="none" w="med" len="med"/>
                    </a:lnB>
                    <a:solidFill>
                      <a:schemeClr val="accent2"/>
                    </a:solidFill>
                  </a:tcPr>
                </a:tc>
                <a:tc>
                  <a:txBody>
                    <a:bodyPr/>
                    <a:lstStyle/>
                    <a:p>
                      <a:pPr algn="ctr"/>
                      <a:r>
                        <a:rPr lang="en-US" sz="800" b="1" dirty="0">
                          <a:solidFill>
                            <a:srgbClr val="FFFFFF"/>
                          </a:solidFill>
                          <a:effectLst/>
                          <a:latin typeface="+mj-lt"/>
                        </a:rPr>
                        <a:t>Status</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1C3257"/>
                      </a:solidFill>
                      <a:prstDash val="solid"/>
                      <a:round/>
                      <a:headEnd type="none" w="med" len="med"/>
                      <a:tailEnd type="none" w="med" len="med"/>
                    </a:lnB>
                    <a:solidFill>
                      <a:schemeClr val="accent2"/>
                    </a:solidFill>
                  </a:tcPr>
                </a:tc>
                <a:extLst>
                  <a:ext uri="{0D108BD9-81ED-4DB2-BD59-A6C34878D82A}">
                    <a16:rowId xmlns:a16="http://schemas.microsoft.com/office/drawing/2014/main" val="1413696091"/>
                  </a:ext>
                </a:extLst>
              </a:tr>
              <a:tr h="231864">
                <a:tc>
                  <a:txBody>
                    <a:bodyPr/>
                    <a:lstStyle/>
                    <a:p>
                      <a:pPr marL="0" algn="l" defTabSz="914400" rtl="0" eaLnBrk="1" latinLnBrk="0" hangingPunct="1"/>
                      <a:r>
                        <a:rPr lang="en-US" sz="800" b="1" kern="1200" dirty="0">
                          <a:solidFill>
                            <a:srgbClr val="203256"/>
                          </a:solidFill>
                          <a:effectLst/>
                          <a:latin typeface="+mj-lt"/>
                          <a:ea typeface="+mn-ea"/>
                          <a:cs typeface="+mn-cs"/>
                        </a:rPr>
                        <a:t>City of Lake Charles</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marL="0" algn="ctr" defTabSz="914400" rtl="0" eaLnBrk="1" latinLnBrk="0" hangingPunct="1"/>
                      <a:r>
                        <a:rPr lang="en-US" sz="800" b="1" kern="1200" dirty="0">
                          <a:solidFill>
                            <a:srgbClr val="203256"/>
                          </a:solidFill>
                          <a:effectLst/>
                          <a:latin typeface="+mj-lt"/>
                          <a:ea typeface="+mn-ea"/>
                          <a:cs typeface="+mn-cs"/>
                        </a:rPr>
                        <a:t>$46,568,506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marL="0" algn="ctr" defTabSz="914400" rtl="0" eaLnBrk="1" latinLnBrk="0" hangingPunct="1"/>
                      <a:r>
                        <a:rPr lang="en-US" sz="800" b="1" kern="1200" dirty="0">
                          <a:solidFill>
                            <a:srgbClr val="203256"/>
                          </a:solidFill>
                          <a:effectLst/>
                          <a:latin typeface="+mj-lt"/>
                          <a:ea typeface="+mn-ea"/>
                          <a:cs typeface="+mn-cs"/>
                        </a:rPr>
                        <a:t>14</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marL="0" algn="ctr" defTabSz="914400" rtl="0" eaLnBrk="1" latinLnBrk="0" hangingPunct="1"/>
                      <a:r>
                        <a:rPr lang="en-US" sz="900" b="1" kern="1200" dirty="0">
                          <a:solidFill>
                            <a:srgbClr val="203256"/>
                          </a:solidFill>
                          <a:effectLst/>
                          <a:latin typeface="+mj-lt"/>
                          <a:ea typeface="+mn-ea"/>
                          <a:cs typeface="+mn-cs"/>
                        </a:rPr>
                        <a:t>2 Application</a:t>
                      </a:r>
                      <a:r>
                        <a:rPr lang="en-US" sz="900" b="1" kern="1200" baseline="0" dirty="0">
                          <a:solidFill>
                            <a:srgbClr val="203256"/>
                          </a:solidFill>
                          <a:effectLst/>
                          <a:latin typeface="+mj-lt"/>
                          <a:ea typeface="+mn-ea"/>
                          <a:cs typeface="+mn-cs"/>
                        </a:rPr>
                        <a:t> Approved, 6</a:t>
                      </a:r>
                      <a:r>
                        <a:rPr lang="en-US" sz="900" b="1" kern="1200" dirty="0">
                          <a:solidFill>
                            <a:srgbClr val="203256"/>
                          </a:solidFill>
                          <a:effectLst/>
                          <a:latin typeface="+mj-lt"/>
                          <a:ea typeface="+mn-ea"/>
                          <a:cs typeface="+mn-cs"/>
                        </a:rPr>
                        <a:t> Applications Under Review, 1 Application Returned</a:t>
                      </a:r>
                      <a:r>
                        <a:rPr lang="en-US" sz="900" b="1" kern="1200" baseline="0" dirty="0">
                          <a:solidFill>
                            <a:srgbClr val="203256"/>
                          </a:solidFill>
                          <a:effectLst/>
                          <a:latin typeface="+mj-lt"/>
                          <a:ea typeface="+mn-ea"/>
                          <a:cs typeface="+mn-cs"/>
                        </a:rPr>
                        <a:t> for Modifications, 5 Applications Withdrawn</a:t>
                      </a:r>
                      <a:endParaRPr lang="en-US" sz="900" b="1" kern="1200" dirty="0">
                        <a:solidFill>
                          <a:srgbClr val="203256"/>
                        </a:solidFill>
                        <a:effectLst/>
                        <a:latin typeface="+mj-lt"/>
                        <a:ea typeface="+mn-ea"/>
                        <a:cs typeface="+mn-cs"/>
                      </a:endParaRP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1C3257"/>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1679252711"/>
                  </a:ext>
                </a:extLst>
              </a:tr>
              <a:tr h="267855">
                <a:tc>
                  <a:txBody>
                    <a:bodyPr/>
                    <a:lstStyle/>
                    <a:p>
                      <a:pPr marL="0" algn="l" defTabSz="914400" rtl="0" eaLnBrk="1" latinLnBrk="0" hangingPunct="1"/>
                      <a:r>
                        <a:rPr lang="en-US" sz="800" b="1" kern="1200" dirty="0">
                          <a:solidFill>
                            <a:srgbClr val="203256"/>
                          </a:solidFill>
                          <a:effectLst/>
                          <a:latin typeface="+mj-lt"/>
                          <a:ea typeface="+mn-ea"/>
                          <a:cs typeface="+mn-cs"/>
                        </a:rPr>
                        <a:t>Calcasieu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marL="0" algn="ctr" defTabSz="914400" rtl="0" eaLnBrk="1" latinLnBrk="0" hangingPunct="1"/>
                      <a:r>
                        <a:rPr lang="en-US" sz="800" b="1" kern="1200" dirty="0">
                          <a:solidFill>
                            <a:srgbClr val="203256"/>
                          </a:solidFill>
                          <a:effectLst/>
                          <a:latin typeface="+mj-lt"/>
                          <a:ea typeface="+mn-ea"/>
                          <a:cs typeface="+mn-cs"/>
                        </a:rPr>
                        <a:t>$26,704,450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marL="0" algn="ctr" defTabSz="914400" rtl="0" eaLnBrk="1" latinLnBrk="0" hangingPunct="1"/>
                      <a:r>
                        <a:rPr lang="en-US" sz="800" b="1" kern="1200" dirty="0">
                          <a:solidFill>
                            <a:srgbClr val="203256"/>
                          </a:solidFill>
                          <a:effectLst/>
                          <a:latin typeface="+mj-lt"/>
                          <a:ea typeface="+mn-ea"/>
                          <a:cs typeface="+mn-cs"/>
                        </a:rPr>
                        <a:t>9</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marL="0" algn="ctr" defTabSz="914400" rtl="0" eaLnBrk="1" latinLnBrk="0" hangingPunct="1"/>
                      <a:r>
                        <a:rPr lang="en-US" sz="900" b="1" kern="1200" dirty="0">
                          <a:solidFill>
                            <a:srgbClr val="203256"/>
                          </a:solidFill>
                          <a:effectLst/>
                          <a:latin typeface="+mj-lt"/>
                          <a:ea typeface="+mn-ea"/>
                          <a:cs typeface="+mn-cs"/>
                        </a:rPr>
                        <a:t>1 Application Approved, 8 Applications Under</a:t>
                      </a:r>
                      <a:r>
                        <a:rPr lang="en-US" sz="900" b="1" kern="1200" baseline="0" dirty="0">
                          <a:solidFill>
                            <a:srgbClr val="203256"/>
                          </a:solidFill>
                          <a:effectLst/>
                          <a:latin typeface="+mj-lt"/>
                          <a:ea typeface="+mn-ea"/>
                          <a:cs typeface="+mn-cs"/>
                        </a:rPr>
                        <a:t> Review</a:t>
                      </a:r>
                      <a:endParaRPr lang="en-US" sz="900" b="1" kern="1200" dirty="0">
                        <a:solidFill>
                          <a:srgbClr val="203256"/>
                        </a:solidFill>
                        <a:effectLst/>
                        <a:latin typeface="+mj-lt"/>
                        <a:ea typeface="+mn-ea"/>
                        <a:cs typeface="+mn-cs"/>
                      </a:endParaRP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158979254"/>
                  </a:ext>
                </a:extLst>
              </a:tr>
              <a:tr h="250584">
                <a:tc>
                  <a:txBody>
                    <a:bodyPr/>
                    <a:lstStyle/>
                    <a:p>
                      <a:r>
                        <a:rPr lang="en-US" sz="900" b="1" dirty="0">
                          <a:solidFill>
                            <a:srgbClr val="203256"/>
                          </a:solidFill>
                          <a:effectLst/>
                          <a:latin typeface="+mj-lt"/>
                        </a:rPr>
                        <a:t>Cameron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$11,489,968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6</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6 Applications in Progress</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1936648164"/>
                  </a:ext>
                </a:extLst>
              </a:tr>
              <a:tr h="229707">
                <a:tc>
                  <a:txBody>
                    <a:bodyPr/>
                    <a:lstStyle/>
                    <a:p>
                      <a:r>
                        <a:rPr lang="en-US" sz="900" b="1">
                          <a:solidFill>
                            <a:srgbClr val="203256"/>
                          </a:solidFill>
                          <a:effectLst/>
                          <a:latin typeface="+mj-lt"/>
                        </a:rPr>
                        <a:t>Vermilion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$4,110,380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4</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3 Applications Under Review, 1 Application in Progress</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3656941925"/>
                  </a:ext>
                </a:extLst>
              </a:tr>
              <a:tr h="250584">
                <a:tc>
                  <a:txBody>
                    <a:bodyPr/>
                    <a:lstStyle/>
                    <a:p>
                      <a:r>
                        <a:rPr lang="en-US" sz="900" b="1">
                          <a:solidFill>
                            <a:srgbClr val="203256"/>
                          </a:solidFill>
                          <a:effectLst/>
                          <a:latin typeface="+mj-lt"/>
                        </a:rPr>
                        <a:t>Rapides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a:solidFill>
                            <a:srgbClr val="203256"/>
                          </a:solidFill>
                          <a:effectLst/>
                          <a:latin typeface="+mj-lt"/>
                        </a:rPr>
                        <a:t>$2,974,974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 Application Under</a:t>
                      </a:r>
                      <a:r>
                        <a:rPr lang="en-US" sz="900" b="1" baseline="0" dirty="0">
                          <a:solidFill>
                            <a:srgbClr val="203256"/>
                          </a:solidFill>
                          <a:effectLst/>
                          <a:latin typeface="+mj-lt"/>
                        </a:rPr>
                        <a:t> Review</a:t>
                      </a:r>
                      <a:endParaRPr lang="en-US" sz="900" b="1" dirty="0">
                        <a:solidFill>
                          <a:srgbClr val="203256"/>
                        </a:solidFill>
                        <a:effectLst/>
                        <a:latin typeface="+mj-lt"/>
                      </a:endParaRP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3220725675"/>
                  </a:ext>
                </a:extLst>
              </a:tr>
              <a:tr h="238943">
                <a:tc>
                  <a:txBody>
                    <a:bodyPr/>
                    <a:lstStyle/>
                    <a:p>
                      <a:r>
                        <a:rPr lang="en-US" sz="900" b="1" dirty="0">
                          <a:solidFill>
                            <a:srgbClr val="203256"/>
                          </a:solidFill>
                          <a:effectLst/>
                          <a:latin typeface="+mj-lt"/>
                        </a:rPr>
                        <a:t>Beauregard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$2,889,896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3</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3 Applications Returned</a:t>
                      </a:r>
                      <a:r>
                        <a:rPr lang="en-US" sz="900" b="1" baseline="0" dirty="0">
                          <a:solidFill>
                            <a:srgbClr val="203256"/>
                          </a:solidFill>
                          <a:effectLst/>
                          <a:latin typeface="+mj-lt"/>
                        </a:rPr>
                        <a:t> for Modifications</a:t>
                      </a:r>
                      <a:endParaRPr lang="en-US" sz="900" b="1" dirty="0">
                        <a:solidFill>
                          <a:srgbClr val="203256"/>
                        </a:solidFill>
                        <a:effectLst/>
                        <a:latin typeface="+mj-lt"/>
                      </a:endParaRP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188823604"/>
                  </a:ext>
                </a:extLst>
              </a:tr>
              <a:tr h="250584">
                <a:tc>
                  <a:txBody>
                    <a:bodyPr/>
                    <a:lstStyle/>
                    <a:p>
                      <a:r>
                        <a:rPr lang="en-US" sz="900" b="1">
                          <a:solidFill>
                            <a:srgbClr val="203256"/>
                          </a:solidFill>
                          <a:effectLst/>
                          <a:latin typeface="+mj-lt"/>
                        </a:rPr>
                        <a:t>Allen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$2,071,420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 Application Returned</a:t>
                      </a:r>
                      <a:r>
                        <a:rPr lang="en-US" sz="900" b="1" baseline="0" dirty="0">
                          <a:solidFill>
                            <a:srgbClr val="203256"/>
                          </a:solidFill>
                          <a:effectLst/>
                          <a:latin typeface="+mj-lt"/>
                        </a:rPr>
                        <a:t> for Modifications</a:t>
                      </a:r>
                      <a:endParaRPr lang="en-US" sz="900" b="1" dirty="0">
                        <a:solidFill>
                          <a:srgbClr val="203256"/>
                        </a:solidFill>
                        <a:effectLst/>
                        <a:latin typeface="+mj-lt"/>
                      </a:endParaRP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2357397034"/>
                  </a:ext>
                </a:extLst>
              </a:tr>
              <a:tr h="266652">
                <a:tc>
                  <a:txBody>
                    <a:bodyPr/>
                    <a:lstStyle/>
                    <a:p>
                      <a:r>
                        <a:rPr lang="en-US" sz="900" b="1">
                          <a:solidFill>
                            <a:srgbClr val="203256"/>
                          </a:solidFill>
                          <a:effectLst/>
                          <a:latin typeface="+mj-lt"/>
                        </a:rPr>
                        <a:t>Jefferson Davis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$1,765,588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2</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2 Applications Under</a:t>
                      </a:r>
                      <a:r>
                        <a:rPr lang="en-US" sz="900" b="1" baseline="0" dirty="0">
                          <a:solidFill>
                            <a:srgbClr val="203256"/>
                          </a:solidFill>
                          <a:effectLst/>
                          <a:latin typeface="+mj-lt"/>
                        </a:rPr>
                        <a:t> Review</a:t>
                      </a:r>
                      <a:endParaRPr lang="en-US" sz="900" b="1" dirty="0">
                        <a:solidFill>
                          <a:srgbClr val="203256"/>
                        </a:solidFill>
                        <a:effectLst/>
                        <a:latin typeface="+mj-lt"/>
                      </a:endParaRP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4189341547"/>
                  </a:ext>
                </a:extLst>
              </a:tr>
              <a:tr h="250584">
                <a:tc>
                  <a:txBody>
                    <a:bodyPr/>
                    <a:lstStyle/>
                    <a:p>
                      <a:r>
                        <a:rPr lang="en-US" sz="900" b="1">
                          <a:solidFill>
                            <a:srgbClr val="203256"/>
                          </a:solidFill>
                          <a:effectLst/>
                          <a:latin typeface="+mj-lt"/>
                        </a:rPr>
                        <a:t>Lafayette Parish</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$1,424,818 </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1</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tc>
                  <a:txBody>
                    <a:bodyPr/>
                    <a:lstStyle/>
                    <a:p>
                      <a:pPr algn="ctr"/>
                      <a:r>
                        <a:rPr lang="en-US" sz="900" b="1" dirty="0">
                          <a:solidFill>
                            <a:srgbClr val="203256"/>
                          </a:solidFill>
                          <a:effectLst/>
                          <a:latin typeface="+mj-lt"/>
                        </a:rPr>
                        <a:t>Application Returned for Modifications</a:t>
                      </a:r>
                    </a:p>
                  </a:txBody>
                  <a:tcPr marL="25058" marR="25058" marT="25058" marB="25058">
                    <a:lnL w="4763" cap="flat" cmpd="sng" algn="ctr">
                      <a:solidFill>
                        <a:srgbClr val="649BBD"/>
                      </a:solid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noFill/>
                  </a:tcPr>
                </a:tc>
                <a:extLst>
                  <a:ext uri="{0D108BD9-81ED-4DB2-BD59-A6C34878D82A}">
                    <a16:rowId xmlns:a16="http://schemas.microsoft.com/office/drawing/2014/main" val="401761367"/>
                  </a:ext>
                </a:extLst>
              </a:tr>
              <a:tr h="0">
                <a:tc>
                  <a:txBody>
                    <a:bodyPr/>
                    <a:lstStyle/>
                    <a:p>
                      <a:pPr algn="r"/>
                      <a:r>
                        <a:rPr lang="en-US" sz="900" b="1">
                          <a:solidFill>
                            <a:srgbClr val="FFFFFF"/>
                          </a:solidFill>
                          <a:effectLst/>
                          <a:latin typeface="+mj-lt"/>
                        </a:rPr>
                        <a:t>TOTAL:</a:t>
                      </a:r>
                    </a:p>
                  </a:txBody>
                  <a:tcPr marL="25058" marR="25058" marT="25058" marB="25058">
                    <a:lnL w="4763" cap="flat" cmpd="sng" algn="ctr">
                      <a:solidFill>
                        <a:srgbClr val="649BBD"/>
                      </a:solidFill>
                      <a:prstDash val="solid"/>
                      <a:round/>
                      <a:headEnd type="none" w="med" len="med"/>
                      <a:tailEnd type="none" w="med" len="med"/>
                    </a:lnL>
                    <a:lnR w="9525" cap="flat" cmpd="sng" algn="ctr">
                      <a:no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solidFill>
                      <a:schemeClr val="accent2"/>
                    </a:solidFill>
                  </a:tcPr>
                </a:tc>
                <a:tc>
                  <a:txBody>
                    <a:bodyPr/>
                    <a:lstStyle/>
                    <a:p>
                      <a:pPr algn="ctr"/>
                      <a:r>
                        <a:rPr lang="en-US" sz="900" b="1">
                          <a:solidFill>
                            <a:srgbClr val="FFFFFF"/>
                          </a:solidFill>
                          <a:effectLst/>
                          <a:latin typeface="+mj-lt"/>
                        </a:rPr>
                        <a:t> $100,000,000</a:t>
                      </a:r>
                    </a:p>
                  </a:txBody>
                  <a:tcPr marL="25058" marR="25058" marT="25058" marB="25058">
                    <a:lnL w="9525" cap="flat" cmpd="sng" algn="ctr">
                      <a:noFill/>
                      <a:prstDash val="solid"/>
                      <a:round/>
                      <a:headEnd type="none" w="med" len="med"/>
                      <a:tailEnd type="none" w="med" len="med"/>
                    </a:lnL>
                    <a:lnR w="9525" cap="flat" cmpd="sng" algn="ctr">
                      <a:no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solidFill>
                      <a:schemeClr val="accent2"/>
                    </a:solidFill>
                  </a:tcPr>
                </a:tc>
                <a:tc>
                  <a:txBody>
                    <a:bodyPr/>
                    <a:lstStyle/>
                    <a:p>
                      <a:pPr algn="ctr"/>
                      <a:r>
                        <a:rPr lang="en-US" sz="900" b="1" dirty="0">
                          <a:solidFill>
                            <a:srgbClr val="FFFFFF"/>
                          </a:solidFill>
                          <a:effectLst/>
                          <a:latin typeface="+mj-lt"/>
                        </a:rPr>
                        <a:t>41</a:t>
                      </a:r>
                    </a:p>
                  </a:txBody>
                  <a:tcPr marL="25058" marR="25058" marT="25058" marB="25058">
                    <a:lnL w="9525" cap="flat" cmpd="sng" algn="ctr">
                      <a:noFill/>
                      <a:prstDash val="solid"/>
                      <a:round/>
                      <a:headEnd type="none" w="med" len="med"/>
                      <a:tailEnd type="none" w="med" len="med"/>
                    </a:lnL>
                    <a:lnR w="9525" cap="flat" cmpd="sng" algn="ctr">
                      <a:no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solidFill>
                      <a:schemeClr val="accent2"/>
                    </a:solidFill>
                  </a:tcPr>
                </a:tc>
                <a:tc>
                  <a:txBody>
                    <a:bodyPr/>
                    <a:lstStyle/>
                    <a:p>
                      <a:endParaRPr lang="en-US" sz="900" b="1" dirty="0">
                        <a:effectLst/>
                        <a:latin typeface="+mj-lt"/>
                      </a:endParaRPr>
                    </a:p>
                  </a:txBody>
                  <a:tcPr marL="25058" marR="25058" marT="25058" marB="25058">
                    <a:lnL w="9525" cap="flat" cmpd="sng" algn="ctr">
                      <a:noFill/>
                      <a:prstDash val="solid"/>
                      <a:round/>
                      <a:headEnd type="none" w="med" len="med"/>
                      <a:tailEnd type="none" w="med" len="med"/>
                    </a:lnL>
                    <a:lnR w="4763" cap="flat" cmpd="sng" algn="ctr">
                      <a:solidFill>
                        <a:srgbClr val="649BBD"/>
                      </a:solidFill>
                      <a:prstDash val="solid"/>
                      <a:round/>
                      <a:headEnd type="none" w="med" len="med"/>
                      <a:tailEnd type="none" w="med" len="med"/>
                    </a:lnR>
                    <a:lnT w="4763" cap="flat" cmpd="sng" algn="ctr">
                      <a:solidFill>
                        <a:srgbClr val="649BBD"/>
                      </a:solidFill>
                      <a:prstDash val="solid"/>
                      <a:round/>
                      <a:headEnd type="none" w="med" len="med"/>
                      <a:tailEnd type="none" w="med" len="med"/>
                    </a:lnT>
                    <a:lnB w="4763" cap="flat" cmpd="sng" algn="ctr">
                      <a:solidFill>
                        <a:srgbClr val="649BBD"/>
                      </a:solidFill>
                      <a:prstDash val="solid"/>
                      <a:round/>
                      <a:headEnd type="none" w="med" len="med"/>
                      <a:tailEnd type="none" w="med" len="med"/>
                    </a:lnB>
                    <a:solidFill>
                      <a:schemeClr val="accent2"/>
                    </a:solidFill>
                  </a:tcPr>
                </a:tc>
                <a:extLst>
                  <a:ext uri="{0D108BD9-81ED-4DB2-BD59-A6C34878D82A}">
                    <a16:rowId xmlns:a16="http://schemas.microsoft.com/office/drawing/2014/main" val="430358104"/>
                  </a:ext>
                </a:extLst>
              </a:tr>
            </a:tbl>
          </a:graphicData>
        </a:graphic>
      </p:graphicFrame>
      <p:sp>
        <p:nvSpPr>
          <p:cNvPr id="10" name="TextBox 9"/>
          <p:cNvSpPr txBox="1"/>
          <p:nvPr/>
        </p:nvSpPr>
        <p:spPr>
          <a:xfrm>
            <a:off x="129041" y="5945343"/>
            <a:ext cx="2101005" cy="246221"/>
          </a:xfrm>
          <a:prstGeom prst="rect">
            <a:avLst/>
          </a:prstGeom>
          <a:noFill/>
        </p:spPr>
        <p:txBody>
          <a:bodyPr wrap="square" rtlCol="0">
            <a:spAutoFit/>
          </a:bodyPr>
          <a:lstStyle/>
          <a:p>
            <a:r>
              <a:rPr lang="en-US" sz="1000" b="1" dirty="0">
                <a:latin typeface="+mj-lt"/>
              </a:rPr>
              <a:t>*updated as of 12/1/24</a:t>
            </a:r>
          </a:p>
        </p:txBody>
      </p:sp>
    </p:spTree>
    <p:extLst>
      <p:ext uri="{BB962C8B-B14F-4D97-AF65-F5344CB8AC3E}">
        <p14:creationId xmlns:p14="http://schemas.microsoft.com/office/powerpoint/2010/main" val="11067648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33C2-BF0D-5A1E-5190-3E6E2D4A3C7A}"/>
              </a:ext>
            </a:extLst>
          </p:cNvPr>
          <p:cNvSpPr>
            <a:spLocks noGrp="1"/>
          </p:cNvSpPr>
          <p:nvPr>
            <p:ph type="title"/>
          </p:nvPr>
        </p:nvSpPr>
        <p:spPr/>
        <p:txBody>
          <a:bodyPr/>
          <a:lstStyle/>
          <a:p>
            <a:r>
              <a:rPr lang="en-US"/>
              <a:t>Small Business Loan Program</a:t>
            </a:r>
          </a:p>
        </p:txBody>
      </p:sp>
      <p:sp>
        <p:nvSpPr>
          <p:cNvPr id="6" name="Content Placeholder 5">
            <a:extLst>
              <a:ext uri="{FF2B5EF4-FFF2-40B4-BE49-F238E27FC236}">
                <a16:creationId xmlns:a16="http://schemas.microsoft.com/office/drawing/2014/main" id="{243DFDFC-4756-3414-575A-EB5419806923}"/>
              </a:ext>
            </a:extLst>
          </p:cNvPr>
          <p:cNvSpPr>
            <a:spLocks noGrp="1"/>
          </p:cNvSpPr>
          <p:nvPr>
            <p:ph idx="1"/>
          </p:nvPr>
        </p:nvSpPr>
        <p:spPr>
          <a:xfrm>
            <a:off x="457200" y="1979113"/>
            <a:ext cx="7689273" cy="2343505"/>
          </a:xfrm>
        </p:spPr>
        <p:txBody>
          <a:bodyPr/>
          <a:lstStyle/>
          <a:p>
            <a:pPr marL="301752" indent="-301752">
              <a:lnSpc>
                <a:spcPct val="100000"/>
              </a:lnSpc>
            </a:pPr>
            <a:r>
              <a:rPr lang="en-US" sz="1800" dirty="0"/>
              <a:t>The Small Business Loan Program provides partially forgivable, zero percent interest loans for non-construction expenses to eligible small businesses and non-profits affected by eligible 2020-21 disaster events.</a:t>
            </a:r>
          </a:p>
          <a:p>
            <a:pPr marL="301752" indent="-301752">
              <a:lnSpc>
                <a:spcPct val="100000"/>
              </a:lnSpc>
            </a:pPr>
            <a:r>
              <a:rPr lang="en-US" sz="1800" dirty="0"/>
              <a:t>Participating non-profit lender partners implement and administer the lending program to assist impacted businesses and non-profits. </a:t>
            </a:r>
          </a:p>
          <a:p>
            <a:pPr marL="301752" indent="-301752">
              <a:lnSpc>
                <a:spcPct val="100000"/>
              </a:lnSpc>
            </a:pPr>
            <a:r>
              <a:rPr lang="en-US" sz="1800" b="1" dirty="0"/>
              <a:t>Application deadline extended to Dec. 31, 2024, for businesses affected by Hurricanes Laura and Delta. </a:t>
            </a:r>
          </a:p>
        </p:txBody>
      </p:sp>
      <p:sp>
        <p:nvSpPr>
          <p:cNvPr id="4" name="Footer Placeholder 3">
            <a:extLst>
              <a:ext uri="{FF2B5EF4-FFF2-40B4-BE49-F238E27FC236}">
                <a16:creationId xmlns:a16="http://schemas.microsoft.com/office/drawing/2014/main" id="{11402034-0039-6EC0-2BE1-4224CB69A365}"/>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3AD7D720-89C6-5421-9B9C-A2C7129A073E}"/>
              </a:ext>
            </a:extLst>
          </p:cNvPr>
          <p:cNvSpPr>
            <a:spLocks noGrp="1"/>
          </p:cNvSpPr>
          <p:nvPr>
            <p:ph type="sldNum" sz="quarter" idx="12"/>
          </p:nvPr>
        </p:nvSpPr>
        <p:spPr/>
        <p:txBody>
          <a:bodyPr/>
          <a:lstStyle/>
          <a:p>
            <a:fld id="{8191B773-1EFB-6B41-BA2F-35FA32918E04}" type="slidenum">
              <a:rPr lang="en-US" smtClean="0"/>
              <a:t>15</a:t>
            </a:fld>
            <a:endParaRPr lang="en-US"/>
          </a:p>
        </p:txBody>
      </p:sp>
      <p:sp>
        <p:nvSpPr>
          <p:cNvPr id="9" name="TextBox 8">
            <a:extLst>
              <a:ext uri="{FF2B5EF4-FFF2-40B4-BE49-F238E27FC236}">
                <a16:creationId xmlns:a16="http://schemas.microsoft.com/office/drawing/2014/main" id="{D5907992-6BCC-CDD9-D719-89A27FB2969F}"/>
              </a:ext>
            </a:extLst>
          </p:cNvPr>
          <p:cNvSpPr txBox="1"/>
          <p:nvPr/>
        </p:nvSpPr>
        <p:spPr>
          <a:xfrm>
            <a:off x="432201" y="4630437"/>
            <a:ext cx="7867404" cy="1500411"/>
          </a:xfrm>
          <a:prstGeom prst="rect">
            <a:avLst/>
          </a:prstGeom>
          <a:solidFill>
            <a:schemeClr val="accent5">
              <a:alpha val="12230"/>
            </a:schemeClr>
          </a:solidFill>
        </p:spPr>
        <p:txBody>
          <a:bodyPr wrap="square" lIns="182880" tIns="182880" rIns="182880" bIns="182880">
            <a:spAutoFit/>
          </a:bodyPr>
          <a:lstStyle/>
          <a:p>
            <a:pPr algn="l">
              <a:lnSpc>
                <a:spcPct val="100000"/>
              </a:lnSpc>
            </a:pPr>
            <a:r>
              <a:rPr lang="en-US" b="1" dirty="0">
                <a:solidFill>
                  <a:schemeClr val="accent3"/>
                </a:solidFill>
                <a:latin typeface="+mj-lt"/>
              </a:rPr>
              <a:t>Lending Partners:</a:t>
            </a:r>
            <a:r>
              <a:rPr lang="en-US" dirty="0">
                <a:solidFill>
                  <a:schemeClr val="accent3"/>
                </a:solidFill>
              </a:rPr>
              <a:t>	</a:t>
            </a:r>
            <a:r>
              <a:rPr lang="en-US" sz="1600" dirty="0">
                <a:solidFill>
                  <a:schemeClr val="accent3"/>
                </a:solidFill>
                <a:latin typeface="+mj-lt"/>
              </a:rPr>
              <a:t>South Central Planning and Development Commission</a:t>
            </a:r>
          </a:p>
          <a:p>
            <a:pPr marL="742950" lvl="1" indent="-285750">
              <a:lnSpc>
                <a:spcPct val="100000"/>
              </a:lnSpc>
              <a:spcBef>
                <a:spcPts val="300"/>
              </a:spcBef>
            </a:pPr>
            <a:r>
              <a:rPr lang="en-US" sz="1600" dirty="0">
                <a:solidFill>
                  <a:schemeClr val="accent3"/>
                </a:solidFill>
                <a:latin typeface="+mj-lt"/>
              </a:rPr>
              <a:t>			Regional Loan Corp</a:t>
            </a:r>
          </a:p>
          <a:p>
            <a:pPr marL="742950" lvl="1" indent="-285750">
              <a:lnSpc>
                <a:spcPct val="100000"/>
              </a:lnSpc>
              <a:spcBef>
                <a:spcPts val="300"/>
              </a:spcBef>
              <a:tabLst>
                <a:tab pos="1827213" algn="l"/>
              </a:tabLst>
            </a:pPr>
            <a:r>
              <a:rPr lang="en-US" sz="1600" dirty="0">
                <a:solidFill>
                  <a:schemeClr val="accent3"/>
                </a:solidFill>
                <a:latin typeface="+mj-lt"/>
              </a:rPr>
              <a:t>			North Delta Regional Planning and Development District</a:t>
            </a:r>
          </a:p>
          <a:p>
            <a:pPr marL="742950" lvl="1" indent="-285750">
              <a:lnSpc>
                <a:spcPct val="100000"/>
              </a:lnSpc>
              <a:spcBef>
                <a:spcPts val="300"/>
              </a:spcBef>
            </a:pPr>
            <a:r>
              <a:rPr lang="en-US" sz="1600" dirty="0">
                <a:solidFill>
                  <a:schemeClr val="accent3"/>
                </a:solidFill>
                <a:latin typeface="+mj-lt"/>
              </a:rPr>
              <a:t>			</a:t>
            </a:r>
            <a:r>
              <a:rPr lang="en-US" sz="1600" dirty="0" err="1">
                <a:solidFill>
                  <a:schemeClr val="accent3"/>
                </a:solidFill>
                <a:latin typeface="+mj-lt"/>
              </a:rPr>
              <a:t>NewCorp</a:t>
            </a:r>
            <a:r>
              <a:rPr lang="en-US" sz="1600" dirty="0">
                <a:solidFill>
                  <a:schemeClr val="accent3"/>
                </a:solidFill>
                <a:latin typeface="+mj-lt"/>
              </a:rPr>
              <a:t>, Inc.</a:t>
            </a:r>
            <a:endParaRPr lang="en-US" sz="2400" dirty="0">
              <a:solidFill>
                <a:schemeClr val="accent3"/>
              </a:solidFill>
              <a:latin typeface="+mj-lt"/>
            </a:endParaRPr>
          </a:p>
        </p:txBody>
      </p:sp>
      <p:sp>
        <p:nvSpPr>
          <p:cNvPr id="10" name="TextBox 9">
            <a:extLst>
              <a:ext uri="{FF2B5EF4-FFF2-40B4-BE49-F238E27FC236}">
                <a16:creationId xmlns:a16="http://schemas.microsoft.com/office/drawing/2014/main" id="{076C46E5-5062-79C4-F2C0-8BB1AFE6DBFA}"/>
              </a:ext>
            </a:extLst>
          </p:cNvPr>
          <p:cNvSpPr txBox="1"/>
          <p:nvPr/>
        </p:nvSpPr>
        <p:spPr>
          <a:xfrm>
            <a:off x="8375293" y="6082996"/>
            <a:ext cx="3240955" cy="369332"/>
          </a:xfrm>
          <a:prstGeom prst="rect">
            <a:avLst/>
          </a:prstGeom>
          <a:noFill/>
        </p:spPr>
        <p:txBody>
          <a:bodyPr wrap="square" rtlCol="0">
            <a:spAutoFit/>
          </a:bodyPr>
          <a:lstStyle/>
          <a:p>
            <a:r>
              <a:rPr lang="en-US" sz="900" dirty="0">
                <a:latin typeface="+mj-lt"/>
                <a:hlinkClick r:id="rId2"/>
              </a:rPr>
              <a:t>Restore Louisiana Small Business Loan Program Helps Local Business With Hurricane Recovery</a:t>
            </a:r>
            <a:endParaRPr lang="en-US" sz="900" dirty="0">
              <a:latin typeface="+mj-lt"/>
            </a:endParaRPr>
          </a:p>
        </p:txBody>
      </p:sp>
      <p:pic>
        <p:nvPicPr>
          <p:cNvPr id="7" name="Picture 6" descr="A computer screen showing a person on the screen&#10;&#10;Description automatically generated">
            <a:extLst>
              <a:ext uri="{FF2B5EF4-FFF2-40B4-BE49-F238E27FC236}">
                <a16:creationId xmlns:a16="http://schemas.microsoft.com/office/drawing/2014/main" id="{DD1DDC89-5868-65E7-CA89-E57C98BE7506}"/>
              </a:ext>
            </a:extLst>
          </p:cNvPr>
          <p:cNvPicPr>
            <a:picLocks noChangeAspect="1"/>
          </p:cNvPicPr>
          <p:nvPr/>
        </p:nvPicPr>
        <p:blipFill>
          <a:blip r:embed="rId3"/>
          <a:stretch>
            <a:fillRect/>
          </a:stretch>
        </p:blipFill>
        <p:spPr>
          <a:xfrm>
            <a:off x="7796955" y="3048636"/>
            <a:ext cx="3962844" cy="3082212"/>
          </a:xfrm>
          <a:prstGeom prst="rect">
            <a:avLst/>
          </a:prstGeom>
        </p:spPr>
      </p:pic>
    </p:spTree>
    <p:extLst>
      <p:ext uri="{BB962C8B-B14F-4D97-AF65-F5344CB8AC3E}">
        <p14:creationId xmlns:p14="http://schemas.microsoft.com/office/powerpoint/2010/main" val="30083911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33C2-BF0D-5A1E-5190-3E6E2D4A3C7A}"/>
              </a:ext>
            </a:extLst>
          </p:cNvPr>
          <p:cNvSpPr>
            <a:spLocks noGrp="1"/>
          </p:cNvSpPr>
          <p:nvPr>
            <p:ph type="title"/>
          </p:nvPr>
        </p:nvSpPr>
        <p:spPr/>
        <p:txBody>
          <a:bodyPr/>
          <a:lstStyle/>
          <a:p>
            <a:r>
              <a:rPr lang="en-US" dirty="0"/>
              <a:t>Small Business Loan Program</a:t>
            </a:r>
          </a:p>
        </p:txBody>
      </p:sp>
      <p:sp>
        <p:nvSpPr>
          <p:cNvPr id="6" name="Content Placeholder 5">
            <a:extLst>
              <a:ext uri="{FF2B5EF4-FFF2-40B4-BE49-F238E27FC236}">
                <a16:creationId xmlns:a16="http://schemas.microsoft.com/office/drawing/2014/main" id="{243DFDFC-4756-3414-575A-EB5419806923}"/>
              </a:ext>
            </a:extLst>
          </p:cNvPr>
          <p:cNvSpPr>
            <a:spLocks noGrp="1"/>
          </p:cNvSpPr>
          <p:nvPr>
            <p:ph idx="1"/>
          </p:nvPr>
        </p:nvSpPr>
        <p:spPr>
          <a:xfrm>
            <a:off x="457200" y="2470068"/>
            <a:ext cx="11277600" cy="1888176"/>
          </a:xfrm>
        </p:spPr>
        <p:txBody>
          <a:bodyPr/>
          <a:lstStyle/>
          <a:p>
            <a:pPr marL="411480">
              <a:lnSpc>
                <a:spcPct val="100000"/>
              </a:lnSpc>
              <a:spcBef>
                <a:spcPts val="400"/>
              </a:spcBef>
            </a:pPr>
            <a:r>
              <a:rPr lang="en-US" sz="2000" dirty="0"/>
              <a:t>1-50 full-time employees (35 hours or more per week)</a:t>
            </a:r>
          </a:p>
          <a:p>
            <a:pPr marL="411480">
              <a:lnSpc>
                <a:spcPct val="100000"/>
              </a:lnSpc>
              <a:spcBef>
                <a:spcPts val="400"/>
              </a:spcBef>
            </a:pPr>
            <a:r>
              <a:rPr lang="en-US" sz="2000" dirty="0"/>
              <a:t>Open at the time of the disaster event (meaning the business was in operation)</a:t>
            </a:r>
          </a:p>
          <a:p>
            <a:pPr marL="411480">
              <a:lnSpc>
                <a:spcPct val="100000"/>
              </a:lnSpc>
              <a:spcBef>
                <a:spcPts val="400"/>
              </a:spcBef>
            </a:pPr>
            <a:r>
              <a:rPr lang="en-US" sz="2000" dirty="0"/>
              <a:t>Minimum $25,000 in annual gross revenues before the disaster event</a:t>
            </a:r>
          </a:p>
          <a:p>
            <a:pPr marL="411480">
              <a:lnSpc>
                <a:spcPct val="100000"/>
              </a:lnSpc>
              <a:spcBef>
                <a:spcPts val="400"/>
              </a:spcBef>
            </a:pPr>
            <a:r>
              <a:rPr lang="en-US" sz="2000" dirty="0"/>
              <a:t>Located in an eligible parish</a:t>
            </a:r>
          </a:p>
          <a:p>
            <a:pPr marL="411480">
              <a:lnSpc>
                <a:spcPct val="100000"/>
              </a:lnSpc>
              <a:spcBef>
                <a:spcPts val="400"/>
              </a:spcBef>
            </a:pPr>
            <a:r>
              <a:rPr lang="en-US" sz="2000" dirty="0"/>
              <a:t>Experienced either a financial or physical loss as a result of one of 2020-2021 disaster events</a:t>
            </a:r>
          </a:p>
        </p:txBody>
      </p:sp>
      <p:sp>
        <p:nvSpPr>
          <p:cNvPr id="4" name="Footer Placeholder 3">
            <a:extLst>
              <a:ext uri="{FF2B5EF4-FFF2-40B4-BE49-F238E27FC236}">
                <a16:creationId xmlns:a16="http://schemas.microsoft.com/office/drawing/2014/main" id="{11402034-0039-6EC0-2BE1-4224CB69A365}"/>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3AD7D720-89C6-5421-9B9C-A2C7129A073E}"/>
              </a:ext>
            </a:extLst>
          </p:cNvPr>
          <p:cNvSpPr>
            <a:spLocks noGrp="1"/>
          </p:cNvSpPr>
          <p:nvPr>
            <p:ph type="sldNum" sz="quarter" idx="12"/>
          </p:nvPr>
        </p:nvSpPr>
        <p:spPr/>
        <p:txBody>
          <a:bodyPr/>
          <a:lstStyle/>
          <a:p>
            <a:fld id="{8191B773-1EFB-6B41-BA2F-35FA32918E04}" type="slidenum">
              <a:rPr lang="en-US" smtClean="0"/>
              <a:t>16</a:t>
            </a:fld>
            <a:endParaRPr lang="en-US"/>
          </a:p>
        </p:txBody>
      </p:sp>
      <p:sp>
        <p:nvSpPr>
          <p:cNvPr id="3" name="Text Placeholder 2">
            <a:extLst>
              <a:ext uri="{FF2B5EF4-FFF2-40B4-BE49-F238E27FC236}">
                <a16:creationId xmlns:a16="http://schemas.microsoft.com/office/drawing/2014/main" id="{42F8B6D7-3224-56DA-4A91-0F49BC6DF91B}"/>
              </a:ext>
            </a:extLst>
          </p:cNvPr>
          <p:cNvSpPr>
            <a:spLocks noGrp="1"/>
          </p:cNvSpPr>
          <p:nvPr>
            <p:ph type="body" sz="quarter" idx="13"/>
          </p:nvPr>
        </p:nvSpPr>
        <p:spPr>
          <a:xfrm>
            <a:off x="457199" y="1854009"/>
            <a:ext cx="10040587" cy="404430"/>
          </a:xfrm>
        </p:spPr>
        <p:txBody>
          <a:bodyPr/>
          <a:lstStyle/>
          <a:p>
            <a:r>
              <a:rPr lang="en-US"/>
              <a:t>To qualify for a loan, businesses must meet the following criteria:</a:t>
            </a:r>
          </a:p>
        </p:txBody>
      </p:sp>
      <p:sp>
        <p:nvSpPr>
          <p:cNvPr id="8" name="Text Placeholder 2">
            <a:extLst>
              <a:ext uri="{FF2B5EF4-FFF2-40B4-BE49-F238E27FC236}">
                <a16:creationId xmlns:a16="http://schemas.microsoft.com/office/drawing/2014/main" id="{3CABF510-8319-3C24-3E12-533608E407FA}"/>
              </a:ext>
            </a:extLst>
          </p:cNvPr>
          <p:cNvSpPr txBox="1"/>
          <p:nvPr/>
        </p:nvSpPr>
        <p:spPr>
          <a:xfrm>
            <a:off x="457199" y="4704086"/>
            <a:ext cx="11277600" cy="544807"/>
          </a:xfrm>
          <a:prstGeom prst="rect">
            <a:avLst/>
          </a:prstGeom>
          <a:solidFill>
            <a:schemeClr val="accent1"/>
          </a:solidFill>
        </p:spPr>
        <p:txBody>
          <a:bodyPr vert="horz" lIns="91440" tIns="91440" rIns="91440" bIns="9144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cap="none" spc="2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Current Allocation: $96.2M</a:t>
            </a:r>
          </a:p>
        </p:txBody>
      </p:sp>
      <p:sp>
        <p:nvSpPr>
          <p:cNvPr id="9" name="Text Placeholder 2">
            <a:extLst>
              <a:ext uri="{FF2B5EF4-FFF2-40B4-BE49-F238E27FC236}">
                <a16:creationId xmlns:a16="http://schemas.microsoft.com/office/drawing/2014/main" id="{3F8CC42C-FF7C-F0D8-7930-545B45544318}"/>
              </a:ext>
            </a:extLst>
          </p:cNvPr>
          <p:cNvSpPr txBox="1"/>
          <p:nvPr/>
        </p:nvSpPr>
        <p:spPr>
          <a:xfrm>
            <a:off x="457200" y="5504942"/>
            <a:ext cx="2547258" cy="7704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cap="none" spc="2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a:t>Funds Obligated:</a:t>
            </a:r>
            <a:br>
              <a:rPr lang="en-US" sz="1800"/>
            </a:br>
            <a:r>
              <a:rPr lang="en-US" sz="1800"/>
              <a:t>$86.2M</a:t>
            </a:r>
          </a:p>
        </p:txBody>
      </p:sp>
      <p:sp>
        <p:nvSpPr>
          <p:cNvPr id="10" name="Text Placeholder 2">
            <a:extLst>
              <a:ext uri="{FF2B5EF4-FFF2-40B4-BE49-F238E27FC236}">
                <a16:creationId xmlns:a16="http://schemas.microsoft.com/office/drawing/2014/main" id="{EA2FB41A-D2EB-50AE-0907-CD41B850E013}"/>
              </a:ext>
            </a:extLst>
          </p:cNvPr>
          <p:cNvSpPr txBox="1"/>
          <p:nvPr/>
        </p:nvSpPr>
        <p:spPr>
          <a:xfrm>
            <a:off x="3366654" y="5504942"/>
            <a:ext cx="2547258" cy="7704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cap="none" spc="2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dirty="0"/>
              <a:t>Funds Disbursed </a:t>
            </a:r>
            <a:br>
              <a:rPr lang="en-US" sz="1800" b="0" dirty="0"/>
            </a:br>
            <a:r>
              <a:rPr lang="en-US" sz="1800" b="0" dirty="0"/>
              <a:t>(Loan Assistance):</a:t>
            </a:r>
            <a:br>
              <a:rPr lang="en-US" sz="1800" dirty="0"/>
            </a:br>
            <a:r>
              <a:rPr lang="en-US" sz="1800" dirty="0"/>
              <a:t>$49.1M</a:t>
            </a:r>
          </a:p>
        </p:txBody>
      </p:sp>
      <p:sp>
        <p:nvSpPr>
          <p:cNvPr id="11" name="Text Placeholder 2">
            <a:extLst>
              <a:ext uri="{FF2B5EF4-FFF2-40B4-BE49-F238E27FC236}">
                <a16:creationId xmlns:a16="http://schemas.microsoft.com/office/drawing/2014/main" id="{1A51F5B7-F0FD-25A6-7D51-364A6B093D4B}"/>
              </a:ext>
            </a:extLst>
          </p:cNvPr>
          <p:cNvSpPr txBox="1"/>
          <p:nvPr/>
        </p:nvSpPr>
        <p:spPr>
          <a:xfrm>
            <a:off x="6276108" y="5504942"/>
            <a:ext cx="2547258" cy="7704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cap="none" spc="2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dirty="0"/>
              <a:t>Average Award Amount</a:t>
            </a:r>
            <a:br>
              <a:rPr lang="en-US" sz="1800" dirty="0"/>
            </a:br>
            <a:r>
              <a:rPr lang="en-US" sz="1800" dirty="0"/>
              <a:t>$150,657</a:t>
            </a:r>
          </a:p>
        </p:txBody>
      </p:sp>
      <p:sp>
        <p:nvSpPr>
          <p:cNvPr id="12" name="Text Placeholder 2">
            <a:extLst>
              <a:ext uri="{FF2B5EF4-FFF2-40B4-BE49-F238E27FC236}">
                <a16:creationId xmlns:a16="http://schemas.microsoft.com/office/drawing/2014/main" id="{6492B0CF-0F34-2E11-06A1-6F140AF0306E}"/>
              </a:ext>
            </a:extLst>
          </p:cNvPr>
          <p:cNvSpPr txBox="1"/>
          <p:nvPr/>
        </p:nvSpPr>
        <p:spPr>
          <a:xfrm>
            <a:off x="9185564" y="5504942"/>
            <a:ext cx="2547258" cy="7704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cap="none" spc="2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dirty="0"/>
              <a:t>Number of Loans Processed:</a:t>
            </a:r>
            <a:br>
              <a:rPr lang="en-US" sz="1800" dirty="0"/>
            </a:br>
            <a:r>
              <a:rPr lang="en-US" sz="1800" dirty="0"/>
              <a:t>326</a:t>
            </a:r>
          </a:p>
        </p:txBody>
      </p:sp>
      <p:cxnSp>
        <p:nvCxnSpPr>
          <p:cNvPr id="14" name="Straight Connector 13">
            <a:extLst>
              <a:ext uri="{FF2B5EF4-FFF2-40B4-BE49-F238E27FC236}">
                <a16:creationId xmlns:a16="http://schemas.microsoft.com/office/drawing/2014/main" id="{D2BB416C-E2DC-F4CB-25C6-6C6A5735FE7E}"/>
              </a:ext>
            </a:extLst>
          </p:cNvPr>
          <p:cNvCxnSpPr/>
          <p:nvPr/>
        </p:nvCxnSpPr>
        <p:spPr>
          <a:xfrm flipH="1">
            <a:off x="3185556" y="5516088"/>
            <a:ext cx="0" cy="748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758EF21-5B48-CA86-10FB-8C02C5E870AD}"/>
              </a:ext>
            </a:extLst>
          </p:cNvPr>
          <p:cNvCxnSpPr/>
          <p:nvPr/>
        </p:nvCxnSpPr>
        <p:spPr>
          <a:xfrm flipH="1">
            <a:off x="6095010" y="5516088"/>
            <a:ext cx="0" cy="748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E3F41E2-AA9D-08FD-2B8F-687991EBF960}"/>
              </a:ext>
            </a:extLst>
          </p:cNvPr>
          <p:cNvCxnSpPr/>
          <p:nvPr/>
        </p:nvCxnSpPr>
        <p:spPr>
          <a:xfrm flipH="1">
            <a:off x="9004464" y="5516088"/>
            <a:ext cx="0" cy="748146"/>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787804" y="6400800"/>
            <a:ext cx="2101005" cy="246221"/>
          </a:xfrm>
          <a:prstGeom prst="rect">
            <a:avLst/>
          </a:prstGeom>
          <a:noFill/>
        </p:spPr>
        <p:txBody>
          <a:bodyPr wrap="square" rtlCol="0">
            <a:spAutoFit/>
          </a:bodyPr>
          <a:lstStyle/>
          <a:p>
            <a:r>
              <a:rPr lang="en-US" sz="1000">
                <a:latin typeface="+mj-lt"/>
              </a:rPr>
              <a:t>*updates as of 8/26/24</a:t>
            </a:r>
          </a:p>
        </p:txBody>
      </p:sp>
    </p:spTree>
    <p:extLst>
      <p:ext uri="{BB962C8B-B14F-4D97-AF65-F5344CB8AC3E}">
        <p14:creationId xmlns:p14="http://schemas.microsoft.com/office/powerpoint/2010/main" val="16751541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521F-755F-A89B-E490-B51FA70B10D9}"/>
              </a:ext>
            </a:extLst>
          </p:cNvPr>
          <p:cNvSpPr>
            <a:spLocks noGrp="1"/>
          </p:cNvSpPr>
          <p:nvPr>
            <p:ph type="title"/>
          </p:nvPr>
        </p:nvSpPr>
        <p:spPr/>
        <p:txBody>
          <a:bodyPr/>
          <a:lstStyle/>
          <a:p>
            <a:r>
              <a:rPr lang="en-US"/>
              <a:t>Non-Federal Match Program</a:t>
            </a:r>
          </a:p>
        </p:txBody>
      </p:sp>
      <p:sp>
        <p:nvSpPr>
          <p:cNvPr id="3" name="Content Placeholder 2">
            <a:extLst>
              <a:ext uri="{FF2B5EF4-FFF2-40B4-BE49-F238E27FC236}">
                <a16:creationId xmlns:a16="http://schemas.microsoft.com/office/drawing/2014/main" id="{90A644A8-0707-33E0-B5E2-E6A6657111E5}"/>
              </a:ext>
            </a:extLst>
          </p:cNvPr>
          <p:cNvSpPr>
            <a:spLocks noGrp="1"/>
          </p:cNvSpPr>
          <p:nvPr>
            <p:ph idx="1"/>
          </p:nvPr>
        </p:nvSpPr>
        <p:spPr>
          <a:xfrm>
            <a:off x="457200" y="1979113"/>
            <a:ext cx="11277600" cy="1763171"/>
          </a:xfrm>
        </p:spPr>
        <p:txBody>
          <a:bodyPr/>
          <a:lstStyle/>
          <a:p>
            <a:pPr marL="0" marR="153670" indent="0">
              <a:lnSpc>
                <a:spcPct val="100000"/>
              </a:lnSpc>
              <a:spcBef>
                <a:spcPts val="100"/>
              </a:spcBef>
              <a:buNone/>
              <a:tabLst>
                <a:tab pos="354965" algn="l"/>
                <a:tab pos="355600" algn="l"/>
              </a:tabLst>
            </a:pPr>
            <a:r>
              <a:rPr lang="en-US" sz="1800" b="1">
                <a:latin typeface="+mj-lt"/>
              </a:rPr>
              <a:t>The state will provide non-federal match funding for FEMA Public Assistance grants to offset the burden of local match  requirements for infrastructure repair and rebuilding projects.</a:t>
            </a:r>
          </a:p>
          <a:p>
            <a:pPr marL="0" marR="5080" indent="0">
              <a:lnSpc>
                <a:spcPct val="100000"/>
              </a:lnSpc>
              <a:spcBef>
                <a:spcPts val="1060"/>
              </a:spcBef>
              <a:buNone/>
              <a:tabLst>
                <a:tab pos="354965" algn="l"/>
                <a:tab pos="355600" algn="l"/>
              </a:tabLst>
            </a:pPr>
            <a:r>
              <a:rPr lang="en-US" sz="1800">
                <a:latin typeface="+mj-lt"/>
              </a:rPr>
              <a:t>Eligible applicants may generally include parish and municipal governments, state agencies and authorities, schools (K-12) and universities, first responders, critical infrastructure facilities as defined by FEMA, and public housing authorities.</a:t>
            </a:r>
          </a:p>
        </p:txBody>
      </p:sp>
      <p:sp>
        <p:nvSpPr>
          <p:cNvPr id="4" name="Footer Placeholder 3">
            <a:extLst>
              <a:ext uri="{FF2B5EF4-FFF2-40B4-BE49-F238E27FC236}">
                <a16:creationId xmlns:a16="http://schemas.microsoft.com/office/drawing/2014/main" id="{882BD09A-4732-569D-CB99-0FDED1B08F98}"/>
              </a:ext>
            </a:extLst>
          </p:cNvPr>
          <p:cNvSpPr>
            <a:spLocks noGrp="1"/>
          </p:cNvSpPr>
          <p:nvPr>
            <p:ph type="ftr" sz="quarter" idx="11"/>
          </p:nvPr>
        </p:nvSpPr>
        <p:spPr/>
        <p:txBody>
          <a:bodyPr/>
          <a:lstStyle/>
          <a:p>
            <a:r>
              <a:rPr lang="en-US" dirty="0"/>
              <a:t>Louisiana Office of Community Development — Disaster Recovery </a:t>
            </a:r>
          </a:p>
        </p:txBody>
      </p:sp>
      <p:sp>
        <p:nvSpPr>
          <p:cNvPr id="5" name="Slide Number Placeholder 4">
            <a:extLst>
              <a:ext uri="{FF2B5EF4-FFF2-40B4-BE49-F238E27FC236}">
                <a16:creationId xmlns:a16="http://schemas.microsoft.com/office/drawing/2014/main" id="{72BF5CCD-2FD3-F5E1-C890-9CD7488BFD93}"/>
              </a:ext>
            </a:extLst>
          </p:cNvPr>
          <p:cNvSpPr>
            <a:spLocks noGrp="1"/>
          </p:cNvSpPr>
          <p:nvPr>
            <p:ph type="sldNum" sz="quarter" idx="12"/>
          </p:nvPr>
        </p:nvSpPr>
        <p:spPr/>
        <p:txBody>
          <a:bodyPr/>
          <a:lstStyle/>
          <a:p>
            <a:fld id="{8191B773-1EFB-6B41-BA2F-35FA32918E04}" type="slidenum">
              <a:rPr lang="en-US" smtClean="0"/>
              <a:t>17</a:t>
            </a:fld>
            <a:endParaRPr lang="en-US"/>
          </a:p>
        </p:txBody>
      </p:sp>
      <p:graphicFrame>
        <p:nvGraphicFramePr>
          <p:cNvPr id="6" name="Table 5">
            <a:extLst>
              <a:ext uri="{FF2B5EF4-FFF2-40B4-BE49-F238E27FC236}">
                <a16:creationId xmlns:a16="http://schemas.microsoft.com/office/drawing/2014/main" id="{FCB27F7D-5E2F-A0F0-4061-FD2D9C04730F}"/>
              </a:ext>
            </a:extLst>
          </p:cNvPr>
          <p:cNvGraphicFramePr>
            <a:graphicFrameLocks noGrp="1"/>
          </p:cNvGraphicFramePr>
          <p:nvPr>
            <p:extLst>
              <p:ext uri="{D42A27DB-BD31-4B8C-83A1-F6EECF244321}">
                <p14:modId xmlns:p14="http://schemas.microsoft.com/office/powerpoint/2010/main" val="1491431884"/>
              </p:ext>
            </p:extLst>
          </p:nvPr>
        </p:nvGraphicFramePr>
        <p:xfrm>
          <a:off x="457199" y="3429000"/>
          <a:ext cx="11277600" cy="2255024"/>
        </p:xfrm>
        <a:graphic>
          <a:graphicData uri="http://schemas.openxmlformats.org/drawingml/2006/table">
            <a:tbl>
              <a:tblPr firstRow="1" firstCol="1" bandRow="1">
                <a:tableStyleId>{5C22544A-7EE6-4342-B048-85BDC9FD1C3A}</a:tableStyleId>
              </a:tblPr>
              <a:tblGrid>
                <a:gridCol w="2319857">
                  <a:extLst>
                    <a:ext uri="{9D8B030D-6E8A-4147-A177-3AD203B41FA5}">
                      <a16:colId xmlns:a16="http://schemas.microsoft.com/office/drawing/2014/main" val="4118485479"/>
                    </a:ext>
                  </a:extLst>
                </a:gridCol>
                <a:gridCol w="2491058">
                  <a:extLst>
                    <a:ext uri="{9D8B030D-6E8A-4147-A177-3AD203B41FA5}">
                      <a16:colId xmlns:a16="http://schemas.microsoft.com/office/drawing/2014/main" val="3378259342"/>
                    </a:ext>
                  </a:extLst>
                </a:gridCol>
                <a:gridCol w="2214273">
                  <a:extLst>
                    <a:ext uri="{9D8B030D-6E8A-4147-A177-3AD203B41FA5}">
                      <a16:colId xmlns:a16="http://schemas.microsoft.com/office/drawing/2014/main" val="1839449389"/>
                    </a:ext>
                  </a:extLst>
                </a:gridCol>
                <a:gridCol w="2117455">
                  <a:extLst>
                    <a:ext uri="{9D8B030D-6E8A-4147-A177-3AD203B41FA5}">
                      <a16:colId xmlns:a16="http://schemas.microsoft.com/office/drawing/2014/main" val="2996842506"/>
                    </a:ext>
                  </a:extLst>
                </a:gridCol>
                <a:gridCol w="2134957">
                  <a:extLst>
                    <a:ext uri="{9D8B030D-6E8A-4147-A177-3AD203B41FA5}">
                      <a16:colId xmlns:a16="http://schemas.microsoft.com/office/drawing/2014/main" val="2016644960"/>
                    </a:ext>
                  </a:extLst>
                </a:gridCol>
              </a:tblGrid>
              <a:tr h="728530">
                <a:tc gridSpan="5">
                  <a:txBody>
                    <a:bodyPr/>
                    <a:lstStyle/>
                    <a:p>
                      <a:pPr marL="0" marR="0" algn="ctr">
                        <a:spcBef>
                          <a:spcPct val="0"/>
                        </a:spcBef>
                        <a:spcAft>
                          <a:spcPct val="0"/>
                        </a:spcAft>
                      </a:pPr>
                      <a:r>
                        <a:rPr lang="en-US" sz="18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Debris Removal and Emergency Protective Measures (FEMA Cat A&amp;B)</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ct val="0"/>
                        </a:spcBef>
                        <a:spcAft>
                          <a:spcPct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algn="ctr">
                        <a:spcBef>
                          <a:spcPct val="0"/>
                        </a:spcBef>
                        <a:spcAft>
                          <a:spcPct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algn="ctr">
                        <a:spcBef>
                          <a:spcPct val="0"/>
                        </a:spcBef>
                        <a:spcAft>
                          <a:spcPct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algn="ctr">
                        <a:spcBef>
                          <a:spcPct val="0"/>
                        </a:spcBef>
                        <a:spcAft>
                          <a:spcPct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910875531"/>
                  </a:ext>
                </a:extLst>
              </a:tr>
              <a:tr h="549640">
                <a:tc>
                  <a:txBody>
                    <a:bodyPr/>
                    <a:lstStyle/>
                    <a:p>
                      <a:pPr marL="0" marR="0" algn="ctr">
                        <a:spcBef>
                          <a:spcPct val="0"/>
                        </a:spcBef>
                        <a:spcAft>
                          <a:spcPct val="0"/>
                        </a:spcAft>
                      </a:pPr>
                      <a:r>
                        <a:rPr lang="en-US" sz="1400">
                          <a:effectLst/>
                          <a:latin typeface="+mj-lt"/>
                        </a:rPr>
                        <a:t>Disaster</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ct val="0"/>
                        </a:spcBef>
                        <a:spcAft>
                          <a:spcPct val="0"/>
                        </a:spcAft>
                      </a:pPr>
                      <a:r>
                        <a:rPr lang="en-US" sz="1400" b="1" kern="1200">
                          <a:solidFill>
                            <a:schemeClr val="lt1"/>
                          </a:solidFill>
                          <a:effectLst/>
                          <a:latin typeface="+mj-lt"/>
                          <a:ea typeface="+mn-ea"/>
                          <a:cs typeface="+mn-cs"/>
                        </a:rPr>
                        <a:t>Amount Projected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ct val="0"/>
                        </a:spcBef>
                        <a:spcAft>
                          <a:spcPct val="0"/>
                        </a:spcAft>
                      </a:pPr>
                      <a:r>
                        <a:rPr lang="en-US" sz="1400" b="1" kern="1200">
                          <a:solidFill>
                            <a:schemeClr val="lt1"/>
                          </a:solidFill>
                          <a:effectLst/>
                          <a:latin typeface="+mj-lt"/>
                          <a:ea typeface="+mn-ea"/>
                          <a:cs typeface="+mn-cs"/>
                        </a:rPr>
                        <a:t>Number of Projects (Projected)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ct val="0"/>
                        </a:spcBef>
                        <a:spcAft>
                          <a:spcPct val="0"/>
                        </a:spcAft>
                      </a:pPr>
                      <a:r>
                        <a:rPr lang="en-US" sz="1400" b="1" kern="1200">
                          <a:solidFill>
                            <a:schemeClr val="lt1"/>
                          </a:solidFill>
                          <a:effectLst/>
                          <a:latin typeface="+mj-lt"/>
                          <a:ea typeface="+mn-ea"/>
                          <a:cs typeface="+mn-cs"/>
                        </a:rPr>
                        <a:t>Current Awards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ct val="0"/>
                        </a:spcBef>
                        <a:spcAft>
                          <a:spcPct val="0"/>
                        </a:spcAft>
                      </a:pPr>
                      <a:r>
                        <a:rPr lang="en-US" sz="1400" b="1" kern="1200">
                          <a:solidFill>
                            <a:schemeClr val="lt1"/>
                          </a:solidFill>
                          <a:effectLst/>
                          <a:latin typeface="+mj-lt"/>
                          <a:ea typeface="+mn-ea"/>
                          <a:cs typeface="+mn-cs"/>
                        </a:rPr>
                        <a:t>Number of Projects (Current)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33857641"/>
                  </a:ext>
                </a:extLst>
              </a:tr>
              <a:tr h="325618">
                <a:tc>
                  <a:txBody>
                    <a:bodyPr/>
                    <a:lstStyle/>
                    <a:p>
                      <a:pPr marL="0" marR="0">
                        <a:spcBef>
                          <a:spcPct val="0"/>
                        </a:spcBef>
                        <a:spcAft>
                          <a:spcPct val="0"/>
                        </a:spcAft>
                      </a:pPr>
                      <a:r>
                        <a:rPr lang="en-US" sz="1600">
                          <a:solidFill>
                            <a:schemeClr val="tx1"/>
                          </a:solidFill>
                          <a:effectLst/>
                          <a:latin typeface="+mj-lt"/>
                        </a:rPr>
                        <a:t>Laura/Delta (2020)</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r">
                        <a:spcBef>
                          <a:spcPct val="0"/>
                        </a:spcBef>
                        <a:spcAft>
                          <a:spcPct val="0"/>
                        </a:spcAft>
                      </a:pPr>
                      <a:r>
                        <a:rPr lang="en-US" sz="1400" dirty="0">
                          <a:solidFill>
                            <a:schemeClr val="tx1"/>
                          </a:solidFill>
                          <a:effectLst/>
                          <a:latin typeface="+mj-lt"/>
                        </a:rPr>
                        <a:t>$103,284,357</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$79,654,236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965107"/>
                  </a:ext>
                </a:extLst>
              </a:tr>
              <a:tr h="325618">
                <a:tc>
                  <a:txBody>
                    <a:bodyPr/>
                    <a:lstStyle/>
                    <a:p>
                      <a:pPr marL="0" marR="0">
                        <a:spcBef>
                          <a:spcPct val="0"/>
                        </a:spcBef>
                        <a:spcAft>
                          <a:spcPct val="0"/>
                        </a:spcAft>
                      </a:pPr>
                      <a:r>
                        <a:rPr lang="en-US" sz="1600">
                          <a:solidFill>
                            <a:schemeClr val="tx1"/>
                          </a:solidFill>
                          <a:effectLst/>
                          <a:latin typeface="+mj-lt"/>
                        </a:rPr>
                        <a:t>Ida/May Storms (2021)</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r">
                        <a:spcBef>
                          <a:spcPct val="0"/>
                        </a:spcBef>
                        <a:spcAft>
                          <a:spcPct val="0"/>
                        </a:spcAft>
                      </a:pPr>
                      <a:r>
                        <a:rPr lang="en-US" sz="1400">
                          <a:solidFill>
                            <a:schemeClr val="tx1"/>
                          </a:solidFill>
                          <a:effectLst/>
                          <a:latin typeface="+mj-lt"/>
                        </a:rPr>
                        <a:t>$68,217,082</a:t>
                      </a:r>
                      <a:endParaRPr lang="en-US" sz="14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ct val="0"/>
                        </a:spcBef>
                        <a:spcAft>
                          <a:spcPct val="0"/>
                        </a:spcAft>
                      </a:pPr>
                      <a:r>
                        <a:rPr lang="en-US" sz="1400">
                          <a:solidFill>
                            <a:schemeClr val="tx1"/>
                          </a:solidFill>
                          <a:effectLst/>
                          <a:latin typeface="+mj-lt"/>
                        </a:rPr>
                        <a:t>97</a:t>
                      </a:r>
                      <a:endParaRPr lang="en-US" sz="14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$35,411,626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4297642"/>
                  </a:ext>
                </a:extLst>
              </a:tr>
              <a:tr h="325618">
                <a:tc>
                  <a:txBody>
                    <a:bodyPr/>
                    <a:lstStyle/>
                    <a:p>
                      <a:pPr marL="0" marR="0">
                        <a:spcBef>
                          <a:spcPct val="0"/>
                        </a:spcBef>
                        <a:spcAft>
                          <a:spcPct val="0"/>
                        </a:spcAft>
                      </a:pPr>
                      <a:r>
                        <a:rPr lang="en-US" sz="1600">
                          <a:solidFill>
                            <a:schemeClr val="tx1"/>
                          </a:solidFill>
                          <a:effectLst/>
                          <a:latin typeface="+mj-lt"/>
                        </a:rPr>
                        <a:t>Total</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r">
                        <a:spcBef>
                          <a:spcPct val="0"/>
                        </a:spcBef>
                        <a:spcAft>
                          <a:spcPct val="0"/>
                        </a:spcAft>
                      </a:pPr>
                      <a:r>
                        <a:rPr lang="en-US" sz="1400">
                          <a:solidFill>
                            <a:schemeClr val="tx1"/>
                          </a:solidFill>
                          <a:effectLst/>
                          <a:latin typeface="+mj-lt"/>
                        </a:rPr>
                        <a:t>$171,501,439</a:t>
                      </a:r>
                      <a:endParaRPr lang="en-US" sz="14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196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spcBef>
                          <a:spcPct val="0"/>
                        </a:spcBef>
                        <a:spcAft>
                          <a:spcPct val="0"/>
                        </a:spcAft>
                      </a:pPr>
                      <a:r>
                        <a:rPr lang="en-US" sz="1400">
                          <a:solidFill>
                            <a:schemeClr val="tx1"/>
                          </a:solidFill>
                          <a:effectLst/>
                          <a:latin typeface="+mj-lt"/>
                          <a:ea typeface="Calibri" panose="020F0502020204030204" pitchFamily="34" charset="0"/>
                          <a:cs typeface="Times New Roman" panose="02020603050405020304" pitchFamily="18" charset="0"/>
                        </a:rPr>
                        <a:t>$115,065,862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spcBef>
                          <a:spcPct val="0"/>
                        </a:spcBef>
                        <a:spcAft>
                          <a:spcPct val="0"/>
                        </a:spcAft>
                      </a:pPr>
                      <a:r>
                        <a:rPr lang="en-US" sz="1400" dirty="0">
                          <a:solidFill>
                            <a:schemeClr val="tx1"/>
                          </a:solidFill>
                          <a:effectLst/>
                          <a:latin typeface="+mj-lt"/>
                          <a:ea typeface="Calibri" panose="020F0502020204030204" pitchFamily="34" charset="0"/>
                          <a:cs typeface="Times New Roman" panose="02020603050405020304" pitchFamily="18"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8206586"/>
                  </a:ext>
                </a:extLst>
              </a:tr>
            </a:tbl>
          </a:graphicData>
        </a:graphic>
      </p:graphicFrame>
      <p:cxnSp>
        <p:nvCxnSpPr>
          <p:cNvPr id="8" name="Straight Connector 7">
            <a:extLst>
              <a:ext uri="{FF2B5EF4-FFF2-40B4-BE49-F238E27FC236}">
                <a16:creationId xmlns:a16="http://schemas.microsoft.com/office/drawing/2014/main" id="{6F820BE3-673E-B545-AD44-D2D2898B8D7D}"/>
              </a:ext>
            </a:extLst>
          </p:cNvPr>
          <p:cNvCxnSpPr/>
          <p:nvPr/>
        </p:nvCxnSpPr>
        <p:spPr>
          <a:xfrm>
            <a:off x="2711531" y="3968659"/>
            <a:ext cx="6768935"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99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594E-38C2-2E79-C9DE-535589F14635}"/>
              </a:ext>
            </a:extLst>
          </p:cNvPr>
          <p:cNvSpPr>
            <a:spLocks noGrp="1"/>
          </p:cNvSpPr>
          <p:nvPr>
            <p:ph type="title"/>
          </p:nvPr>
        </p:nvSpPr>
        <p:spPr/>
        <p:txBody>
          <a:bodyPr/>
          <a:lstStyle/>
          <a:p>
            <a:r>
              <a:rPr lang="en-US"/>
              <a:t>CDBG-MIT</a:t>
            </a:r>
          </a:p>
        </p:txBody>
      </p:sp>
      <p:sp>
        <p:nvSpPr>
          <p:cNvPr id="4" name="Slide Number Placeholder 3">
            <a:extLst>
              <a:ext uri="{FF2B5EF4-FFF2-40B4-BE49-F238E27FC236}">
                <a16:creationId xmlns:a16="http://schemas.microsoft.com/office/drawing/2014/main" id="{1364BD94-31E9-A95D-4C25-599C68440555}"/>
              </a:ext>
            </a:extLst>
          </p:cNvPr>
          <p:cNvSpPr>
            <a:spLocks noGrp="1"/>
          </p:cNvSpPr>
          <p:nvPr>
            <p:ph type="sldNum" sz="quarter" idx="12"/>
          </p:nvPr>
        </p:nvSpPr>
        <p:spPr/>
        <p:txBody>
          <a:bodyPr/>
          <a:lstStyle/>
          <a:p>
            <a:fld id="{8191B773-1EFB-6B41-BA2F-35FA32918E04}" type="slidenum">
              <a:rPr lang="en-US" smtClean="0"/>
              <a:t>18</a:t>
            </a:fld>
            <a:endParaRPr lang="en-US"/>
          </a:p>
        </p:txBody>
      </p:sp>
      <p:sp>
        <p:nvSpPr>
          <p:cNvPr id="5" name="Subtitle 4">
            <a:extLst>
              <a:ext uri="{FF2B5EF4-FFF2-40B4-BE49-F238E27FC236}">
                <a16:creationId xmlns:a16="http://schemas.microsoft.com/office/drawing/2014/main" id="{66AC2283-E8B2-B4B6-8E08-ACD5CCB217AE}"/>
              </a:ext>
            </a:extLst>
          </p:cNvPr>
          <p:cNvSpPr>
            <a:spLocks noGrp="1"/>
          </p:cNvSpPr>
          <p:nvPr>
            <p:ph type="subTitle" idx="1"/>
          </p:nvPr>
        </p:nvSpPr>
        <p:spPr/>
        <p:txBody>
          <a:bodyPr/>
          <a:lstStyle/>
          <a:p>
            <a:r>
              <a:rPr lang="en-US"/>
              <a:t>Mitigation — Louisiana Watershed Initiative</a:t>
            </a:r>
          </a:p>
        </p:txBody>
      </p:sp>
      <p:sp>
        <p:nvSpPr>
          <p:cNvPr id="3" name="Footer Placeholder 2">
            <a:extLst>
              <a:ext uri="{FF2B5EF4-FFF2-40B4-BE49-F238E27FC236}">
                <a16:creationId xmlns:a16="http://schemas.microsoft.com/office/drawing/2014/main" id="{BD5B662E-E364-6692-762C-DC18FED4EBE8}"/>
              </a:ext>
            </a:extLst>
          </p:cNvPr>
          <p:cNvSpPr>
            <a:spLocks noGrp="1"/>
          </p:cNvSpPr>
          <p:nvPr>
            <p:ph type="ftr" sz="quarter" idx="11"/>
          </p:nvPr>
        </p:nvSpPr>
        <p:spPr/>
        <p:txBody>
          <a:bodyPr/>
          <a:lstStyle/>
          <a:p>
            <a:r>
              <a:rPr lang="en-US"/>
              <a:t>Louisiana Office of Community Development — Disaster Recovery </a:t>
            </a:r>
          </a:p>
        </p:txBody>
      </p:sp>
    </p:spTree>
    <p:extLst>
      <p:ext uri="{BB962C8B-B14F-4D97-AF65-F5344CB8AC3E}">
        <p14:creationId xmlns:p14="http://schemas.microsoft.com/office/powerpoint/2010/main" val="29452343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E7D6-507B-0E78-C406-751BC9952CF8}"/>
              </a:ext>
            </a:extLst>
          </p:cNvPr>
          <p:cNvSpPr>
            <a:spLocks noGrp="1"/>
          </p:cNvSpPr>
          <p:nvPr>
            <p:ph type="title"/>
          </p:nvPr>
        </p:nvSpPr>
        <p:spPr/>
        <p:txBody>
          <a:bodyPr/>
          <a:lstStyle/>
          <a:p>
            <a:r>
              <a:rPr lang="en-US"/>
              <a:t>Louisiana Watershed Initiative Update</a:t>
            </a:r>
          </a:p>
        </p:txBody>
      </p:sp>
      <p:sp>
        <p:nvSpPr>
          <p:cNvPr id="4" name="Footer Placeholder 3">
            <a:extLst>
              <a:ext uri="{FF2B5EF4-FFF2-40B4-BE49-F238E27FC236}">
                <a16:creationId xmlns:a16="http://schemas.microsoft.com/office/drawing/2014/main" id="{3FB1B326-2973-F778-3644-5116B7A09F27}"/>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543F438D-083B-1C95-8410-8C2173088DD0}"/>
              </a:ext>
            </a:extLst>
          </p:cNvPr>
          <p:cNvSpPr>
            <a:spLocks noGrp="1"/>
          </p:cNvSpPr>
          <p:nvPr>
            <p:ph type="sldNum" sz="quarter" idx="12"/>
          </p:nvPr>
        </p:nvSpPr>
        <p:spPr/>
        <p:txBody>
          <a:bodyPr/>
          <a:lstStyle/>
          <a:p>
            <a:fld id="{8191B773-1EFB-6B41-BA2F-35FA32918E04}" type="slidenum">
              <a:rPr lang="en-US" smtClean="0"/>
              <a:t>19</a:t>
            </a:fld>
            <a:endParaRPr lang="en-US"/>
          </a:p>
        </p:txBody>
      </p:sp>
      <p:sp>
        <p:nvSpPr>
          <p:cNvPr id="6" name="Text Placeholder 5">
            <a:extLst>
              <a:ext uri="{FF2B5EF4-FFF2-40B4-BE49-F238E27FC236}">
                <a16:creationId xmlns:a16="http://schemas.microsoft.com/office/drawing/2014/main" id="{4A7FCD84-B028-C11F-1671-7253FC2D78EE}"/>
              </a:ext>
            </a:extLst>
          </p:cNvPr>
          <p:cNvSpPr>
            <a:spLocks noGrp="1"/>
          </p:cNvSpPr>
          <p:nvPr>
            <p:ph type="body" sz="quarter" idx="13"/>
          </p:nvPr>
        </p:nvSpPr>
        <p:spPr/>
        <p:txBody>
          <a:bodyPr/>
          <a:lstStyle/>
          <a:p>
            <a:r>
              <a:rPr lang="en-US"/>
              <a:t>Budgeted Funding</a:t>
            </a:r>
          </a:p>
        </p:txBody>
      </p:sp>
      <p:sp>
        <p:nvSpPr>
          <p:cNvPr id="8" name="Content Placeholder 2">
            <a:extLst>
              <a:ext uri="{FF2B5EF4-FFF2-40B4-BE49-F238E27FC236}">
                <a16:creationId xmlns:a16="http://schemas.microsoft.com/office/drawing/2014/main" id="{8287C754-CD84-EED9-5D06-8CFF10E85C5B}"/>
              </a:ext>
            </a:extLst>
          </p:cNvPr>
          <p:cNvSpPr txBox="1"/>
          <p:nvPr/>
        </p:nvSpPr>
        <p:spPr>
          <a:xfrm>
            <a:off x="457200" y="2470068"/>
            <a:ext cx="5112327" cy="332509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t>In 2019, the federal government allocated a </a:t>
            </a:r>
            <a:r>
              <a:rPr lang="en-US" sz="2200" b="1" dirty="0"/>
              <a:t>$1.2 billion flood mitigation grant </a:t>
            </a:r>
            <a:r>
              <a:rPr lang="en-US" sz="2200" dirty="0"/>
              <a:t>to Louisiana—providing an unprecedented opportunity to expedite LWI efforts. </a:t>
            </a:r>
          </a:p>
          <a:p>
            <a:pPr marL="0" indent="0">
              <a:lnSpc>
                <a:spcPct val="100000"/>
              </a:lnSpc>
              <a:buNone/>
            </a:pPr>
            <a:r>
              <a:rPr lang="en-US" sz="2200" dirty="0"/>
              <a:t>Guided by a federally approved Action Plan, the funds support planning, regional capacity building, data collection, modeling and projects focused on reducing flood risk statewide.</a:t>
            </a:r>
          </a:p>
        </p:txBody>
      </p:sp>
      <p:pic>
        <p:nvPicPr>
          <p:cNvPr id="9" name="Picture 8" descr="A diagram of a project&#10;&#10;Description automatically generated">
            <a:extLst>
              <a:ext uri="{FF2B5EF4-FFF2-40B4-BE49-F238E27FC236}">
                <a16:creationId xmlns:a16="http://schemas.microsoft.com/office/drawing/2014/main" id="{57A9A9CF-1908-D991-7450-CC1A8CEAC8BB}"/>
              </a:ext>
            </a:extLst>
          </p:cNvPr>
          <p:cNvPicPr>
            <a:picLocks noChangeAspect="1"/>
          </p:cNvPicPr>
          <p:nvPr/>
        </p:nvPicPr>
        <p:blipFill>
          <a:blip r:embed="rId3"/>
          <a:srcRect t="112" b="112"/>
          <a:stretch>
            <a:fillRect/>
          </a:stretch>
        </p:blipFill>
        <p:spPr>
          <a:xfrm>
            <a:off x="6385457" y="2132517"/>
            <a:ext cx="5472263" cy="4000192"/>
          </a:xfrm>
          <a:prstGeom prst="rect">
            <a:avLst/>
          </a:prstGeom>
        </p:spPr>
      </p:pic>
    </p:spTree>
    <p:extLst>
      <p:ext uri="{BB962C8B-B14F-4D97-AF65-F5344CB8AC3E}">
        <p14:creationId xmlns:p14="http://schemas.microsoft.com/office/powerpoint/2010/main" val="19472222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3280-9F84-7AC7-B183-6D8635E0EC39}"/>
              </a:ext>
            </a:extLst>
          </p:cNvPr>
          <p:cNvSpPr>
            <a:spLocks noGrp="1"/>
          </p:cNvSpPr>
          <p:nvPr>
            <p:ph type="title"/>
          </p:nvPr>
        </p:nvSpPr>
        <p:spPr/>
        <p:txBody>
          <a:bodyPr/>
          <a:lstStyle/>
          <a:p>
            <a:r>
              <a:rPr lang="en-US"/>
              <a:t>Overview</a:t>
            </a:r>
          </a:p>
        </p:txBody>
      </p:sp>
      <p:sp>
        <p:nvSpPr>
          <p:cNvPr id="4" name="Footer Placeholder 3">
            <a:extLst>
              <a:ext uri="{FF2B5EF4-FFF2-40B4-BE49-F238E27FC236}">
                <a16:creationId xmlns:a16="http://schemas.microsoft.com/office/drawing/2014/main" id="{E0FA8CD4-C346-934E-B00F-38BA80B14A6E}"/>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242C8720-D743-EF40-1D54-3A4453CE53A7}"/>
              </a:ext>
            </a:extLst>
          </p:cNvPr>
          <p:cNvSpPr>
            <a:spLocks noGrp="1"/>
          </p:cNvSpPr>
          <p:nvPr>
            <p:ph type="sldNum" sz="quarter" idx="12"/>
          </p:nvPr>
        </p:nvSpPr>
        <p:spPr/>
        <p:txBody>
          <a:bodyPr/>
          <a:lstStyle/>
          <a:p>
            <a:fld id="{8191B773-1EFB-6B41-BA2F-35FA32918E04}" type="slidenum">
              <a:rPr lang="en-US" smtClean="0"/>
              <a:t>2</a:t>
            </a:fld>
            <a:endParaRPr lang="en-US"/>
          </a:p>
        </p:txBody>
      </p:sp>
      <p:sp>
        <p:nvSpPr>
          <p:cNvPr id="6" name="Subtitle 5">
            <a:extLst>
              <a:ext uri="{FF2B5EF4-FFF2-40B4-BE49-F238E27FC236}">
                <a16:creationId xmlns:a16="http://schemas.microsoft.com/office/drawing/2014/main" id="{65FA1AD1-0B72-2003-1331-F03D903307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54262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D07BF-724F-F384-B2EA-5277BAEBC99F}"/>
              </a:ext>
            </a:extLst>
          </p:cNvPr>
          <p:cNvSpPr>
            <a:spLocks noGrp="1"/>
          </p:cNvSpPr>
          <p:nvPr>
            <p:ph idx="1"/>
          </p:nvPr>
        </p:nvSpPr>
        <p:spPr>
          <a:xfrm>
            <a:off x="457200" y="2470068"/>
            <a:ext cx="6096000" cy="1686296"/>
          </a:xfrm>
        </p:spPr>
        <p:txBody>
          <a:bodyPr/>
          <a:lstStyle/>
          <a:p>
            <a:pPr marL="0" indent="0">
              <a:buNone/>
            </a:pPr>
            <a:r>
              <a:rPr lang="en-US" sz="2400" dirty="0"/>
              <a:t>The state dedicated funding to 127 projects through LWI programs including State Projects and Programs, Local and Regional Projects (Round 1, Round 2 and Design Support Program), and Non-Federal Cost Share Program (HMGP).</a:t>
            </a:r>
          </a:p>
        </p:txBody>
      </p:sp>
      <p:sp>
        <p:nvSpPr>
          <p:cNvPr id="4" name="Footer Placeholder 3">
            <a:extLst>
              <a:ext uri="{FF2B5EF4-FFF2-40B4-BE49-F238E27FC236}">
                <a16:creationId xmlns:a16="http://schemas.microsoft.com/office/drawing/2014/main" id="{3B03AA2A-E192-9B44-B7DC-0F45D3E4ECF3}"/>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0621927C-797A-BE59-1D75-72B4E5D97E04}"/>
              </a:ext>
            </a:extLst>
          </p:cNvPr>
          <p:cNvSpPr>
            <a:spLocks noGrp="1"/>
          </p:cNvSpPr>
          <p:nvPr>
            <p:ph type="sldNum" sz="quarter" idx="12"/>
          </p:nvPr>
        </p:nvSpPr>
        <p:spPr/>
        <p:txBody>
          <a:bodyPr/>
          <a:lstStyle/>
          <a:p>
            <a:fld id="{8191B773-1EFB-6B41-BA2F-35FA32918E04}" type="slidenum">
              <a:rPr lang="en-US" smtClean="0"/>
              <a:t>20</a:t>
            </a:fld>
            <a:endParaRPr lang="en-US"/>
          </a:p>
        </p:txBody>
      </p:sp>
      <p:sp>
        <p:nvSpPr>
          <p:cNvPr id="6" name="Text Placeholder 5">
            <a:extLst>
              <a:ext uri="{FF2B5EF4-FFF2-40B4-BE49-F238E27FC236}">
                <a16:creationId xmlns:a16="http://schemas.microsoft.com/office/drawing/2014/main" id="{F4B594F9-3972-89B2-07D3-47A0DEBB4693}"/>
              </a:ext>
            </a:extLst>
          </p:cNvPr>
          <p:cNvSpPr>
            <a:spLocks noGrp="1"/>
          </p:cNvSpPr>
          <p:nvPr>
            <p:ph type="body" sz="quarter" idx="13"/>
          </p:nvPr>
        </p:nvSpPr>
        <p:spPr/>
        <p:txBody>
          <a:bodyPr/>
          <a:lstStyle/>
          <a:p>
            <a:r>
              <a:rPr lang="en-US"/>
              <a:t>127 Projects Awarded Funding</a:t>
            </a:r>
          </a:p>
        </p:txBody>
      </p:sp>
      <p:sp>
        <p:nvSpPr>
          <p:cNvPr id="2" name="Title 1">
            <a:extLst>
              <a:ext uri="{FF2B5EF4-FFF2-40B4-BE49-F238E27FC236}">
                <a16:creationId xmlns:a16="http://schemas.microsoft.com/office/drawing/2014/main" id="{B611F5A6-7B72-B593-8179-E53862E28434}"/>
              </a:ext>
            </a:extLst>
          </p:cNvPr>
          <p:cNvSpPr>
            <a:spLocks noGrp="1"/>
          </p:cNvSpPr>
          <p:nvPr>
            <p:ph type="title"/>
          </p:nvPr>
        </p:nvSpPr>
        <p:spPr/>
        <p:txBody>
          <a:bodyPr/>
          <a:lstStyle/>
          <a:p>
            <a:r>
              <a:rPr lang="en-US"/>
              <a:t>LWI Update</a:t>
            </a:r>
          </a:p>
        </p:txBody>
      </p:sp>
      <p:pic>
        <p:nvPicPr>
          <p:cNvPr id="7" name="Picture 6" descr="A map of louisiana with white dots&#10;&#10;Description automatically generated">
            <a:extLst>
              <a:ext uri="{FF2B5EF4-FFF2-40B4-BE49-F238E27FC236}">
                <a16:creationId xmlns:a16="http://schemas.microsoft.com/office/drawing/2014/main" id="{12941C2F-23A7-38A6-D805-12BB4EBE2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646" y="412610"/>
            <a:ext cx="5428863" cy="4691270"/>
          </a:xfrm>
          <a:prstGeom prst="rect">
            <a:avLst/>
          </a:prstGeom>
        </p:spPr>
      </p:pic>
      <p:pic>
        <p:nvPicPr>
          <p:cNvPr id="10" name="Picture 9">
            <a:extLst>
              <a:ext uri="{FF2B5EF4-FFF2-40B4-BE49-F238E27FC236}">
                <a16:creationId xmlns:a16="http://schemas.microsoft.com/office/drawing/2014/main" id="{B023C864-C131-FE36-EBD2-1A54AE5234D5}"/>
              </a:ext>
            </a:extLst>
          </p:cNvPr>
          <p:cNvPicPr>
            <a:picLocks noChangeAspect="1"/>
          </p:cNvPicPr>
          <p:nvPr/>
        </p:nvPicPr>
        <p:blipFill rotWithShape="1">
          <a:blip r:embed="rId3"/>
          <a:srcRect t="14386" b="10793"/>
          <a:stretch/>
        </p:blipFill>
        <p:spPr>
          <a:xfrm>
            <a:off x="0" y="4423866"/>
            <a:ext cx="8059820" cy="1802232"/>
          </a:xfrm>
          <a:prstGeom prst="rect">
            <a:avLst/>
          </a:prstGeom>
        </p:spPr>
      </p:pic>
    </p:spTree>
    <p:extLst>
      <p:ext uri="{BB962C8B-B14F-4D97-AF65-F5344CB8AC3E}">
        <p14:creationId xmlns:p14="http://schemas.microsoft.com/office/powerpoint/2010/main" val="8808579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863B-C1EB-306A-7B19-F6335F45CF0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C49D4C3-0E22-F504-64F8-B9C841744D5F}"/>
              </a:ext>
            </a:extLst>
          </p:cNvPr>
          <p:cNvSpPr/>
          <p:nvPr/>
        </p:nvSpPr>
        <p:spPr>
          <a:xfrm>
            <a:off x="1728072" y="2667869"/>
            <a:ext cx="4114800" cy="12159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Using scientific tools and data </a:t>
            </a:r>
          </a:p>
        </p:txBody>
      </p:sp>
      <p:sp>
        <p:nvSpPr>
          <p:cNvPr id="15" name="Rectangle 14">
            <a:extLst>
              <a:ext uri="{FF2B5EF4-FFF2-40B4-BE49-F238E27FC236}">
                <a16:creationId xmlns:a16="http://schemas.microsoft.com/office/drawing/2014/main" id="{324B0E9C-414B-27D4-73F0-BF4E63C305D1}"/>
              </a:ext>
            </a:extLst>
          </p:cNvPr>
          <p:cNvSpPr/>
          <p:nvPr/>
        </p:nvSpPr>
        <p:spPr>
          <a:xfrm>
            <a:off x="6349129" y="2667869"/>
            <a:ext cx="4114800" cy="12159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Maximizing the natural function of floodplains </a:t>
            </a:r>
          </a:p>
        </p:txBody>
      </p:sp>
      <p:sp>
        <p:nvSpPr>
          <p:cNvPr id="14" name="Rectangle 13">
            <a:extLst>
              <a:ext uri="{FF2B5EF4-FFF2-40B4-BE49-F238E27FC236}">
                <a16:creationId xmlns:a16="http://schemas.microsoft.com/office/drawing/2014/main" id="{66F0ADAB-8568-15F6-D959-FDA8A73CA562}"/>
              </a:ext>
            </a:extLst>
          </p:cNvPr>
          <p:cNvSpPr/>
          <p:nvPr/>
        </p:nvSpPr>
        <p:spPr>
          <a:xfrm>
            <a:off x="1728072" y="4241283"/>
            <a:ext cx="4114800" cy="12159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Enabling transparent, objective</a:t>
            </a:r>
            <a:br>
              <a:rPr lang="en-US" sz="2000" dirty="0">
                <a:solidFill>
                  <a:schemeClr val="bg1"/>
                </a:solidFill>
                <a:latin typeface="+mj-lt"/>
              </a:rPr>
            </a:br>
            <a:r>
              <a:rPr lang="en-US" sz="2000" dirty="0">
                <a:solidFill>
                  <a:schemeClr val="bg1"/>
                </a:solidFill>
                <a:latin typeface="+mj-lt"/>
              </a:rPr>
              <a:t>decision-making </a:t>
            </a:r>
          </a:p>
        </p:txBody>
      </p:sp>
      <p:sp>
        <p:nvSpPr>
          <p:cNvPr id="13" name="Rectangle 12">
            <a:extLst>
              <a:ext uri="{FF2B5EF4-FFF2-40B4-BE49-F238E27FC236}">
                <a16:creationId xmlns:a16="http://schemas.microsoft.com/office/drawing/2014/main" id="{7C359B51-CC3A-3289-8F20-2B41C478B165}"/>
              </a:ext>
            </a:extLst>
          </p:cNvPr>
          <p:cNvSpPr/>
          <p:nvPr/>
        </p:nvSpPr>
        <p:spPr>
          <a:xfrm>
            <a:off x="6349129" y="4241283"/>
            <a:ext cx="4114800" cy="12159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Establishing regional, watershed-based management of flood risk</a:t>
            </a:r>
          </a:p>
        </p:txBody>
      </p:sp>
      <p:sp>
        <p:nvSpPr>
          <p:cNvPr id="2" name="Title 1">
            <a:extLst>
              <a:ext uri="{FF2B5EF4-FFF2-40B4-BE49-F238E27FC236}">
                <a16:creationId xmlns:a16="http://schemas.microsoft.com/office/drawing/2014/main" id="{523E20BF-1DFA-A13F-B3D3-3E611DFCB98B}"/>
              </a:ext>
            </a:extLst>
          </p:cNvPr>
          <p:cNvSpPr>
            <a:spLocks noGrp="1"/>
          </p:cNvSpPr>
          <p:nvPr>
            <p:ph type="title"/>
          </p:nvPr>
        </p:nvSpPr>
        <p:spPr/>
        <p:txBody>
          <a:bodyPr/>
          <a:lstStyle/>
          <a:p>
            <a:r>
              <a:rPr lang="en-US" dirty="0"/>
              <a:t>LWI Guiding Principles </a:t>
            </a:r>
          </a:p>
        </p:txBody>
      </p:sp>
      <p:sp>
        <p:nvSpPr>
          <p:cNvPr id="4" name="Footer Placeholder 3">
            <a:extLst>
              <a:ext uri="{FF2B5EF4-FFF2-40B4-BE49-F238E27FC236}">
                <a16:creationId xmlns:a16="http://schemas.microsoft.com/office/drawing/2014/main" id="{3A94A3EC-652A-4BCF-1E51-17D078FB572E}"/>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1935C0DD-A304-72FF-DFBB-340397A87ED3}"/>
              </a:ext>
            </a:extLst>
          </p:cNvPr>
          <p:cNvSpPr>
            <a:spLocks noGrp="1"/>
          </p:cNvSpPr>
          <p:nvPr>
            <p:ph type="sldNum" sz="quarter" idx="12"/>
          </p:nvPr>
        </p:nvSpPr>
        <p:spPr/>
        <p:txBody>
          <a:bodyPr/>
          <a:lstStyle/>
          <a:p>
            <a:fld id="{8191B773-1EFB-6B41-BA2F-35FA32918E04}" type="slidenum">
              <a:rPr lang="en-US" smtClean="0"/>
              <a:t>21</a:t>
            </a:fld>
            <a:endParaRPr lang="en-US"/>
          </a:p>
        </p:txBody>
      </p:sp>
      <p:sp>
        <p:nvSpPr>
          <p:cNvPr id="6" name="Text Placeholder 5">
            <a:extLst>
              <a:ext uri="{FF2B5EF4-FFF2-40B4-BE49-F238E27FC236}">
                <a16:creationId xmlns:a16="http://schemas.microsoft.com/office/drawing/2014/main" id="{2E647154-A560-63EC-0801-5B513919A07D}"/>
              </a:ext>
            </a:extLst>
          </p:cNvPr>
          <p:cNvSpPr>
            <a:spLocks noGrp="1"/>
          </p:cNvSpPr>
          <p:nvPr>
            <p:ph type="body" sz="quarter" idx="13"/>
          </p:nvPr>
        </p:nvSpPr>
        <p:spPr/>
        <p:txBody>
          <a:bodyPr/>
          <a:lstStyle/>
          <a:p>
            <a:r>
              <a:rPr lang="en-US" dirty="0"/>
              <a:t>The state launched LWI in 2018 guided by four key principles:</a:t>
            </a:r>
          </a:p>
        </p:txBody>
      </p:sp>
    </p:spTree>
    <p:extLst>
      <p:ext uri="{BB962C8B-B14F-4D97-AF65-F5344CB8AC3E}">
        <p14:creationId xmlns:p14="http://schemas.microsoft.com/office/powerpoint/2010/main" val="19480492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E87A-E5F5-C931-51AD-93C0F589D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13460-4D65-8894-4A20-F6A8D509BFEC}"/>
              </a:ext>
            </a:extLst>
          </p:cNvPr>
          <p:cNvSpPr>
            <a:spLocks noGrp="1"/>
          </p:cNvSpPr>
          <p:nvPr>
            <p:ph type="title"/>
          </p:nvPr>
        </p:nvSpPr>
        <p:spPr/>
        <p:txBody>
          <a:bodyPr/>
          <a:lstStyle/>
          <a:p>
            <a:r>
              <a:rPr lang="en-US" dirty="0"/>
              <a:t>Application</a:t>
            </a:r>
          </a:p>
        </p:txBody>
      </p:sp>
      <p:sp>
        <p:nvSpPr>
          <p:cNvPr id="7" name="Content Placeholder 6">
            <a:extLst>
              <a:ext uri="{FF2B5EF4-FFF2-40B4-BE49-F238E27FC236}">
                <a16:creationId xmlns:a16="http://schemas.microsoft.com/office/drawing/2014/main" id="{B3981E05-095F-70D1-7052-BD0BAE15E85A}"/>
              </a:ext>
            </a:extLst>
          </p:cNvPr>
          <p:cNvSpPr>
            <a:spLocks noGrp="1"/>
          </p:cNvSpPr>
          <p:nvPr>
            <p:ph sz="half" idx="1"/>
          </p:nvPr>
        </p:nvSpPr>
        <p:spPr>
          <a:xfrm>
            <a:off x="457199" y="2786160"/>
            <a:ext cx="5181601" cy="3204833"/>
          </a:xfrm>
        </p:spPr>
        <p:txBody>
          <a:bodyPr/>
          <a:lstStyle/>
          <a:p>
            <a:r>
              <a:rPr lang="en-US" sz="2200" dirty="0">
                <a:solidFill>
                  <a:srgbClr val="1F497D"/>
                </a:solidFill>
                <a:ea typeface="Aptos" panose="020B0004020202020204" pitchFamily="34" charset="0"/>
              </a:rPr>
              <a:t>W</a:t>
            </a:r>
            <a:r>
              <a:rPr lang="en-US" sz="2200" dirty="0">
                <a:solidFill>
                  <a:srgbClr val="1F497D"/>
                </a:solidFill>
                <a:effectLst/>
                <a:latin typeface="Calibri" panose="020F0502020204030204" pitchFamily="34" charset="0"/>
                <a:ea typeface="Aptos" panose="020B0004020202020204" pitchFamily="34" charset="0"/>
              </a:rPr>
              <a:t>orked with technical experts, federal partners, academic institutions and local stakeholders to create </a:t>
            </a:r>
            <a:r>
              <a:rPr lang="en-US" sz="2200" b="1" dirty="0">
                <a:solidFill>
                  <a:srgbClr val="1F497D"/>
                </a:solidFill>
                <a:effectLst/>
                <a:latin typeface="Calibri" panose="020F0502020204030204" pitchFamily="34" charset="0"/>
                <a:ea typeface="Aptos" panose="020B0004020202020204" pitchFamily="34" charset="0"/>
              </a:rPr>
              <a:t>seven regional models </a:t>
            </a:r>
            <a:r>
              <a:rPr lang="en-US" sz="2200" dirty="0">
                <a:solidFill>
                  <a:srgbClr val="1F497D"/>
                </a:solidFill>
                <a:effectLst/>
                <a:latin typeface="Calibri" panose="020F0502020204030204" pitchFamily="34" charset="0"/>
                <a:ea typeface="Aptos" panose="020B0004020202020204" pitchFamily="34" charset="0"/>
              </a:rPr>
              <a:t>of Louisiana’s watershed</a:t>
            </a:r>
          </a:p>
          <a:p>
            <a:r>
              <a:rPr lang="en-US" sz="2200" dirty="0">
                <a:solidFill>
                  <a:srgbClr val="1F497D"/>
                </a:solidFill>
                <a:ea typeface="Aptos" panose="020B0004020202020204" pitchFamily="34" charset="0"/>
              </a:rPr>
              <a:t>Allocated </a:t>
            </a:r>
            <a:r>
              <a:rPr lang="en-US" sz="2200" dirty="0">
                <a:solidFill>
                  <a:srgbClr val="1F497D"/>
                </a:solidFill>
                <a:effectLst/>
                <a:latin typeface="Calibri" panose="020F0502020204030204" pitchFamily="34" charset="0"/>
                <a:ea typeface="Aptos" panose="020B0004020202020204" pitchFamily="34" charset="0"/>
              </a:rPr>
              <a:t>$15M </a:t>
            </a:r>
            <a:r>
              <a:rPr lang="en-US" sz="2200" b="1" dirty="0">
                <a:solidFill>
                  <a:srgbClr val="1F497D"/>
                </a:solidFill>
                <a:effectLst/>
                <a:latin typeface="Calibri" panose="020F0502020204030204" pitchFamily="34" charset="0"/>
                <a:ea typeface="Aptos" panose="020B0004020202020204" pitchFamily="34" charset="0"/>
              </a:rPr>
              <a:t>to install a river and rain gauge network </a:t>
            </a:r>
            <a:r>
              <a:rPr lang="en-US" sz="2200" dirty="0">
                <a:solidFill>
                  <a:srgbClr val="1F497D"/>
                </a:solidFill>
                <a:effectLst/>
                <a:latin typeface="Calibri" panose="020F0502020204030204" pitchFamily="34" charset="0"/>
                <a:ea typeface="Aptos" panose="020B0004020202020204" pitchFamily="34" charset="0"/>
              </a:rPr>
              <a:t>to provide enhanced statewide coverage in the real time and support the development of Louisiana’s watershed models</a:t>
            </a:r>
            <a:endParaRPr lang="en-US" sz="2200" dirty="0">
              <a:effectLst/>
              <a:latin typeface="Calibri" panose="020F0502020204030204" pitchFamily="34" charset="0"/>
              <a:ea typeface="Aptos" panose="020B0004020202020204" pitchFamily="34" charset="0"/>
            </a:endParaRPr>
          </a:p>
          <a:p>
            <a:endParaRPr lang="en-US" dirty="0"/>
          </a:p>
        </p:txBody>
      </p:sp>
      <p:sp>
        <p:nvSpPr>
          <p:cNvPr id="10" name="Content Placeholder 9">
            <a:extLst>
              <a:ext uri="{FF2B5EF4-FFF2-40B4-BE49-F238E27FC236}">
                <a16:creationId xmlns:a16="http://schemas.microsoft.com/office/drawing/2014/main" id="{A34F90A1-F3A5-649B-966B-20375048F250}"/>
              </a:ext>
            </a:extLst>
          </p:cNvPr>
          <p:cNvSpPr>
            <a:spLocks noGrp="1"/>
          </p:cNvSpPr>
          <p:nvPr>
            <p:ph sz="half" idx="2"/>
          </p:nvPr>
        </p:nvSpPr>
        <p:spPr>
          <a:xfrm>
            <a:off x="5878285" y="2786160"/>
            <a:ext cx="5181600" cy="2996870"/>
          </a:xfrm>
        </p:spPr>
        <p:txBody>
          <a:bodyPr/>
          <a:lstStyle/>
          <a:p>
            <a:pPr marR="0"/>
            <a:r>
              <a:rPr lang="en-US" sz="2200" dirty="0">
                <a:solidFill>
                  <a:srgbClr val="1F497D"/>
                </a:solidFill>
              </a:rPr>
              <a:t>Utilized </a:t>
            </a:r>
            <a:r>
              <a:rPr lang="en-US" sz="2200" b="1" dirty="0">
                <a:solidFill>
                  <a:srgbClr val="1F497D"/>
                </a:solidFill>
              </a:rPr>
              <a:t>regional steering committees </a:t>
            </a:r>
            <a:r>
              <a:rPr lang="en-US" sz="2200" dirty="0">
                <a:solidFill>
                  <a:srgbClr val="1F497D"/>
                </a:solidFill>
              </a:rPr>
              <a:t>and </a:t>
            </a:r>
            <a:r>
              <a:rPr lang="en-US" sz="2200" b="1" dirty="0">
                <a:solidFill>
                  <a:srgbClr val="1F497D"/>
                </a:solidFill>
              </a:rPr>
              <a:t>stakeholder engagement </a:t>
            </a:r>
            <a:r>
              <a:rPr lang="en-US" sz="2200" dirty="0">
                <a:solidFill>
                  <a:srgbClr val="1F497D"/>
                </a:solidFill>
              </a:rPr>
              <a:t>to drive project prioritization</a:t>
            </a:r>
          </a:p>
          <a:p>
            <a:pPr marR="0"/>
            <a:r>
              <a:rPr lang="en-US" sz="2200" dirty="0">
                <a:solidFill>
                  <a:srgbClr val="1F497D"/>
                </a:solidFill>
              </a:rPr>
              <a:t>Required </a:t>
            </a:r>
            <a:r>
              <a:rPr lang="en-US" sz="2200" b="1" dirty="0">
                <a:solidFill>
                  <a:srgbClr val="1F497D"/>
                </a:solidFill>
              </a:rPr>
              <a:t>quantified project benefits and impacts</a:t>
            </a:r>
            <a:r>
              <a:rPr lang="en-US" sz="2200" dirty="0">
                <a:solidFill>
                  <a:srgbClr val="1F497D"/>
                </a:solidFill>
              </a:rPr>
              <a:t> for project selection for CDBG-MIT funding </a:t>
            </a:r>
          </a:p>
          <a:p>
            <a:pPr marR="0"/>
            <a:r>
              <a:rPr lang="en-US" sz="2200" dirty="0">
                <a:solidFill>
                  <a:srgbClr val="1F497D"/>
                </a:solidFill>
              </a:rPr>
              <a:t>Continued to </a:t>
            </a:r>
            <a:r>
              <a:rPr lang="en-US" sz="2200" b="1" dirty="0">
                <a:solidFill>
                  <a:srgbClr val="1F497D"/>
                </a:solidFill>
              </a:rPr>
              <a:t>develop tools, such as the LWI models</a:t>
            </a:r>
            <a:r>
              <a:rPr lang="en-US" sz="2200" dirty="0">
                <a:solidFill>
                  <a:srgbClr val="1F497D"/>
                </a:solidFill>
              </a:rPr>
              <a:t>, to support this goal</a:t>
            </a:r>
          </a:p>
          <a:p>
            <a:endParaRPr lang="en-US" dirty="0"/>
          </a:p>
        </p:txBody>
      </p:sp>
      <p:sp>
        <p:nvSpPr>
          <p:cNvPr id="4" name="Footer Placeholder 3">
            <a:extLst>
              <a:ext uri="{FF2B5EF4-FFF2-40B4-BE49-F238E27FC236}">
                <a16:creationId xmlns:a16="http://schemas.microsoft.com/office/drawing/2014/main" id="{1849F1BA-C836-B601-7C3D-FB2332FFD5BA}"/>
              </a:ext>
            </a:extLst>
          </p:cNvPr>
          <p:cNvSpPr>
            <a:spLocks noGrp="1"/>
          </p:cNvSpPr>
          <p:nvPr>
            <p:ph type="ftr" sz="quarter" idx="11"/>
          </p:nvPr>
        </p:nvSpPr>
        <p:spPr/>
        <p:txBody>
          <a:bodyPr/>
          <a:lstStyle/>
          <a:p>
            <a:r>
              <a:rPr lang="en-US" dirty="0"/>
              <a:t>Louisiana Office of Community Development — Disaster Recovery </a:t>
            </a:r>
          </a:p>
        </p:txBody>
      </p:sp>
      <p:sp>
        <p:nvSpPr>
          <p:cNvPr id="5" name="Slide Number Placeholder 4">
            <a:extLst>
              <a:ext uri="{FF2B5EF4-FFF2-40B4-BE49-F238E27FC236}">
                <a16:creationId xmlns:a16="http://schemas.microsoft.com/office/drawing/2014/main" id="{1E7414B5-F846-F05D-BFAE-903296F06A41}"/>
              </a:ext>
            </a:extLst>
          </p:cNvPr>
          <p:cNvSpPr>
            <a:spLocks noGrp="1"/>
          </p:cNvSpPr>
          <p:nvPr>
            <p:ph type="sldNum" sz="quarter" idx="12"/>
          </p:nvPr>
        </p:nvSpPr>
        <p:spPr/>
        <p:txBody>
          <a:bodyPr/>
          <a:lstStyle/>
          <a:p>
            <a:fld id="{8191B773-1EFB-6B41-BA2F-35FA32918E04}" type="slidenum">
              <a:rPr lang="en-US" smtClean="0"/>
              <a:t>22</a:t>
            </a:fld>
            <a:endParaRPr lang="en-US"/>
          </a:p>
        </p:txBody>
      </p:sp>
      <p:sp>
        <p:nvSpPr>
          <p:cNvPr id="11" name="Text Placeholder 10">
            <a:extLst>
              <a:ext uri="{FF2B5EF4-FFF2-40B4-BE49-F238E27FC236}">
                <a16:creationId xmlns:a16="http://schemas.microsoft.com/office/drawing/2014/main" id="{AFF49B29-33B0-C189-D88C-AD849FFFA10A}"/>
              </a:ext>
            </a:extLst>
          </p:cNvPr>
          <p:cNvSpPr>
            <a:spLocks noGrp="1"/>
          </p:cNvSpPr>
          <p:nvPr>
            <p:ph type="body" sz="quarter" idx="13"/>
          </p:nvPr>
        </p:nvSpPr>
        <p:spPr>
          <a:xfrm>
            <a:off x="457199" y="1807469"/>
            <a:ext cx="4898571" cy="499598"/>
          </a:xfrm>
        </p:spPr>
        <p:txBody>
          <a:bodyPr/>
          <a:lstStyle/>
          <a:p>
            <a:r>
              <a:rPr lang="en-US" b="1" cap="none" dirty="0"/>
              <a:t>Using scientific tools and data </a:t>
            </a:r>
          </a:p>
        </p:txBody>
      </p:sp>
      <p:sp>
        <p:nvSpPr>
          <p:cNvPr id="12" name="Text Placeholder 10">
            <a:extLst>
              <a:ext uri="{FF2B5EF4-FFF2-40B4-BE49-F238E27FC236}">
                <a16:creationId xmlns:a16="http://schemas.microsoft.com/office/drawing/2014/main" id="{7A67BD67-8141-5123-9E50-70A4B121458B}"/>
              </a:ext>
            </a:extLst>
          </p:cNvPr>
          <p:cNvSpPr txBox="1">
            <a:spLocks/>
          </p:cNvSpPr>
          <p:nvPr/>
        </p:nvSpPr>
        <p:spPr>
          <a:xfrm>
            <a:off x="5878285" y="1807469"/>
            <a:ext cx="4898571" cy="49959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cap="all" spc="8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cap="none" dirty="0"/>
              <a:t>Enabling transparent, objective decision-making </a:t>
            </a:r>
          </a:p>
        </p:txBody>
      </p:sp>
    </p:spTree>
    <p:extLst>
      <p:ext uri="{BB962C8B-B14F-4D97-AF65-F5344CB8AC3E}">
        <p14:creationId xmlns:p14="http://schemas.microsoft.com/office/powerpoint/2010/main" val="32827121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F873-705A-D36F-E079-051859790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CA113-4E74-97EC-481D-266AE8E165BB}"/>
              </a:ext>
            </a:extLst>
          </p:cNvPr>
          <p:cNvSpPr>
            <a:spLocks noGrp="1"/>
          </p:cNvSpPr>
          <p:nvPr>
            <p:ph type="title"/>
          </p:nvPr>
        </p:nvSpPr>
        <p:spPr/>
        <p:txBody>
          <a:bodyPr/>
          <a:lstStyle/>
          <a:p>
            <a:r>
              <a:rPr lang="en-US" dirty="0"/>
              <a:t>Application</a:t>
            </a:r>
          </a:p>
        </p:txBody>
      </p:sp>
      <p:sp>
        <p:nvSpPr>
          <p:cNvPr id="7" name="Content Placeholder 6">
            <a:extLst>
              <a:ext uri="{FF2B5EF4-FFF2-40B4-BE49-F238E27FC236}">
                <a16:creationId xmlns:a16="http://schemas.microsoft.com/office/drawing/2014/main" id="{245E1E32-4A78-8D33-F62D-DAAEB6485A40}"/>
              </a:ext>
            </a:extLst>
          </p:cNvPr>
          <p:cNvSpPr>
            <a:spLocks noGrp="1"/>
          </p:cNvSpPr>
          <p:nvPr>
            <p:ph sz="half" idx="1"/>
          </p:nvPr>
        </p:nvSpPr>
        <p:spPr>
          <a:xfrm>
            <a:off x="457199" y="2755143"/>
            <a:ext cx="5181601" cy="4025570"/>
          </a:xfrm>
        </p:spPr>
        <p:txBody>
          <a:bodyPr/>
          <a:lstStyle/>
          <a:p>
            <a:r>
              <a:rPr lang="en-US" sz="2200" dirty="0">
                <a:solidFill>
                  <a:srgbClr val="1F497D"/>
                </a:solidFill>
              </a:rPr>
              <a:t>Funded projects that </a:t>
            </a:r>
            <a:r>
              <a:rPr lang="en-US" sz="2200" b="1" dirty="0">
                <a:solidFill>
                  <a:srgbClr val="1F497D"/>
                </a:solidFill>
              </a:rPr>
              <a:t>harness natural features </a:t>
            </a:r>
            <a:r>
              <a:rPr lang="en-US" sz="2200" dirty="0">
                <a:solidFill>
                  <a:srgbClr val="1F497D"/>
                </a:solidFill>
              </a:rPr>
              <a:t>to reduce flood risk</a:t>
            </a:r>
          </a:p>
          <a:p>
            <a:r>
              <a:rPr lang="en-US" sz="2200" dirty="0">
                <a:solidFill>
                  <a:srgbClr val="1F497D"/>
                </a:solidFill>
              </a:rPr>
              <a:t>Provided </a:t>
            </a:r>
            <a:r>
              <a:rPr lang="en-US" sz="2200" b="1" dirty="0">
                <a:solidFill>
                  <a:srgbClr val="1F497D"/>
                </a:solidFill>
              </a:rPr>
              <a:t>training and technical resources </a:t>
            </a:r>
            <a:r>
              <a:rPr lang="en-US" sz="2200" dirty="0">
                <a:solidFill>
                  <a:srgbClr val="1F497D"/>
                </a:solidFill>
              </a:rPr>
              <a:t>to advance understanding and adoption of nature-based solutions</a:t>
            </a:r>
          </a:p>
          <a:p>
            <a:r>
              <a:rPr lang="en-US" sz="2200" dirty="0">
                <a:solidFill>
                  <a:srgbClr val="1F497D"/>
                </a:solidFill>
              </a:rPr>
              <a:t> Supported the development of the NBS Tool to </a:t>
            </a:r>
            <a:r>
              <a:rPr lang="en-US" sz="2200" b="1" dirty="0">
                <a:solidFill>
                  <a:srgbClr val="1F497D"/>
                </a:solidFill>
              </a:rPr>
              <a:t>quantify benefits and measure performance</a:t>
            </a:r>
            <a:r>
              <a:rPr lang="en-US" sz="2200" dirty="0">
                <a:solidFill>
                  <a:srgbClr val="1F497D"/>
                </a:solidFill>
              </a:rPr>
              <a:t> on our natural environment</a:t>
            </a:r>
          </a:p>
          <a:p>
            <a:pPr marL="0" indent="0">
              <a:buNone/>
            </a:pPr>
            <a:endParaRPr lang="en-US" sz="2200" dirty="0">
              <a:effectLst/>
              <a:latin typeface="Calibri" panose="020F0502020204030204" pitchFamily="34" charset="0"/>
              <a:ea typeface="Aptos" panose="020B0004020202020204" pitchFamily="34" charset="0"/>
            </a:endParaRPr>
          </a:p>
          <a:p>
            <a:endParaRPr lang="en-US" sz="2200" dirty="0"/>
          </a:p>
        </p:txBody>
      </p:sp>
      <p:sp>
        <p:nvSpPr>
          <p:cNvPr id="10" name="Content Placeholder 9">
            <a:extLst>
              <a:ext uri="{FF2B5EF4-FFF2-40B4-BE49-F238E27FC236}">
                <a16:creationId xmlns:a16="http://schemas.microsoft.com/office/drawing/2014/main" id="{0668EA0A-E9BE-7E09-942B-E7C5C94E89E9}"/>
              </a:ext>
            </a:extLst>
          </p:cNvPr>
          <p:cNvSpPr>
            <a:spLocks noGrp="1"/>
          </p:cNvSpPr>
          <p:nvPr>
            <p:ph sz="half" idx="2"/>
          </p:nvPr>
        </p:nvSpPr>
        <p:spPr>
          <a:xfrm>
            <a:off x="5878285" y="2755143"/>
            <a:ext cx="5606144" cy="4025570"/>
          </a:xfrm>
        </p:spPr>
        <p:txBody>
          <a:bodyPr/>
          <a:lstStyle/>
          <a:p>
            <a:pPr marR="0"/>
            <a:r>
              <a:rPr lang="en-US" sz="2200" dirty="0">
                <a:solidFill>
                  <a:srgbClr val="1F497D"/>
                </a:solidFill>
              </a:rPr>
              <a:t>Provided regional capacity </a:t>
            </a:r>
            <a:r>
              <a:rPr lang="en-US" sz="2200" b="1" dirty="0">
                <a:solidFill>
                  <a:srgbClr val="1F497D"/>
                </a:solidFill>
              </a:rPr>
              <a:t>building grants designed to help the state’s nine watershed regions </a:t>
            </a:r>
            <a:r>
              <a:rPr lang="en-US" sz="2200" dirty="0">
                <a:solidFill>
                  <a:srgbClr val="1F497D"/>
                </a:solidFill>
              </a:rPr>
              <a:t>build capacity for regional watershed management</a:t>
            </a:r>
          </a:p>
          <a:p>
            <a:pPr marR="0"/>
            <a:r>
              <a:rPr lang="en-US" sz="2200" b="1" dirty="0">
                <a:solidFill>
                  <a:srgbClr val="1F497D"/>
                </a:solidFill>
              </a:rPr>
              <a:t>Collected regional steering committees recommendations </a:t>
            </a:r>
            <a:r>
              <a:rPr lang="en-US" sz="2200" dirty="0">
                <a:solidFill>
                  <a:srgbClr val="1F497D"/>
                </a:solidFill>
              </a:rPr>
              <a:t>to guide long-term regional watershed management and create a statewide framework for flood risk reduction</a:t>
            </a:r>
          </a:p>
          <a:p>
            <a:pPr marR="0"/>
            <a:r>
              <a:rPr lang="en-US" sz="2200" dirty="0">
                <a:solidFill>
                  <a:srgbClr val="1F497D"/>
                </a:solidFill>
              </a:rPr>
              <a:t>Continuously </a:t>
            </a:r>
            <a:r>
              <a:rPr lang="en-US" sz="2200" b="1" dirty="0">
                <a:solidFill>
                  <a:srgbClr val="1F497D"/>
                </a:solidFill>
              </a:rPr>
              <a:t>examining and supporting strategies </a:t>
            </a:r>
            <a:r>
              <a:rPr lang="en-US" sz="2200" dirty="0">
                <a:solidFill>
                  <a:srgbClr val="1F497D"/>
                </a:solidFill>
              </a:rPr>
              <a:t>for funding watershed management and flood risk reduction  </a:t>
            </a:r>
          </a:p>
          <a:p>
            <a:endParaRPr lang="en-US" sz="2200" dirty="0"/>
          </a:p>
        </p:txBody>
      </p:sp>
      <p:sp>
        <p:nvSpPr>
          <p:cNvPr id="4" name="Footer Placeholder 3">
            <a:extLst>
              <a:ext uri="{FF2B5EF4-FFF2-40B4-BE49-F238E27FC236}">
                <a16:creationId xmlns:a16="http://schemas.microsoft.com/office/drawing/2014/main" id="{0608473E-3C33-712F-A616-C340991CCCF4}"/>
              </a:ext>
            </a:extLst>
          </p:cNvPr>
          <p:cNvSpPr>
            <a:spLocks noGrp="1"/>
          </p:cNvSpPr>
          <p:nvPr>
            <p:ph type="ftr" sz="quarter" idx="11"/>
          </p:nvPr>
        </p:nvSpPr>
        <p:spPr/>
        <p:txBody>
          <a:bodyPr/>
          <a:lstStyle/>
          <a:p>
            <a:r>
              <a:rPr lang="en-US" dirty="0"/>
              <a:t>Louisiana Office of Community Development — Disaster Recovery </a:t>
            </a:r>
          </a:p>
        </p:txBody>
      </p:sp>
      <p:sp>
        <p:nvSpPr>
          <p:cNvPr id="5" name="Slide Number Placeholder 4">
            <a:extLst>
              <a:ext uri="{FF2B5EF4-FFF2-40B4-BE49-F238E27FC236}">
                <a16:creationId xmlns:a16="http://schemas.microsoft.com/office/drawing/2014/main" id="{6447A843-167D-35AA-4A5F-914EFD8BDC96}"/>
              </a:ext>
            </a:extLst>
          </p:cNvPr>
          <p:cNvSpPr>
            <a:spLocks noGrp="1"/>
          </p:cNvSpPr>
          <p:nvPr>
            <p:ph type="sldNum" sz="quarter" idx="12"/>
          </p:nvPr>
        </p:nvSpPr>
        <p:spPr/>
        <p:txBody>
          <a:bodyPr/>
          <a:lstStyle/>
          <a:p>
            <a:fld id="{8191B773-1EFB-6B41-BA2F-35FA32918E04}" type="slidenum">
              <a:rPr lang="en-US" smtClean="0"/>
              <a:t>23</a:t>
            </a:fld>
            <a:endParaRPr lang="en-US"/>
          </a:p>
        </p:txBody>
      </p:sp>
      <p:sp>
        <p:nvSpPr>
          <p:cNvPr id="11" name="Text Placeholder 10">
            <a:extLst>
              <a:ext uri="{FF2B5EF4-FFF2-40B4-BE49-F238E27FC236}">
                <a16:creationId xmlns:a16="http://schemas.microsoft.com/office/drawing/2014/main" id="{B52CEFE1-498D-45CB-83E6-5A14171E5A3C}"/>
              </a:ext>
            </a:extLst>
          </p:cNvPr>
          <p:cNvSpPr>
            <a:spLocks noGrp="1"/>
          </p:cNvSpPr>
          <p:nvPr>
            <p:ph type="body" sz="quarter" idx="13"/>
          </p:nvPr>
        </p:nvSpPr>
        <p:spPr>
          <a:xfrm>
            <a:off x="457199" y="1851666"/>
            <a:ext cx="4898571" cy="499598"/>
          </a:xfrm>
        </p:spPr>
        <p:txBody>
          <a:bodyPr/>
          <a:lstStyle/>
          <a:p>
            <a:r>
              <a:rPr lang="en-US" b="1" cap="none" dirty="0"/>
              <a:t>Maximizing the natural function of floodplains </a:t>
            </a:r>
          </a:p>
        </p:txBody>
      </p:sp>
      <p:sp>
        <p:nvSpPr>
          <p:cNvPr id="12" name="Text Placeholder 10">
            <a:extLst>
              <a:ext uri="{FF2B5EF4-FFF2-40B4-BE49-F238E27FC236}">
                <a16:creationId xmlns:a16="http://schemas.microsoft.com/office/drawing/2014/main" id="{759DD653-8F7B-EFCE-B0CE-5E2716C5118F}"/>
              </a:ext>
            </a:extLst>
          </p:cNvPr>
          <p:cNvSpPr txBox="1">
            <a:spLocks/>
          </p:cNvSpPr>
          <p:nvPr/>
        </p:nvSpPr>
        <p:spPr>
          <a:xfrm>
            <a:off x="5878285" y="1851666"/>
            <a:ext cx="5606144" cy="49959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cap="all" spc="8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cap="none" dirty="0"/>
              <a:t>Establishing regional, watershed-based management of flood risk</a:t>
            </a:r>
          </a:p>
        </p:txBody>
      </p:sp>
    </p:spTree>
    <p:extLst>
      <p:ext uri="{BB962C8B-B14F-4D97-AF65-F5344CB8AC3E}">
        <p14:creationId xmlns:p14="http://schemas.microsoft.com/office/powerpoint/2010/main" val="28197809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50615-7688-D024-9283-6D17BBDF9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63B69-FF49-6C45-217B-47DF1570E755}"/>
              </a:ext>
            </a:extLst>
          </p:cNvPr>
          <p:cNvSpPr>
            <a:spLocks noGrp="1"/>
          </p:cNvSpPr>
          <p:nvPr>
            <p:ph type="title"/>
          </p:nvPr>
        </p:nvSpPr>
        <p:spPr/>
        <p:txBody>
          <a:bodyPr/>
          <a:lstStyle/>
          <a:p>
            <a:r>
              <a:rPr lang="en-US" dirty="0"/>
              <a:t>Future Focus </a:t>
            </a:r>
          </a:p>
        </p:txBody>
      </p:sp>
      <p:sp>
        <p:nvSpPr>
          <p:cNvPr id="4" name="Footer Placeholder 3">
            <a:extLst>
              <a:ext uri="{FF2B5EF4-FFF2-40B4-BE49-F238E27FC236}">
                <a16:creationId xmlns:a16="http://schemas.microsoft.com/office/drawing/2014/main" id="{6F32134F-274B-1EF8-D65B-9907BE8FB26F}"/>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C2925D60-083A-37C3-6858-5D48FCFA0218}"/>
              </a:ext>
            </a:extLst>
          </p:cNvPr>
          <p:cNvSpPr>
            <a:spLocks noGrp="1"/>
          </p:cNvSpPr>
          <p:nvPr>
            <p:ph type="sldNum" sz="quarter" idx="12"/>
          </p:nvPr>
        </p:nvSpPr>
        <p:spPr/>
        <p:txBody>
          <a:bodyPr/>
          <a:lstStyle/>
          <a:p>
            <a:fld id="{8191B773-1EFB-6B41-BA2F-35FA32918E04}" type="slidenum">
              <a:rPr lang="en-US" smtClean="0"/>
              <a:t>24</a:t>
            </a:fld>
            <a:endParaRPr lang="en-US"/>
          </a:p>
        </p:txBody>
      </p:sp>
      <p:sp>
        <p:nvSpPr>
          <p:cNvPr id="10" name="Content Placeholder 6">
            <a:extLst>
              <a:ext uri="{FF2B5EF4-FFF2-40B4-BE49-F238E27FC236}">
                <a16:creationId xmlns:a16="http://schemas.microsoft.com/office/drawing/2014/main" id="{935E0FC6-A14D-CA44-4311-AE2207DC195D}"/>
              </a:ext>
            </a:extLst>
          </p:cNvPr>
          <p:cNvSpPr>
            <a:spLocks noGrp="1"/>
          </p:cNvSpPr>
          <p:nvPr>
            <p:ph sz="half" idx="1"/>
          </p:nvPr>
        </p:nvSpPr>
        <p:spPr>
          <a:xfrm>
            <a:off x="457198" y="1916542"/>
            <a:ext cx="11027045" cy="4025570"/>
          </a:xfrm>
        </p:spPr>
        <p:txBody>
          <a:bodyPr/>
          <a:lstStyle/>
          <a:p>
            <a:pPr marL="0" marR="0" indent="0">
              <a:spcAft>
                <a:spcPts val="1400"/>
              </a:spcAft>
              <a:buNone/>
            </a:pPr>
            <a:r>
              <a:rPr lang="en-US" sz="2400" dirty="0">
                <a:solidFill>
                  <a:srgbClr val="1F497D"/>
                </a:solidFill>
              </a:rPr>
              <a:t>Integrate models into </a:t>
            </a:r>
            <a:r>
              <a:rPr lang="en-US" sz="2400" b="1" dirty="0">
                <a:solidFill>
                  <a:srgbClr val="1F497D"/>
                </a:solidFill>
              </a:rPr>
              <a:t>state operations</a:t>
            </a:r>
          </a:p>
          <a:p>
            <a:pPr marL="0" marR="0" indent="0">
              <a:spcAft>
                <a:spcPts val="1400"/>
              </a:spcAft>
              <a:buNone/>
            </a:pPr>
            <a:r>
              <a:rPr lang="en-US" sz="2400" dirty="0">
                <a:solidFill>
                  <a:srgbClr val="1F497D"/>
                </a:solidFill>
              </a:rPr>
              <a:t>Create a </a:t>
            </a:r>
            <a:r>
              <a:rPr lang="en-US" sz="2400" b="1" dirty="0">
                <a:solidFill>
                  <a:srgbClr val="1F497D"/>
                </a:solidFill>
              </a:rPr>
              <a:t>data sharing and mitigation </a:t>
            </a:r>
            <a:r>
              <a:rPr lang="en-US" sz="2400" dirty="0">
                <a:solidFill>
                  <a:srgbClr val="1F497D"/>
                </a:solidFill>
              </a:rPr>
              <a:t>database to inform development and relocation decision making</a:t>
            </a:r>
          </a:p>
          <a:p>
            <a:pPr marL="0" marR="0" indent="0">
              <a:spcAft>
                <a:spcPts val="1400"/>
              </a:spcAft>
              <a:buNone/>
            </a:pPr>
            <a:r>
              <a:rPr lang="en-US" sz="2400" b="1" dirty="0">
                <a:solidFill>
                  <a:srgbClr val="1F497D"/>
                </a:solidFill>
              </a:rPr>
              <a:t>Support floodplain management at the state and regional levels </a:t>
            </a:r>
            <a:r>
              <a:rPr lang="en-US" sz="2400" dirty="0">
                <a:solidFill>
                  <a:srgbClr val="1F497D"/>
                </a:solidFill>
              </a:rPr>
              <a:t>(leverage CRS crediting activities, support training and education of floodplain managers, work with FEMA to leverage model outputs as needed into mapping program)</a:t>
            </a:r>
          </a:p>
          <a:p>
            <a:pPr marL="0" marR="0" indent="0">
              <a:spcAft>
                <a:spcPts val="1400"/>
              </a:spcAft>
              <a:buNone/>
            </a:pPr>
            <a:r>
              <a:rPr lang="en-US" sz="2400" dirty="0">
                <a:solidFill>
                  <a:srgbClr val="1F497D"/>
                </a:solidFill>
              </a:rPr>
              <a:t>Prioritize areas for </a:t>
            </a:r>
            <a:r>
              <a:rPr lang="en-US" sz="2400" b="1" dirty="0">
                <a:solidFill>
                  <a:srgbClr val="1F497D"/>
                </a:solidFill>
              </a:rPr>
              <a:t>non-structural programs </a:t>
            </a:r>
            <a:r>
              <a:rPr lang="en-US" sz="2400" dirty="0">
                <a:solidFill>
                  <a:srgbClr val="1F497D"/>
                </a:solidFill>
              </a:rPr>
              <a:t>with input from all stakeholders</a:t>
            </a:r>
          </a:p>
          <a:p>
            <a:pPr marL="0" marR="0" indent="0">
              <a:spcAft>
                <a:spcPts val="1400"/>
              </a:spcAft>
              <a:buNone/>
            </a:pPr>
            <a:r>
              <a:rPr lang="en-US" sz="2400" b="1" dirty="0">
                <a:solidFill>
                  <a:srgbClr val="1F497D"/>
                </a:solidFill>
              </a:rPr>
              <a:t>Continued outreach and engagement </a:t>
            </a:r>
            <a:r>
              <a:rPr lang="en-US" sz="2400" dirty="0">
                <a:solidFill>
                  <a:srgbClr val="1F497D"/>
                </a:solidFill>
              </a:rPr>
              <a:t>(flood tools to evaluate risk, application of federal elevation requirements, integrate models into local planning efforts and regulations)</a:t>
            </a:r>
          </a:p>
        </p:txBody>
      </p:sp>
      <p:cxnSp>
        <p:nvCxnSpPr>
          <p:cNvPr id="6" name="Straight Connector 5">
            <a:extLst>
              <a:ext uri="{FF2B5EF4-FFF2-40B4-BE49-F238E27FC236}">
                <a16:creationId xmlns:a16="http://schemas.microsoft.com/office/drawing/2014/main" id="{4352B347-D3B1-F0FE-052D-BB5DFBE3F29E}"/>
              </a:ext>
            </a:extLst>
          </p:cNvPr>
          <p:cNvCxnSpPr/>
          <p:nvPr/>
        </p:nvCxnSpPr>
        <p:spPr>
          <a:xfrm>
            <a:off x="457199" y="2386739"/>
            <a:ext cx="11277602" cy="0"/>
          </a:xfrm>
          <a:prstGeom prst="line">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CB54370-5C57-E53F-04CF-656BB2A8CD45}"/>
              </a:ext>
            </a:extLst>
          </p:cNvPr>
          <p:cNvCxnSpPr/>
          <p:nvPr/>
        </p:nvCxnSpPr>
        <p:spPr>
          <a:xfrm>
            <a:off x="457198" y="3205853"/>
            <a:ext cx="11277602" cy="0"/>
          </a:xfrm>
          <a:prstGeom prst="line">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5C32C35-9537-738A-ECFA-9F5D768354EB}"/>
              </a:ext>
            </a:extLst>
          </p:cNvPr>
          <p:cNvCxnSpPr/>
          <p:nvPr/>
        </p:nvCxnSpPr>
        <p:spPr>
          <a:xfrm>
            <a:off x="457198" y="4541862"/>
            <a:ext cx="11277602" cy="0"/>
          </a:xfrm>
          <a:prstGeom prst="line">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18E1F42-DDAD-5D52-F655-0AB27BAC067F}"/>
              </a:ext>
            </a:extLst>
          </p:cNvPr>
          <p:cNvCxnSpPr/>
          <p:nvPr/>
        </p:nvCxnSpPr>
        <p:spPr>
          <a:xfrm>
            <a:off x="457198" y="5233975"/>
            <a:ext cx="11277602" cy="0"/>
          </a:xfrm>
          <a:prstGeom prst="line">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EDA173B-47B8-DFA0-DE26-876268DE8D8A}"/>
              </a:ext>
            </a:extLst>
          </p:cNvPr>
          <p:cNvCxnSpPr/>
          <p:nvPr/>
        </p:nvCxnSpPr>
        <p:spPr>
          <a:xfrm>
            <a:off x="457198" y="6111446"/>
            <a:ext cx="11277602" cy="0"/>
          </a:xfrm>
          <a:prstGeom prst="line">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2546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AB7627-94BE-A2F5-31C6-E4595CA66D1B}"/>
              </a:ext>
            </a:extLst>
          </p:cNvPr>
          <p:cNvGraphicFramePr>
            <a:graphicFrameLocks noGrp="1"/>
          </p:cNvGraphicFramePr>
          <p:nvPr>
            <p:extLst>
              <p:ext uri="{D42A27DB-BD31-4B8C-83A1-F6EECF244321}">
                <p14:modId xmlns:p14="http://schemas.microsoft.com/office/powerpoint/2010/main" val="1899103959"/>
              </p:ext>
            </p:extLst>
          </p:nvPr>
        </p:nvGraphicFramePr>
        <p:xfrm>
          <a:off x="140981" y="407360"/>
          <a:ext cx="3211816" cy="3009912"/>
        </p:xfrm>
        <a:graphic>
          <a:graphicData uri="http://schemas.openxmlformats.org/drawingml/2006/table">
            <a:tbl>
              <a:tblPr firstRow="1" bandRow="1">
                <a:tableStyleId>{5C22544A-7EE6-4342-B048-85BDC9FD1C3A}</a:tableStyleId>
              </a:tblPr>
              <a:tblGrid>
                <a:gridCol w="219979">
                  <a:extLst>
                    <a:ext uri="{9D8B030D-6E8A-4147-A177-3AD203B41FA5}">
                      <a16:colId xmlns:a16="http://schemas.microsoft.com/office/drawing/2014/main" val="2687154949"/>
                    </a:ext>
                  </a:extLst>
                </a:gridCol>
                <a:gridCol w="1578193">
                  <a:extLst>
                    <a:ext uri="{9D8B030D-6E8A-4147-A177-3AD203B41FA5}">
                      <a16:colId xmlns:a16="http://schemas.microsoft.com/office/drawing/2014/main" val="3847679077"/>
                    </a:ext>
                  </a:extLst>
                </a:gridCol>
                <a:gridCol w="649031">
                  <a:extLst>
                    <a:ext uri="{9D8B030D-6E8A-4147-A177-3AD203B41FA5}">
                      <a16:colId xmlns:a16="http://schemas.microsoft.com/office/drawing/2014/main" val="3570478167"/>
                    </a:ext>
                  </a:extLst>
                </a:gridCol>
                <a:gridCol w="764613">
                  <a:extLst>
                    <a:ext uri="{9D8B030D-6E8A-4147-A177-3AD203B41FA5}">
                      <a16:colId xmlns:a16="http://schemas.microsoft.com/office/drawing/2014/main" val="2717642181"/>
                    </a:ext>
                  </a:extLst>
                </a:gridCol>
              </a:tblGrid>
              <a:tr h="196281">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286244">
                <a:tc rowSpan="12">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1</a:t>
                      </a:r>
                    </a:p>
                  </a:txBody>
                  <a:tcPr marL="45720" marR="45720" vert="vert270">
                    <a:solidFill>
                      <a:schemeClr val="accent5">
                        <a:lumMod val="20000"/>
                        <a:lumOff val="80000"/>
                      </a:schemeClr>
                    </a:solidFill>
                  </a:tcPr>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Black Bayou Structure Hardening and Runoff Retention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$6.6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Caddo Parish</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Ockley Basin Storage Project</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$5.36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Caddo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err="1">
                          <a:solidFill>
                            <a:srgbClr val="474B41"/>
                          </a:solidFill>
                          <a:effectLst/>
                          <a:latin typeface="Arial Narrow" panose="020B0604020202020204" pitchFamily="34" charset="0"/>
                          <a:cs typeface="Arial Narrow" panose="020B0604020202020204" pitchFamily="34" charset="0"/>
                        </a:rPr>
                        <a:t>Foxskin Bayou Drainage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$2.27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Bossier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East Natchitoches Drainage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$3.43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Natchitoches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err="1">
                          <a:solidFill>
                            <a:srgbClr val="474B41"/>
                          </a:solidFill>
                          <a:effectLst/>
                          <a:latin typeface="Arial Narrow" panose="020B0604020202020204" pitchFamily="34" charset="0"/>
                          <a:cs typeface="Arial Narrow" panose="020B0604020202020204" pitchFamily="34" charset="0"/>
                        </a:rPr>
                        <a:t>Iatt Lake Drawdown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Grant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Sugarhouse Bayou Outfall</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$1.48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Grant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Clarence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$2.01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Natchitoches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Natchez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$1.03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Natchitoches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South Natchitoches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$3.16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Natchitoches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Hazel Street Flood Mitigation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$4.76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Bienville Parish</a:t>
                      </a:r>
                    </a:p>
                  </a:txBody>
                  <a:tcPr marL="29528" marR="29528" marT="29528" marB="29528">
                    <a:solidFill>
                      <a:schemeClr val="bg1">
                        <a:lumMod val="95000"/>
                      </a:schemeClr>
                    </a:solidFill>
                  </a:tcPr>
                </a:tc>
                <a:extLst>
                  <a:ext uri="{0D108BD9-81ED-4DB2-BD59-A6C34878D82A}">
                    <a16:rowId xmlns:a16="http://schemas.microsoft.com/office/drawing/2014/main" val="3645638262"/>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Espanita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$1.72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Bossier Parish</a:t>
                      </a:r>
                    </a:p>
                  </a:txBody>
                  <a:tcPr marL="29528" marR="29528" marT="29528" marB="29528">
                    <a:solidFill>
                      <a:schemeClr val="bg1">
                        <a:lumMod val="95000"/>
                      </a:schemeClr>
                    </a:solidFill>
                  </a:tcPr>
                </a:tc>
                <a:extLst>
                  <a:ext uri="{0D108BD9-81ED-4DB2-BD59-A6C34878D82A}">
                    <a16:rowId xmlns:a16="http://schemas.microsoft.com/office/drawing/2014/main" val="517342530"/>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Bardot Drainage Basin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$2.3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Bossier Parish</a:t>
                      </a:r>
                    </a:p>
                  </a:txBody>
                  <a:tcPr marL="29528" marR="29528" marT="29528" marB="29528">
                    <a:solidFill>
                      <a:schemeClr val="bg1">
                        <a:lumMod val="95000"/>
                      </a:schemeClr>
                    </a:solidFill>
                  </a:tcPr>
                </a:tc>
                <a:extLst>
                  <a:ext uri="{0D108BD9-81ED-4DB2-BD59-A6C34878D82A}">
                    <a16:rowId xmlns:a16="http://schemas.microsoft.com/office/drawing/2014/main" val="3824443228"/>
                  </a:ext>
                </a:extLst>
              </a:tr>
            </a:tbl>
          </a:graphicData>
        </a:graphic>
      </p:graphicFrame>
      <p:graphicFrame>
        <p:nvGraphicFramePr>
          <p:cNvPr id="6" name="Table 5">
            <a:extLst>
              <a:ext uri="{FF2B5EF4-FFF2-40B4-BE49-F238E27FC236}">
                <a16:creationId xmlns:a16="http://schemas.microsoft.com/office/drawing/2014/main" id="{3A01FB3E-0CBE-4EB6-3468-FC8C457767A7}"/>
              </a:ext>
            </a:extLst>
          </p:cNvPr>
          <p:cNvGraphicFramePr>
            <a:graphicFrameLocks noGrp="1"/>
          </p:cNvGraphicFramePr>
          <p:nvPr>
            <p:extLst>
              <p:ext uri="{D42A27DB-BD31-4B8C-83A1-F6EECF244321}">
                <p14:modId xmlns:p14="http://schemas.microsoft.com/office/powerpoint/2010/main" val="4255125407"/>
              </p:ext>
            </p:extLst>
          </p:nvPr>
        </p:nvGraphicFramePr>
        <p:xfrm>
          <a:off x="140981" y="3556116"/>
          <a:ext cx="3211816" cy="2894523"/>
        </p:xfrm>
        <a:graphic>
          <a:graphicData uri="http://schemas.openxmlformats.org/drawingml/2006/table">
            <a:tbl>
              <a:tblPr firstRow="1" bandRow="1">
                <a:tableStyleId>{5C22544A-7EE6-4342-B048-85BDC9FD1C3A}</a:tableStyleId>
              </a:tblPr>
              <a:tblGrid>
                <a:gridCol w="219979">
                  <a:extLst>
                    <a:ext uri="{9D8B030D-6E8A-4147-A177-3AD203B41FA5}">
                      <a16:colId xmlns:a16="http://schemas.microsoft.com/office/drawing/2014/main" val="2687154949"/>
                    </a:ext>
                  </a:extLst>
                </a:gridCol>
                <a:gridCol w="1578193">
                  <a:extLst>
                    <a:ext uri="{9D8B030D-6E8A-4147-A177-3AD203B41FA5}">
                      <a16:colId xmlns:a16="http://schemas.microsoft.com/office/drawing/2014/main" val="3847679077"/>
                    </a:ext>
                  </a:extLst>
                </a:gridCol>
                <a:gridCol w="649031">
                  <a:extLst>
                    <a:ext uri="{9D8B030D-6E8A-4147-A177-3AD203B41FA5}">
                      <a16:colId xmlns:a16="http://schemas.microsoft.com/office/drawing/2014/main" val="3570478167"/>
                    </a:ext>
                  </a:extLst>
                </a:gridCol>
                <a:gridCol w="764613">
                  <a:extLst>
                    <a:ext uri="{9D8B030D-6E8A-4147-A177-3AD203B41FA5}">
                      <a16:colId xmlns:a16="http://schemas.microsoft.com/office/drawing/2014/main" val="2717642181"/>
                    </a:ext>
                  </a:extLst>
                </a:gridCol>
              </a:tblGrid>
              <a:tr h="268633">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355939">
                <a:tc rowSpan="11">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2</a:t>
                      </a:r>
                    </a:p>
                  </a:txBody>
                  <a:tcPr marL="45720" marR="45720" vert="vert270">
                    <a:solidFill>
                      <a:schemeClr val="accent5">
                        <a:lumMod val="20000"/>
                        <a:lumOff val="80000"/>
                      </a:schemeClr>
                    </a:solidFill>
                  </a:tcPr>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Huffman Creek Pump Station and Outfall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$6.95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Rapides Parish</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Drainage Crossing Replacements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$4.1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Rapides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Bayou Lacombe Channel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$6.6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355939">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Caney Lake Flood Surcharge Management</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$2.8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Jackson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Glenn Ditch Pumping Station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$1.99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Catahoula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Hodge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$1.46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Jackson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Columbian Sherman Lake Flood Storage</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$5.83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Caldwell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Jonesboro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Jackson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Port de Luce Creek Project</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$7.55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Winn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Bayou </a:t>
                      </a:r>
                      <a:r>
                        <a:rPr lang="en-US" sz="800" b="0" i="0" dirty="0" err="1">
                          <a:solidFill>
                            <a:srgbClr val="474B41"/>
                          </a:solidFill>
                          <a:effectLst/>
                          <a:latin typeface="Arial Narrow" panose="020B0604020202020204" pitchFamily="34" charset="0"/>
                          <a:cs typeface="Arial Narrow" panose="020B0604020202020204" pitchFamily="34" charset="0"/>
                        </a:rPr>
                        <a:t>Pierite</a:t>
                      </a:r>
                      <a:r>
                        <a:rPr lang="en-US" sz="800" b="0" i="0" dirty="0">
                          <a:solidFill>
                            <a:srgbClr val="474B41"/>
                          </a:solidFill>
                          <a:effectLst/>
                          <a:latin typeface="Arial Narrow" panose="020B0604020202020204" pitchFamily="34" charset="0"/>
                          <a:cs typeface="Arial Narrow" panose="020B0604020202020204" pitchFamily="34" charset="0"/>
                        </a:rPr>
                        <a:t>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$5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3645638262"/>
                  </a:ext>
                </a:extLst>
              </a:tr>
              <a:tr h="2126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Smithville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$1.42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Rapides Parish</a:t>
                      </a:r>
                    </a:p>
                  </a:txBody>
                  <a:tcPr marL="29528" marR="29528" marT="29528" marB="29528">
                    <a:solidFill>
                      <a:schemeClr val="bg1">
                        <a:lumMod val="95000"/>
                      </a:schemeClr>
                    </a:solidFill>
                  </a:tcPr>
                </a:tc>
                <a:extLst>
                  <a:ext uri="{0D108BD9-81ED-4DB2-BD59-A6C34878D82A}">
                    <a16:rowId xmlns:a16="http://schemas.microsoft.com/office/drawing/2014/main" val="517342530"/>
                  </a:ext>
                </a:extLst>
              </a:tr>
            </a:tbl>
          </a:graphicData>
        </a:graphic>
      </p:graphicFrame>
      <p:graphicFrame>
        <p:nvGraphicFramePr>
          <p:cNvPr id="7" name="Table 6">
            <a:extLst>
              <a:ext uri="{FF2B5EF4-FFF2-40B4-BE49-F238E27FC236}">
                <a16:creationId xmlns:a16="http://schemas.microsoft.com/office/drawing/2014/main" id="{EA2D0D3B-A655-9B5A-E3B8-0E158A3226E8}"/>
              </a:ext>
            </a:extLst>
          </p:cNvPr>
          <p:cNvGraphicFramePr>
            <a:graphicFrameLocks noGrp="1"/>
          </p:cNvGraphicFramePr>
          <p:nvPr>
            <p:extLst>
              <p:ext uri="{D42A27DB-BD31-4B8C-83A1-F6EECF244321}">
                <p14:modId xmlns:p14="http://schemas.microsoft.com/office/powerpoint/2010/main" val="331053402"/>
              </p:ext>
            </p:extLst>
          </p:nvPr>
        </p:nvGraphicFramePr>
        <p:xfrm>
          <a:off x="3426391" y="407360"/>
          <a:ext cx="4185330" cy="3911726"/>
        </p:xfrm>
        <a:graphic>
          <a:graphicData uri="http://schemas.openxmlformats.org/drawingml/2006/table">
            <a:tbl>
              <a:tblPr firstRow="1" bandRow="1">
                <a:tableStyleId>{5C22544A-7EE6-4342-B048-85BDC9FD1C3A}</a:tableStyleId>
              </a:tblPr>
              <a:tblGrid>
                <a:gridCol w="286656">
                  <a:extLst>
                    <a:ext uri="{9D8B030D-6E8A-4147-A177-3AD203B41FA5}">
                      <a16:colId xmlns:a16="http://schemas.microsoft.com/office/drawing/2014/main" val="2687154949"/>
                    </a:ext>
                  </a:extLst>
                </a:gridCol>
                <a:gridCol w="2038549">
                  <a:extLst>
                    <a:ext uri="{9D8B030D-6E8A-4147-A177-3AD203B41FA5}">
                      <a16:colId xmlns:a16="http://schemas.microsoft.com/office/drawing/2014/main" val="3847679077"/>
                    </a:ext>
                  </a:extLst>
                </a:gridCol>
                <a:gridCol w="838790">
                  <a:extLst>
                    <a:ext uri="{9D8B030D-6E8A-4147-A177-3AD203B41FA5}">
                      <a16:colId xmlns:a16="http://schemas.microsoft.com/office/drawing/2014/main" val="3570478167"/>
                    </a:ext>
                  </a:extLst>
                </a:gridCol>
                <a:gridCol w="1021335">
                  <a:extLst>
                    <a:ext uri="{9D8B030D-6E8A-4147-A177-3AD203B41FA5}">
                      <a16:colId xmlns:a16="http://schemas.microsoft.com/office/drawing/2014/main" val="2717642181"/>
                    </a:ext>
                  </a:extLst>
                </a:gridCol>
              </a:tblGrid>
              <a:tr h="208208">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178713">
                <a:tc rowSpan="19">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3</a:t>
                      </a:r>
                    </a:p>
                  </a:txBody>
                  <a:tcPr marL="45720" marR="45720" vert="vert270">
                    <a:solidFill>
                      <a:schemeClr val="accent5">
                        <a:lumMod val="20000"/>
                        <a:lumOff val="80000"/>
                      </a:schemeClr>
                    </a:solidFill>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West Monroe Buyout Program</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178713">
                <a:tc vMerge="1">
                  <a:txBody>
                    <a:bodyPr/>
                    <a:lstStyle/>
                    <a:p>
                      <a:endParaRPr lang="en-US"/>
                    </a:p>
                  </a:txBody>
                  <a:tcPr/>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Portable Pumps Parishwide</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$2.68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2983848227"/>
                  </a:ext>
                </a:extLst>
              </a:tr>
              <a:tr h="178713">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Youngs Bayou Detention Pond</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$2.68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4136241679"/>
                  </a:ext>
                </a:extLst>
              </a:tr>
              <a:tr h="178713">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Georgia Street Pump Station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$500,000</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128540720"/>
                  </a:ext>
                </a:extLst>
              </a:tr>
              <a:tr h="303638">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Turkey Creek Retention Improvements and Critical Infrastructure Hardening</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$10.32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Franklin Parish</a:t>
                      </a:r>
                    </a:p>
                  </a:txBody>
                  <a:tcPr marL="29528" marR="29528" marT="29528" marB="29528">
                    <a:solidFill>
                      <a:schemeClr val="bg1">
                        <a:lumMod val="95000"/>
                      </a:schemeClr>
                    </a:solidFill>
                  </a:tcPr>
                </a:tc>
                <a:extLst>
                  <a:ext uri="{0D108BD9-81ED-4DB2-BD59-A6C34878D82A}">
                    <a16:rowId xmlns:a16="http://schemas.microsoft.com/office/drawing/2014/main" val="292158006"/>
                  </a:ext>
                </a:extLst>
              </a:tr>
              <a:tr h="178713">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Ash Slough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$3.87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Franklin Parish</a:t>
                      </a:r>
                    </a:p>
                  </a:txBody>
                  <a:tcPr marL="29528" marR="29528" marT="29528" marB="29528">
                    <a:solidFill>
                      <a:schemeClr val="bg1">
                        <a:lumMod val="95000"/>
                      </a:schemeClr>
                    </a:solidFill>
                  </a:tcPr>
                </a:tc>
                <a:extLst>
                  <a:ext uri="{0D108BD9-81ED-4DB2-BD59-A6C34878D82A}">
                    <a16:rowId xmlns:a16="http://schemas.microsoft.com/office/drawing/2014/main" val="2707320482"/>
                  </a:ext>
                </a:extLst>
              </a:tr>
              <a:tr h="178713">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Cypress Detention (South)</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$1.08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2202896851"/>
                  </a:ext>
                </a:extLst>
              </a:tr>
              <a:tr h="178713">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Gulley Street Drainage</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$1.22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Union Parish</a:t>
                      </a:r>
                    </a:p>
                  </a:txBody>
                  <a:tcPr marL="29528" marR="29528" marT="29528" marB="29528">
                    <a:solidFill>
                      <a:schemeClr val="bg1">
                        <a:lumMod val="95000"/>
                      </a:schemeClr>
                    </a:solidFill>
                  </a:tcPr>
                </a:tc>
                <a:extLst>
                  <a:ext uri="{0D108BD9-81ED-4DB2-BD59-A6C34878D82A}">
                    <a16:rowId xmlns:a16="http://schemas.microsoft.com/office/drawing/2014/main" val="3384107538"/>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Highway 33 Ditch Hardening</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$2.19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Union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James Addition Drainage</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$1.43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Union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Salter Street Stormwater Retention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Richland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err="1">
                          <a:solidFill>
                            <a:srgbClr val="474B41"/>
                          </a:solidFill>
                          <a:effectLst/>
                          <a:latin typeface="Arial Narrow" panose="020B0604020202020204" pitchFamily="34" charset="0"/>
                          <a:cs typeface="Arial Narrow" panose="020B0604020202020204" pitchFamily="34" charset="0"/>
                        </a:rPr>
                        <a:t>Staulkinghead Creek Rehabilitation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$4.86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Morehouse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West Parkview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$3.25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19680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Monroe Regional Airport Offsite Drainage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$13.19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New Black Bayou Stormwater Pumping Station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Black Bayou Canal Drainage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Georgia Street Pump Station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$2.7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3645638262"/>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Oregon Trail Floodwall</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$1.39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517342530"/>
                  </a:ext>
                </a:extLst>
              </a:tr>
              <a:tr h="178713">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River Styx Pump Station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$2.45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Ouachita Parish</a:t>
                      </a:r>
                    </a:p>
                  </a:txBody>
                  <a:tcPr marL="29528" marR="29528" marT="29528" marB="29528">
                    <a:solidFill>
                      <a:schemeClr val="bg1">
                        <a:lumMod val="95000"/>
                      </a:schemeClr>
                    </a:solidFill>
                  </a:tcPr>
                </a:tc>
                <a:extLst>
                  <a:ext uri="{0D108BD9-81ED-4DB2-BD59-A6C34878D82A}">
                    <a16:rowId xmlns:a16="http://schemas.microsoft.com/office/drawing/2014/main" val="3824443228"/>
                  </a:ext>
                </a:extLst>
              </a:tr>
            </a:tbl>
          </a:graphicData>
        </a:graphic>
      </p:graphicFrame>
      <p:graphicFrame>
        <p:nvGraphicFramePr>
          <p:cNvPr id="8" name="Table 7">
            <a:extLst>
              <a:ext uri="{FF2B5EF4-FFF2-40B4-BE49-F238E27FC236}">
                <a16:creationId xmlns:a16="http://schemas.microsoft.com/office/drawing/2014/main" id="{8E2BEB64-47DA-9B7C-95B1-1322E078C3BF}"/>
              </a:ext>
            </a:extLst>
          </p:cNvPr>
          <p:cNvGraphicFramePr>
            <a:graphicFrameLocks noGrp="1"/>
          </p:cNvGraphicFramePr>
          <p:nvPr>
            <p:extLst>
              <p:ext uri="{D42A27DB-BD31-4B8C-83A1-F6EECF244321}">
                <p14:modId xmlns:p14="http://schemas.microsoft.com/office/powerpoint/2010/main" val="79957762"/>
              </p:ext>
            </p:extLst>
          </p:nvPr>
        </p:nvGraphicFramePr>
        <p:xfrm>
          <a:off x="3426391" y="4401301"/>
          <a:ext cx="4185327" cy="2101224"/>
        </p:xfrm>
        <a:graphic>
          <a:graphicData uri="http://schemas.openxmlformats.org/drawingml/2006/table">
            <a:tbl>
              <a:tblPr firstRow="1" bandRow="1">
                <a:tableStyleId>{5C22544A-7EE6-4342-B048-85BDC9FD1C3A}</a:tableStyleId>
              </a:tblPr>
              <a:tblGrid>
                <a:gridCol w="286656">
                  <a:extLst>
                    <a:ext uri="{9D8B030D-6E8A-4147-A177-3AD203B41FA5}">
                      <a16:colId xmlns:a16="http://schemas.microsoft.com/office/drawing/2014/main" val="2687154949"/>
                    </a:ext>
                  </a:extLst>
                </a:gridCol>
                <a:gridCol w="1965309">
                  <a:extLst>
                    <a:ext uri="{9D8B030D-6E8A-4147-A177-3AD203B41FA5}">
                      <a16:colId xmlns:a16="http://schemas.microsoft.com/office/drawing/2014/main" val="3847679077"/>
                    </a:ext>
                  </a:extLst>
                </a:gridCol>
                <a:gridCol w="647677">
                  <a:extLst>
                    <a:ext uri="{9D8B030D-6E8A-4147-A177-3AD203B41FA5}">
                      <a16:colId xmlns:a16="http://schemas.microsoft.com/office/drawing/2014/main" val="3570478167"/>
                    </a:ext>
                  </a:extLst>
                </a:gridCol>
                <a:gridCol w="1285685">
                  <a:extLst>
                    <a:ext uri="{9D8B030D-6E8A-4147-A177-3AD203B41FA5}">
                      <a16:colId xmlns:a16="http://schemas.microsoft.com/office/drawing/2014/main" val="2717642181"/>
                    </a:ext>
                  </a:extLst>
                </a:gridCol>
              </a:tblGrid>
              <a:tr h="196281">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119974">
                <a:tc rowSpan="9">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4</a:t>
                      </a:r>
                    </a:p>
                  </a:txBody>
                  <a:tcPr marL="45720" marR="45720" vert="vert270">
                    <a:solidFill>
                      <a:schemeClr val="accent5">
                        <a:lumMod val="20000"/>
                        <a:lumOff val="80000"/>
                      </a:schemeClr>
                    </a:solidFill>
                  </a:tcPr>
                </a:tc>
                <a:tc>
                  <a:txBody>
                    <a:bodyPr/>
                    <a:lstStyle/>
                    <a:p>
                      <a:r>
                        <a:rPr lang="en-US" sz="800" b="0" i="0" dirty="0" err="1">
                          <a:solidFill>
                            <a:srgbClr val="474B41"/>
                          </a:solidFill>
                          <a:effectLst/>
                          <a:latin typeface="Arial Narrow" panose="020B0604020202020204" pitchFamily="34" charset="0"/>
                          <a:cs typeface="Arial Narrow" panose="020B0604020202020204" pitchFamily="34" charset="0"/>
                        </a:rPr>
                        <a:t>Mermentau</a:t>
                      </a:r>
                      <a:r>
                        <a:rPr lang="en-US" sz="800" b="0" i="0" dirty="0">
                          <a:solidFill>
                            <a:srgbClr val="474B41"/>
                          </a:solidFill>
                          <a:effectLst/>
                          <a:latin typeface="Arial Narrow" panose="020B0604020202020204" pitchFamily="34" charset="0"/>
                          <a:cs typeface="Arial Narrow" panose="020B0604020202020204" pitchFamily="34" charset="0"/>
                        </a:rPr>
                        <a:t> Basin Inundation Relief Project</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$25.4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Cameron and Vermilion parishes</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Greinwich Terrace Buyout Program</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$30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Calcasieu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Coushatta Casino Resort Wastewater Treatment Plant Floodwall</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$1.2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Allen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err="1">
                          <a:solidFill>
                            <a:srgbClr val="474B41"/>
                          </a:solidFill>
                          <a:effectLst/>
                          <a:latin typeface="Arial Narrow" panose="020B0604020202020204" pitchFamily="34" charset="0"/>
                          <a:cs typeface="Arial Narrow" panose="020B0604020202020204" pitchFamily="34" charset="0"/>
                        </a:rPr>
                        <a:t>Bundick Lake Flood Surcharge Management</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$12.96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Beauregard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Anacoco Creek Watershed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$14.39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Vernon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Replacement of Ball Park Lift Station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$630,900</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Vernon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Nixon Addition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$3.5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Allen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Greinwich Terrace Stormwater Management Project</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$11.85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Calcasieu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6th Street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$3.15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Calcasieu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bl>
          </a:graphicData>
        </a:graphic>
      </p:graphicFrame>
      <p:graphicFrame>
        <p:nvGraphicFramePr>
          <p:cNvPr id="9" name="Table 8">
            <a:extLst>
              <a:ext uri="{FF2B5EF4-FFF2-40B4-BE49-F238E27FC236}">
                <a16:creationId xmlns:a16="http://schemas.microsoft.com/office/drawing/2014/main" id="{7492828B-1BDE-77D1-DEFA-FEFA75ABA342}"/>
              </a:ext>
            </a:extLst>
          </p:cNvPr>
          <p:cNvGraphicFramePr>
            <a:graphicFrameLocks noGrp="1"/>
          </p:cNvGraphicFramePr>
          <p:nvPr>
            <p:extLst>
              <p:ext uri="{D42A27DB-BD31-4B8C-83A1-F6EECF244321}">
                <p14:modId xmlns:p14="http://schemas.microsoft.com/office/powerpoint/2010/main" val="746875314"/>
              </p:ext>
            </p:extLst>
          </p:nvPr>
        </p:nvGraphicFramePr>
        <p:xfrm>
          <a:off x="7685315" y="407360"/>
          <a:ext cx="4185330" cy="6095172"/>
        </p:xfrm>
        <a:graphic>
          <a:graphicData uri="http://schemas.openxmlformats.org/drawingml/2006/table">
            <a:tbl>
              <a:tblPr firstRow="1" bandRow="1">
                <a:tableStyleId>{5C22544A-7EE6-4342-B048-85BDC9FD1C3A}</a:tableStyleId>
              </a:tblPr>
              <a:tblGrid>
                <a:gridCol w="286656">
                  <a:extLst>
                    <a:ext uri="{9D8B030D-6E8A-4147-A177-3AD203B41FA5}">
                      <a16:colId xmlns:a16="http://schemas.microsoft.com/office/drawing/2014/main" val="2687154949"/>
                    </a:ext>
                  </a:extLst>
                </a:gridCol>
                <a:gridCol w="2038549">
                  <a:extLst>
                    <a:ext uri="{9D8B030D-6E8A-4147-A177-3AD203B41FA5}">
                      <a16:colId xmlns:a16="http://schemas.microsoft.com/office/drawing/2014/main" val="3847679077"/>
                    </a:ext>
                  </a:extLst>
                </a:gridCol>
                <a:gridCol w="838790">
                  <a:extLst>
                    <a:ext uri="{9D8B030D-6E8A-4147-A177-3AD203B41FA5}">
                      <a16:colId xmlns:a16="http://schemas.microsoft.com/office/drawing/2014/main" val="3570478167"/>
                    </a:ext>
                  </a:extLst>
                </a:gridCol>
                <a:gridCol w="1021335">
                  <a:extLst>
                    <a:ext uri="{9D8B030D-6E8A-4147-A177-3AD203B41FA5}">
                      <a16:colId xmlns:a16="http://schemas.microsoft.com/office/drawing/2014/main" val="2717642181"/>
                    </a:ext>
                  </a:extLst>
                </a:gridCol>
              </a:tblGrid>
              <a:tr h="230563">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305497">
                <a:tc rowSpan="28">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5</a:t>
                      </a:r>
                    </a:p>
                  </a:txBody>
                  <a:tcPr marL="45720" marR="45720" vert="vert270">
                    <a:solidFill>
                      <a:schemeClr val="accent5">
                        <a:lumMod val="20000"/>
                        <a:lumOff val="80000"/>
                      </a:schemeClr>
                    </a:solidFill>
                  </a:tcPr>
                </a:tc>
                <a:tc>
                  <a:txBody>
                    <a:bodyPr/>
                    <a:lstStyle/>
                    <a:p>
                      <a:r>
                        <a:rPr lang="en-US" sz="800" b="0" i="0" dirty="0" err="1">
                          <a:solidFill>
                            <a:srgbClr val="474B41"/>
                          </a:solidFill>
                          <a:effectLst/>
                          <a:latin typeface="Arial Narrow" panose="020B0604020202020204" pitchFamily="34" charset="0"/>
                          <a:cs typeface="Arial Narrow" panose="020B0604020202020204" pitchFamily="34" charset="0"/>
                        </a:rPr>
                        <a:t>Mermentau</a:t>
                      </a:r>
                      <a:r>
                        <a:rPr lang="en-US" sz="800" b="0" i="0" dirty="0">
                          <a:solidFill>
                            <a:srgbClr val="474B41"/>
                          </a:solidFill>
                          <a:effectLst/>
                          <a:latin typeface="Arial Narrow" panose="020B0604020202020204" pitchFamily="34" charset="0"/>
                          <a:cs typeface="Arial Narrow" panose="020B0604020202020204" pitchFamily="34" charset="0"/>
                        </a:rPr>
                        <a:t> Basin Inundation Relief Project</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$25.4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Cameron and Vermilion parishes</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305497">
                <a:tc vMerge="1">
                  <a:txBody>
                    <a:bodyPr/>
                    <a:lstStyle/>
                    <a:p>
                      <a:endParaRPr lang="en-US"/>
                    </a:p>
                  </a:txBody>
                  <a:tcPr/>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Cypress Bayou and Coulee LaSalle Drainage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St. Martin Parish</a:t>
                      </a:r>
                    </a:p>
                  </a:txBody>
                  <a:tcPr marL="29528" marR="29528" marT="29528" marB="29528">
                    <a:solidFill>
                      <a:schemeClr val="bg1">
                        <a:lumMod val="95000"/>
                      </a:schemeClr>
                    </a:solidFill>
                  </a:tcPr>
                </a:tc>
                <a:extLst>
                  <a:ext uri="{0D108BD9-81ED-4DB2-BD59-A6C34878D82A}">
                    <a16:rowId xmlns:a16="http://schemas.microsoft.com/office/drawing/2014/main" val="3493307756"/>
                  </a:ext>
                </a:extLst>
              </a:tr>
              <a:tr h="305497">
                <a:tc vMerge="1">
                  <a:txBody>
                    <a:bodyPr/>
                    <a:lstStyle/>
                    <a:p>
                      <a:endParaRPr lang="en-US"/>
                    </a:p>
                  </a:txBody>
                  <a:tcPr/>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Abbeville Area Vermilion River Bridge Debris Barrier System</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$550,000</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Vermilion Parish</a:t>
                      </a:r>
                    </a:p>
                  </a:txBody>
                  <a:tcPr marL="29528" marR="29528" marT="29528" marB="29528">
                    <a:solidFill>
                      <a:schemeClr val="bg1">
                        <a:lumMod val="95000"/>
                      </a:schemeClr>
                    </a:solidFill>
                  </a:tcPr>
                </a:tc>
                <a:extLst>
                  <a:ext uri="{0D108BD9-81ED-4DB2-BD59-A6C34878D82A}">
                    <a16:rowId xmlns:a16="http://schemas.microsoft.com/office/drawing/2014/main" val="3003610926"/>
                  </a:ext>
                </a:extLst>
              </a:tr>
              <a:tr h="182530">
                <a:tc vMerge="1">
                  <a:txBody>
                    <a:bodyPr/>
                    <a:lstStyle/>
                    <a:p>
                      <a:endParaRPr lang="en-US"/>
                    </a:p>
                  </a:txBody>
                  <a:tcPr/>
                </a:tc>
                <a:tc>
                  <a:txBody>
                    <a:bodyPr/>
                    <a:lstStyle/>
                    <a:p>
                      <a:r>
                        <a:rPr lang="en-US" sz="800" b="0" i="0" dirty="0">
                          <a:solidFill>
                            <a:srgbClr val="474B41"/>
                          </a:solidFill>
                          <a:effectLst/>
                          <a:latin typeface="Arial Narrow" panose="020B0604020202020204" pitchFamily="34" charset="0"/>
                          <a:cs typeface="Arial Narrow" panose="020B0604020202020204" pitchFamily="34" charset="0"/>
                        </a:rPr>
                        <a:t>Victoria Acres Buyout Program</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Vermilion Parish</a:t>
                      </a:r>
                    </a:p>
                  </a:txBody>
                  <a:tcPr marL="29528" marR="29528" marT="29528" marB="29528">
                    <a:solidFill>
                      <a:schemeClr val="bg1">
                        <a:lumMod val="95000"/>
                      </a:schemeClr>
                    </a:solidFill>
                  </a:tcPr>
                </a:tc>
                <a:extLst>
                  <a:ext uri="{0D108BD9-81ED-4DB2-BD59-A6C34878D82A}">
                    <a16:rowId xmlns:a16="http://schemas.microsoft.com/office/drawing/2014/main" val="427873822"/>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Scott Buyout Program</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$7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Lafayette Parish</a:t>
                      </a:r>
                    </a:p>
                  </a:txBody>
                  <a:tcPr marL="29528" marR="29528" marT="29528" marB="29528">
                    <a:solidFill>
                      <a:schemeClr val="bg1">
                        <a:lumMod val="95000"/>
                      </a:schemeClr>
                    </a:solidFill>
                  </a:tcPr>
                </a:tc>
                <a:extLst>
                  <a:ext uri="{0D108BD9-81ED-4DB2-BD59-A6C34878D82A}">
                    <a16:rowId xmlns:a16="http://schemas.microsoft.com/office/drawing/2014/main" val="729727117"/>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Coulee Mine East Detention Project</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$4.73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Lafayette Parish</a:t>
                      </a:r>
                    </a:p>
                  </a:txBody>
                  <a:tcPr marL="29528" marR="29528" marT="29528" marB="29528">
                    <a:solidFill>
                      <a:schemeClr val="bg1">
                        <a:lumMod val="95000"/>
                      </a:schemeClr>
                    </a:solidFill>
                  </a:tcPr>
                </a:tc>
                <a:extLst>
                  <a:ext uri="{0D108BD9-81ED-4DB2-BD59-A6C34878D82A}">
                    <a16:rowId xmlns:a16="http://schemas.microsoft.com/office/drawing/2014/main" val="899018511"/>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Church Point Detention and Flood Proofing</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$2.94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Acadia Parish</a:t>
                      </a:r>
                    </a:p>
                  </a:txBody>
                  <a:tcPr marL="29528" marR="29528" marT="29528" marB="29528">
                    <a:solidFill>
                      <a:schemeClr val="bg1">
                        <a:lumMod val="95000"/>
                      </a:schemeClr>
                    </a:solidFill>
                  </a:tcPr>
                </a:tc>
                <a:extLst>
                  <a:ext uri="{0D108BD9-81ED-4DB2-BD59-A6C34878D82A}">
                    <a16:rowId xmlns:a16="http://schemas.microsoft.com/office/drawing/2014/main" val="2382965543"/>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Anslem Coulee Regional Detention Pond</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$5.75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Lafayette Parish</a:t>
                      </a:r>
                    </a:p>
                  </a:txBody>
                  <a:tcPr marL="29528" marR="29528" marT="29528" marB="29528">
                    <a:solidFill>
                      <a:schemeClr val="bg1">
                        <a:lumMod val="95000"/>
                      </a:schemeClr>
                    </a:solidFill>
                  </a:tcPr>
                </a:tc>
                <a:extLst>
                  <a:ext uri="{0D108BD9-81ED-4DB2-BD59-A6C34878D82A}">
                    <a16:rowId xmlns:a16="http://schemas.microsoft.com/office/drawing/2014/main" val="3790909911"/>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East Side Drainage Improvements (Bunkie)</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$3.79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11233375"/>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East Side Drainage Improvements (Hessmer)</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$2.24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1856636666"/>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Fullers Park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$6.07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Allen Parish</a:t>
                      </a:r>
                    </a:p>
                  </a:txBody>
                  <a:tcPr marL="29528" marR="29528" marT="29528" marB="29528">
                    <a:solidFill>
                      <a:schemeClr val="bg1">
                        <a:lumMod val="95000"/>
                      </a:schemeClr>
                    </a:solidFill>
                  </a:tcPr>
                </a:tc>
                <a:extLst>
                  <a:ext uri="{0D108BD9-81ED-4DB2-BD59-A6C34878D82A}">
                    <a16:rowId xmlns:a16="http://schemas.microsoft.com/office/drawing/2014/main" val="2983848227"/>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Oak Park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$8.5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Allen Parish</a:t>
                      </a:r>
                    </a:p>
                  </a:txBody>
                  <a:tcPr marL="29528" marR="29528" marT="29528" marB="29528">
                    <a:solidFill>
                      <a:schemeClr val="bg1">
                        <a:lumMod val="95000"/>
                      </a:schemeClr>
                    </a:solidFill>
                  </a:tcPr>
                </a:tc>
                <a:extLst>
                  <a:ext uri="{0D108BD9-81ED-4DB2-BD59-A6C34878D82A}">
                    <a16:rowId xmlns:a16="http://schemas.microsoft.com/office/drawing/2014/main" val="4136241679"/>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West Side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$2.79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128540720"/>
                  </a:ext>
                </a:extLst>
              </a:tr>
              <a:tr h="305497">
                <a:tc vMerge="1">
                  <a:txBody>
                    <a:bodyPr/>
                    <a:lstStyle/>
                    <a:p>
                      <a:endParaRPr lang="en-US"/>
                    </a:p>
                  </a:txBody>
                  <a:tcPr/>
                </a:tc>
                <a:tc>
                  <a:txBody>
                    <a:bodyPr/>
                    <a:lstStyle/>
                    <a:p>
                      <a:r>
                        <a:rPr lang="en-US" sz="800" b="0" i="0" err="1">
                          <a:solidFill>
                            <a:srgbClr val="474B41"/>
                          </a:solidFill>
                          <a:effectLst/>
                          <a:latin typeface="Arial Narrow" panose="020B0604020202020204" pitchFamily="34" charset="0"/>
                          <a:cs typeface="Arial Narrow" panose="020B0604020202020204" pitchFamily="34" charset="0"/>
                        </a:rPr>
                        <a:t>Chatlin Lake Canal Backwater Overflow Relief Structure</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Rapides Parish</a:t>
                      </a:r>
                    </a:p>
                  </a:txBody>
                  <a:tcPr marL="29528" marR="29528" marT="29528" marB="29528">
                    <a:solidFill>
                      <a:schemeClr val="bg1">
                        <a:lumMod val="95000"/>
                      </a:schemeClr>
                    </a:solidFill>
                  </a:tcPr>
                </a:tc>
                <a:extLst>
                  <a:ext uri="{0D108BD9-81ED-4DB2-BD59-A6C34878D82A}">
                    <a16:rowId xmlns:a16="http://schemas.microsoft.com/office/drawing/2014/main" val="292158006"/>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Horseshoe Canal Hardening</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$1.91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Rapides Parish</a:t>
                      </a:r>
                    </a:p>
                  </a:txBody>
                  <a:tcPr marL="29528" marR="29528" marT="29528" marB="29528">
                    <a:solidFill>
                      <a:schemeClr val="bg1">
                        <a:lumMod val="95000"/>
                      </a:schemeClr>
                    </a:solidFill>
                  </a:tcPr>
                </a:tc>
                <a:extLst>
                  <a:ext uri="{0D108BD9-81ED-4DB2-BD59-A6C34878D82A}">
                    <a16:rowId xmlns:a16="http://schemas.microsoft.com/office/drawing/2014/main" val="2707320482"/>
                  </a:ext>
                </a:extLst>
              </a:tr>
              <a:tr h="182530">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LSU Alexandria Drainage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$3.45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Rapides Parish</a:t>
                      </a:r>
                    </a:p>
                  </a:txBody>
                  <a:tcPr marL="29528" marR="29528" marT="29528" marB="29528">
                    <a:solidFill>
                      <a:schemeClr val="bg1">
                        <a:lumMod val="95000"/>
                      </a:schemeClr>
                    </a:solidFill>
                  </a:tcPr>
                </a:tc>
                <a:extLst>
                  <a:ext uri="{0D108BD9-81ED-4DB2-BD59-A6C34878D82A}">
                    <a16:rowId xmlns:a16="http://schemas.microsoft.com/office/drawing/2014/main" val="2202896851"/>
                  </a:ext>
                </a:extLst>
              </a:tr>
              <a:tr h="305497">
                <a:tc vMerge="1">
                  <a:txBody>
                    <a:bodyPr/>
                    <a:lstStyle/>
                    <a:p>
                      <a:endParaRPr lang="en-US"/>
                    </a:p>
                  </a:txBody>
                  <a:tcPr/>
                </a:tc>
                <a:tc>
                  <a:txBody>
                    <a:bodyPr/>
                    <a:lstStyle/>
                    <a:p>
                      <a:r>
                        <a:rPr lang="en-US" sz="800" b="0" i="0">
                          <a:solidFill>
                            <a:srgbClr val="474B41"/>
                          </a:solidFill>
                          <a:effectLst/>
                          <a:latin typeface="Arial Narrow" panose="020B0604020202020204" pitchFamily="34" charset="0"/>
                          <a:cs typeface="Arial Narrow" panose="020B0604020202020204" pitchFamily="34" charset="0"/>
                        </a:rPr>
                        <a:t>Bayou Cocodrie Runoff Retention and Critical Infrastructure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$2.2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Rapides and Evangeline parishes</a:t>
                      </a:r>
                    </a:p>
                  </a:txBody>
                  <a:tcPr marL="29528" marR="29528" marT="29528" marB="29528">
                    <a:solidFill>
                      <a:schemeClr val="bg1">
                        <a:lumMod val="95000"/>
                      </a:schemeClr>
                    </a:solidFill>
                  </a:tcPr>
                </a:tc>
                <a:extLst>
                  <a:ext uri="{0D108BD9-81ED-4DB2-BD59-A6C34878D82A}">
                    <a16:rowId xmlns:a16="http://schemas.microsoft.com/office/drawing/2014/main" val="3384107538"/>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Bayou Lacombe Channel Improvements</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$6.6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Three Mile Lake Backwater Flood Reduction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$3.03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St. Landry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Gueydan Flood Protection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$1.17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Vermilion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30549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Brown Park Floodplain Restoration and Preservation Project</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$4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Lafayette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Youngs Coulee Flood Control Structure</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Vermilion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19849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St. Landry Parish Waterways Management</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$5.5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St. Landry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Ville Platte Detention Ponds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$4.6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Evangeline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Rue de Belier Detention Pond</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$2.81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Lafayette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Cottonport Drainage Improvements</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$5.75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Avoyelles Parish</a:t>
                      </a:r>
                    </a:p>
                  </a:txBody>
                  <a:tcPr marL="29528" marR="29528" marT="29528" marB="29528">
                    <a:solidFill>
                      <a:schemeClr val="bg1">
                        <a:lumMod val="95000"/>
                      </a:schemeClr>
                    </a:solidFill>
                  </a:tcPr>
                </a:tc>
                <a:extLst>
                  <a:ext uri="{0D108BD9-81ED-4DB2-BD59-A6C34878D82A}">
                    <a16:rowId xmlns:a16="http://schemas.microsoft.com/office/drawing/2014/main" val="3645638262"/>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St. Martinville Wastewater Floodproofing</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$4.25 million</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St. Martin Parish</a:t>
                      </a:r>
                    </a:p>
                  </a:txBody>
                  <a:tcPr marL="29528" marR="29528" marT="29528" marB="29528">
                    <a:solidFill>
                      <a:schemeClr val="bg1">
                        <a:lumMod val="95000"/>
                      </a:schemeClr>
                    </a:solidFill>
                  </a:tcPr>
                </a:tc>
                <a:extLst>
                  <a:ext uri="{0D108BD9-81ED-4DB2-BD59-A6C34878D82A}">
                    <a16:rowId xmlns:a16="http://schemas.microsoft.com/office/drawing/2014/main" val="517342530"/>
                  </a:ext>
                </a:extLst>
              </a:tr>
              <a:tr h="182530">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800" b="0" i="0">
                          <a:solidFill>
                            <a:srgbClr val="474B41"/>
                          </a:solidFill>
                          <a:effectLst/>
                          <a:latin typeface="Arial Narrow" panose="020B0604020202020204" pitchFamily="34" charset="0"/>
                          <a:cs typeface="Arial Narrow" panose="020B0604020202020204" pitchFamily="34" charset="0"/>
                        </a:rPr>
                        <a:t>Monterey Street Detention Pond</a:t>
                      </a:r>
                    </a:p>
                  </a:txBody>
                  <a:tcPr marL="29528" marR="29528" marT="29528" marB="29528">
                    <a:solidFill>
                      <a:schemeClr val="bg1">
                        <a:lumMod val="95000"/>
                      </a:schemeClr>
                    </a:solidFill>
                  </a:tcPr>
                </a:tc>
                <a:tc>
                  <a:txBody>
                    <a:bodyPr/>
                    <a:lstStyle/>
                    <a:p>
                      <a:pPr algn="ctr"/>
                      <a:r>
                        <a:rPr lang="en-US" sz="800" b="0" i="0">
                          <a:solidFill>
                            <a:srgbClr val="474B41"/>
                          </a:solidFill>
                          <a:effectLst/>
                          <a:latin typeface="Arial Narrow" panose="020B0604020202020204" pitchFamily="34" charset="0"/>
                          <a:cs typeface="Arial Narrow" panose="020B0604020202020204" pitchFamily="34" charset="0"/>
                        </a:rPr>
                        <a:t>$3.1 million</a:t>
                      </a:r>
                    </a:p>
                  </a:txBody>
                  <a:tcPr marL="29528" marR="29528" marT="29528" marB="29528">
                    <a:solidFill>
                      <a:schemeClr val="bg1">
                        <a:lumMod val="95000"/>
                      </a:schemeClr>
                    </a:solidFill>
                  </a:tcPr>
                </a:tc>
                <a:tc>
                  <a:txBody>
                    <a:bodyPr/>
                    <a:lstStyle/>
                    <a:p>
                      <a:pPr algn="ctr"/>
                      <a:r>
                        <a:rPr lang="en-US" sz="800" b="0" i="0" dirty="0">
                          <a:solidFill>
                            <a:srgbClr val="474B41"/>
                          </a:solidFill>
                          <a:effectLst/>
                          <a:latin typeface="Arial Narrow" panose="020B0604020202020204" pitchFamily="34" charset="0"/>
                          <a:cs typeface="Arial Narrow" panose="020B0604020202020204" pitchFamily="34" charset="0"/>
                        </a:rPr>
                        <a:t>Iberia Parish</a:t>
                      </a:r>
                    </a:p>
                  </a:txBody>
                  <a:tcPr marL="29528" marR="29528" marT="29528" marB="29528">
                    <a:solidFill>
                      <a:schemeClr val="bg1">
                        <a:lumMod val="95000"/>
                      </a:schemeClr>
                    </a:solidFill>
                  </a:tcPr>
                </a:tc>
                <a:extLst>
                  <a:ext uri="{0D108BD9-81ED-4DB2-BD59-A6C34878D82A}">
                    <a16:rowId xmlns:a16="http://schemas.microsoft.com/office/drawing/2014/main" val="3824443228"/>
                  </a:ext>
                </a:extLst>
              </a:tr>
            </a:tbl>
          </a:graphicData>
        </a:graphic>
      </p:graphicFrame>
    </p:spTree>
    <p:extLst>
      <p:ext uri="{BB962C8B-B14F-4D97-AF65-F5344CB8AC3E}">
        <p14:creationId xmlns:p14="http://schemas.microsoft.com/office/powerpoint/2010/main" val="34984209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AB7627-94BE-A2F5-31C6-E4595CA66D1B}"/>
              </a:ext>
            </a:extLst>
          </p:cNvPr>
          <p:cNvGraphicFramePr>
            <a:graphicFrameLocks noGrp="1"/>
          </p:cNvGraphicFramePr>
          <p:nvPr>
            <p:extLst>
              <p:ext uri="{D42A27DB-BD31-4B8C-83A1-F6EECF244321}">
                <p14:modId xmlns:p14="http://schemas.microsoft.com/office/powerpoint/2010/main" val="3692168659"/>
              </p:ext>
            </p:extLst>
          </p:nvPr>
        </p:nvGraphicFramePr>
        <p:xfrm>
          <a:off x="209515" y="241106"/>
          <a:ext cx="6922805" cy="2527494"/>
        </p:xfrm>
        <a:graphic>
          <a:graphicData uri="http://schemas.openxmlformats.org/drawingml/2006/table">
            <a:tbl>
              <a:tblPr firstRow="1" bandRow="1">
                <a:tableStyleId>{5C22544A-7EE6-4342-B048-85BDC9FD1C3A}</a:tableStyleId>
              </a:tblPr>
              <a:tblGrid>
                <a:gridCol w="287936">
                  <a:extLst>
                    <a:ext uri="{9D8B030D-6E8A-4147-A177-3AD203B41FA5}">
                      <a16:colId xmlns:a16="http://schemas.microsoft.com/office/drawing/2014/main" val="2687154949"/>
                    </a:ext>
                  </a:extLst>
                </a:gridCol>
                <a:gridCol w="3960248">
                  <a:extLst>
                    <a:ext uri="{9D8B030D-6E8A-4147-A177-3AD203B41FA5}">
                      <a16:colId xmlns:a16="http://schemas.microsoft.com/office/drawing/2014/main" val="3847679077"/>
                    </a:ext>
                  </a:extLst>
                </a:gridCol>
                <a:gridCol w="1026561">
                  <a:extLst>
                    <a:ext uri="{9D8B030D-6E8A-4147-A177-3AD203B41FA5}">
                      <a16:colId xmlns:a16="http://schemas.microsoft.com/office/drawing/2014/main" val="3570478167"/>
                    </a:ext>
                  </a:extLst>
                </a:gridCol>
                <a:gridCol w="1648060">
                  <a:extLst>
                    <a:ext uri="{9D8B030D-6E8A-4147-A177-3AD203B41FA5}">
                      <a16:colId xmlns:a16="http://schemas.microsoft.com/office/drawing/2014/main" val="2717642181"/>
                    </a:ext>
                  </a:extLst>
                </a:gridCol>
              </a:tblGrid>
              <a:tr h="242057">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pPr algn="ctr"/>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pPr algn="ctr"/>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207767">
                <a:tc rowSpan="11">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6</a:t>
                      </a:r>
                    </a:p>
                  </a:txBody>
                  <a:tcPr marL="45720" marR="45720" vert="vert270">
                    <a:solidFill>
                      <a:schemeClr val="accent5">
                        <a:lumMod val="20000"/>
                        <a:lumOff val="80000"/>
                      </a:schemeClr>
                    </a:solidFill>
                  </a:tcPr>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Upper Terrebonne Basin Drainage</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$9.5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Pointe Coupee Parish</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dirty="0" err="1">
                          <a:solidFill>
                            <a:srgbClr val="474B41"/>
                          </a:solidFill>
                          <a:effectLst/>
                          <a:latin typeface="Arial Narrow" panose="020B0604020202020204" pitchFamily="34" charset="0"/>
                          <a:cs typeface="Arial Narrow" panose="020B0604020202020204" pitchFamily="34" charset="0"/>
                        </a:rPr>
                        <a:t>Maringouin</a:t>
                      </a:r>
                      <a:r>
                        <a:rPr lang="en-US" sz="900" b="0" i="0" dirty="0">
                          <a:solidFill>
                            <a:srgbClr val="474B41"/>
                          </a:solidFill>
                          <a:effectLst/>
                          <a:latin typeface="Arial Narrow" panose="020B0604020202020204" pitchFamily="34" charset="0"/>
                          <a:cs typeface="Arial Narrow" panose="020B0604020202020204" pitchFamily="34" charset="0"/>
                        </a:rPr>
                        <a:t> Drainage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$791,400</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Iberville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White Castle Canal Drainage Improvement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$2.56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Iberville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dirty="0" err="1">
                          <a:solidFill>
                            <a:srgbClr val="474B41"/>
                          </a:solidFill>
                          <a:effectLst/>
                          <a:latin typeface="Arial Narrow" panose="020B0604020202020204" pitchFamily="34" charset="0"/>
                          <a:cs typeface="Arial Narrow" panose="020B0604020202020204" pitchFamily="34" charset="0"/>
                        </a:rPr>
                        <a:t>Bonadona-Cataldo</a:t>
                      </a:r>
                      <a:r>
                        <a:rPr lang="en-US" sz="900" b="0" i="0" dirty="0">
                          <a:solidFill>
                            <a:srgbClr val="474B41"/>
                          </a:solidFill>
                          <a:effectLst/>
                          <a:latin typeface="Arial Narrow" panose="020B0604020202020204" pitchFamily="34" charset="0"/>
                          <a:cs typeface="Arial Narrow" panose="020B0604020202020204" pitchFamily="34" charset="0"/>
                        </a:rPr>
                        <a:t> Drainage Pump</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$1.4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Bayou Lafourche Pump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$2.07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Cancienne Canal Floodplain Preservation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$3.7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Assumption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Parishwide Drainage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$823,790</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James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New Pump Station Construction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$1.5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Lafourche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Emergency Backup Pumps for Pump Stations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$1.9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Lafourche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Bayou St. Vincent Dredging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$9.08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Assumption Parish</a:t>
                      </a:r>
                    </a:p>
                  </a:txBody>
                  <a:tcPr marL="29528" marR="29528" marT="29528" marB="29528">
                    <a:solidFill>
                      <a:schemeClr val="bg1">
                        <a:lumMod val="95000"/>
                      </a:schemeClr>
                    </a:solidFill>
                  </a:tcPr>
                </a:tc>
                <a:extLst>
                  <a:ext uri="{0D108BD9-81ED-4DB2-BD59-A6C34878D82A}">
                    <a16:rowId xmlns:a16="http://schemas.microsoft.com/office/drawing/2014/main" val="3645638262"/>
                  </a:ext>
                </a:extLst>
              </a:tr>
              <a:tr h="207767">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Bayou Verret Drainage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$5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517342530"/>
                  </a:ext>
                </a:extLst>
              </a:tr>
            </a:tbl>
          </a:graphicData>
        </a:graphic>
      </p:graphicFrame>
      <p:graphicFrame>
        <p:nvGraphicFramePr>
          <p:cNvPr id="6" name="Table 5">
            <a:extLst>
              <a:ext uri="{FF2B5EF4-FFF2-40B4-BE49-F238E27FC236}">
                <a16:creationId xmlns:a16="http://schemas.microsoft.com/office/drawing/2014/main" id="{3A01FB3E-0CBE-4EB6-3468-FC8C457767A7}"/>
              </a:ext>
            </a:extLst>
          </p:cNvPr>
          <p:cNvGraphicFramePr>
            <a:graphicFrameLocks noGrp="1"/>
          </p:cNvGraphicFramePr>
          <p:nvPr>
            <p:extLst>
              <p:ext uri="{D42A27DB-BD31-4B8C-83A1-F6EECF244321}">
                <p14:modId xmlns:p14="http://schemas.microsoft.com/office/powerpoint/2010/main" val="932567489"/>
              </p:ext>
            </p:extLst>
          </p:nvPr>
        </p:nvGraphicFramePr>
        <p:xfrm>
          <a:off x="209516" y="2856108"/>
          <a:ext cx="6922804" cy="3835638"/>
        </p:xfrm>
        <a:graphic>
          <a:graphicData uri="http://schemas.openxmlformats.org/drawingml/2006/table">
            <a:tbl>
              <a:tblPr firstRow="1" bandRow="1">
                <a:tableStyleId>{5C22544A-7EE6-4342-B048-85BDC9FD1C3A}</a:tableStyleId>
              </a:tblPr>
              <a:tblGrid>
                <a:gridCol w="274648">
                  <a:extLst>
                    <a:ext uri="{9D8B030D-6E8A-4147-A177-3AD203B41FA5}">
                      <a16:colId xmlns:a16="http://schemas.microsoft.com/office/drawing/2014/main" val="2687154949"/>
                    </a:ext>
                  </a:extLst>
                </a:gridCol>
                <a:gridCol w="3973536">
                  <a:extLst>
                    <a:ext uri="{9D8B030D-6E8A-4147-A177-3AD203B41FA5}">
                      <a16:colId xmlns:a16="http://schemas.microsoft.com/office/drawing/2014/main" val="3847679077"/>
                    </a:ext>
                  </a:extLst>
                </a:gridCol>
                <a:gridCol w="1026560">
                  <a:extLst>
                    <a:ext uri="{9D8B030D-6E8A-4147-A177-3AD203B41FA5}">
                      <a16:colId xmlns:a16="http://schemas.microsoft.com/office/drawing/2014/main" val="3570478167"/>
                    </a:ext>
                  </a:extLst>
                </a:gridCol>
                <a:gridCol w="1648060">
                  <a:extLst>
                    <a:ext uri="{9D8B030D-6E8A-4147-A177-3AD203B41FA5}">
                      <a16:colId xmlns:a16="http://schemas.microsoft.com/office/drawing/2014/main" val="2717642181"/>
                    </a:ext>
                  </a:extLst>
                </a:gridCol>
              </a:tblGrid>
              <a:tr h="228843">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pPr algn="ctr"/>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pPr algn="ctr"/>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201168">
                <a:tc rowSpan="18">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7</a:t>
                      </a:r>
                    </a:p>
                  </a:txBody>
                  <a:tcPr marL="45720" marR="45720" vert="vert270">
                    <a:solidFill>
                      <a:schemeClr val="accent5">
                        <a:lumMod val="20000"/>
                        <a:lumOff val="80000"/>
                      </a:schemeClr>
                    </a:solidFill>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Washington Parish Buyout Program</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Washington Parish</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201168">
                <a:tc vMerge="1">
                  <a:txBody>
                    <a:bodyPr/>
                    <a:lstStyle/>
                    <a:p>
                      <a:endParaRPr lang="en-US"/>
                    </a:p>
                  </a:txBody>
                  <a:tcPr/>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St. Tammany Parish Buyout Program</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578268062"/>
                  </a:ext>
                </a:extLst>
              </a:tr>
              <a:tr h="201168">
                <a:tc vMerge="1">
                  <a:txBody>
                    <a:bodyPr/>
                    <a:lstStyle/>
                    <a:p>
                      <a:endParaRPr lang="en-US"/>
                    </a:p>
                  </a:txBody>
                  <a:tcPr/>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Livingston Parish Drainage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$15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3940383649"/>
                  </a:ext>
                </a:extLst>
              </a:tr>
              <a:tr h="201168">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Lee Street Drainage Pump Station Hardening</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$2.36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4201818840"/>
                  </a:ext>
                </a:extLst>
              </a:tr>
              <a:tr h="201168">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Dellwood Drainage Pump Station Hardening</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$4.01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1275716085"/>
                  </a:ext>
                </a:extLst>
              </a:tr>
              <a:tr h="201168">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Covington Lift Station Panel Elevations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$2.61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4009989116"/>
                  </a:ext>
                </a:extLst>
              </a:tr>
              <a:tr h="201168">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Jones Vaughn Creek Bridge</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$3.28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West Feliciana Parish</a:t>
                      </a:r>
                    </a:p>
                  </a:txBody>
                  <a:tcPr marL="29528" marR="29528" marT="29528" marB="29528">
                    <a:solidFill>
                      <a:schemeClr val="bg1">
                        <a:lumMod val="95000"/>
                      </a:schemeClr>
                    </a:solidFill>
                  </a:tcPr>
                </a:tc>
                <a:extLst>
                  <a:ext uri="{0D108BD9-81ED-4DB2-BD59-A6C34878D82A}">
                    <a16:rowId xmlns:a16="http://schemas.microsoft.com/office/drawing/2014/main" val="756336954"/>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Little Natalbany Drainage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$5.46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St. Helena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Hano Road Area Retention Pond</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$3.5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St. Helena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Bayou Patassat Flood Mitigation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$10.57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Stormwater Detention Pond in W-14 Basin West Diversion East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$3.51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Alton Neighborhood Drainage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$500,000</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Tammany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Greensburg Wastewater Treatment System</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$3.81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St. Helena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Spring Park Buyout Program</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201168">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Reserve Relief Homewood Pump Station Replacement and Drainage Improvement Project</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$14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St. John the Baptist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r h="19642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Drainage Improvements in Tickfaw and Maurepas Watersheds	</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$4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Tangipahoa Parish</a:t>
                      </a:r>
                    </a:p>
                  </a:txBody>
                  <a:tcPr marL="29528" marR="29528" marT="29528" marB="29528">
                    <a:solidFill>
                      <a:schemeClr val="bg1">
                        <a:lumMod val="95000"/>
                      </a:schemeClr>
                    </a:solidFill>
                  </a:tcPr>
                </a:tc>
                <a:extLst>
                  <a:ext uri="{0D108BD9-81ED-4DB2-BD59-A6C34878D82A}">
                    <a16:rowId xmlns:a16="http://schemas.microsoft.com/office/drawing/2014/main" val="3645638262"/>
                  </a:ext>
                </a:extLst>
              </a:tr>
              <a:tr h="19642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Floodplain Restoration and Preservation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$21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Tangipahoa Parish</a:t>
                      </a:r>
                    </a:p>
                  </a:txBody>
                  <a:tcPr marL="29528" marR="29528" marT="29528" marB="29528">
                    <a:solidFill>
                      <a:schemeClr val="bg1">
                        <a:lumMod val="95000"/>
                      </a:schemeClr>
                    </a:solidFill>
                  </a:tcPr>
                </a:tc>
                <a:extLst>
                  <a:ext uri="{0D108BD9-81ED-4DB2-BD59-A6C34878D82A}">
                    <a16:rowId xmlns:a16="http://schemas.microsoft.com/office/drawing/2014/main" val="517342530"/>
                  </a:ext>
                </a:extLst>
              </a:tr>
              <a:tr h="19642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Livingston Parish Drainage Improvements Project</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$24.5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3824443228"/>
                  </a:ext>
                </a:extLst>
              </a:tr>
            </a:tbl>
          </a:graphicData>
        </a:graphic>
      </p:graphicFrame>
      <p:graphicFrame>
        <p:nvGraphicFramePr>
          <p:cNvPr id="7" name="Table 6">
            <a:extLst>
              <a:ext uri="{FF2B5EF4-FFF2-40B4-BE49-F238E27FC236}">
                <a16:creationId xmlns:a16="http://schemas.microsoft.com/office/drawing/2014/main" id="{EA2D0D3B-A655-9B5A-E3B8-0E158A3226E8}"/>
              </a:ext>
            </a:extLst>
          </p:cNvPr>
          <p:cNvGraphicFramePr>
            <a:graphicFrameLocks noGrp="1"/>
          </p:cNvGraphicFramePr>
          <p:nvPr>
            <p:extLst>
              <p:ext uri="{D42A27DB-BD31-4B8C-83A1-F6EECF244321}">
                <p14:modId xmlns:p14="http://schemas.microsoft.com/office/powerpoint/2010/main" val="552444982"/>
              </p:ext>
            </p:extLst>
          </p:nvPr>
        </p:nvGraphicFramePr>
        <p:xfrm>
          <a:off x="7349490" y="241106"/>
          <a:ext cx="4598703" cy="1301943"/>
        </p:xfrm>
        <a:graphic>
          <a:graphicData uri="http://schemas.openxmlformats.org/drawingml/2006/table">
            <a:tbl>
              <a:tblPr firstRow="1" bandRow="1">
                <a:tableStyleId>{5C22544A-7EE6-4342-B048-85BDC9FD1C3A}</a:tableStyleId>
              </a:tblPr>
              <a:tblGrid>
                <a:gridCol w="314968">
                  <a:extLst>
                    <a:ext uri="{9D8B030D-6E8A-4147-A177-3AD203B41FA5}">
                      <a16:colId xmlns:a16="http://schemas.microsoft.com/office/drawing/2014/main" val="2687154949"/>
                    </a:ext>
                  </a:extLst>
                </a:gridCol>
                <a:gridCol w="2239891">
                  <a:extLst>
                    <a:ext uri="{9D8B030D-6E8A-4147-A177-3AD203B41FA5}">
                      <a16:colId xmlns:a16="http://schemas.microsoft.com/office/drawing/2014/main" val="3847679077"/>
                    </a:ext>
                  </a:extLst>
                </a:gridCol>
                <a:gridCol w="921635">
                  <a:extLst>
                    <a:ext uri="{9D8B030D-6E8A-4147-A177-3AD203B41FA5}">
                      <a16:colId xmlns:a16="http://schemas.microsoft.com/office/drawing/2014/main" val="3570478167"/>
                    </a:ext>
                  </a:extLst>
                </a:gridCol>
                <a:gridCol w="1122209">
                  <a:extLst>
                    <a:ext uri="{9D8B030D-6E8A-4147-A177-3AD203B41FA5}">
                      <a16:colId xmlns:a16="http://schemas.microsoft.com/office/drawing/2014/main" val="2717642181"/>
                    </a:ext>
                  </a:extLst>
                </a:gridCol>
              </a:tblGrid>
              <a:tr h="364179">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312588">
                <a:tc rowSpan="3">
                  <a:txBody>
                    <a:bodyPr/>
                    <a:lstStyle/>
                    <a:p>
                      <a:pPr algn="ctr"/>
                      <a:r>
                        <a:rPr lang="en-US" sz="900" b="1" i="0" spc="100" baseline="0">
                          <a:solidFill>
                            <a:schemeClr val="accent3"/>
                          </a:solidFill>
                          <a:latin typeface="Arial Narrow" panose="020B0604020202020204" pitchFamily="34" charset="0"/>
                          <a:cs typeface="Arial Narrow" panose="020B0604020202020204" pitchFamily="34" charset="0"/>
                        </a:rPr>
                        <a:t>REGION 8</a:t>
                      </a:r>
                    </a:p>
                  </a:txBody>
                  <a:tcPr marL="45720" marR="45720" vert="vert270" anchor="ctr">
                    <a:solidFill>
                      <a:schemeClr val="accent5">
                        <a:lumMod val="20000"/>
                        <a:lumOff val="80000"/>
                      </a:schemeClr>
                    </a:solidFill>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Ormond Area Flood Mitigation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$6.31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Charles Parish</a:t>
                      </a:r>
                    </a:p>
                  </a:txBody>
                  <a:tcPr marL="29528" marR="29528" marT="29528" marB="29528" anchor="ctr">
                    <a:solidFill>
                      <a:schemeClr val="bg1">
                        <a:lumMod val="95000"/>
                      </a:schemeClr>
                    </a:solidFill>
                  </a:tcPr>
                </a:tc>
                <a:extLst>
                  <a:ext uri="{0D108BD9-81ED-4DB2-BD59-A6C34878D82A}">
                    <a16:rowId xmlns:a16="http://schemas.microsoft.com/office/drawing/2014/main" val="2374905898"/>
                  </a:ext>
                </a:extLst>
              </a:tr>
              <a:tr h="312588">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Fairfield and Oakland Pump Station Upgrades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$5.77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St. Charles Parish</a:t>
                      </a:r>
                    </a:p>
                  </a:txBody>
                  <a:tcPr marL="29528" marR="29528" marT="29528" marB="29528" anchor="ctr">
                    <a:solidFill>
                      <a:schemeClr val="bg1">
                        <a:lumMod val="95000"/>
                      </a:schemeClr>
                    </a:solidFill>
                  </a:tcPr>
                </a:tc>
                <a:extLst>
                  <a:ext uri="{0D108BD9-81ED-4DB2-BD59-A6C34878D82A}">
                    <a16:rowId xmlns:a16="http://schemas.microsoft.com/office/drawing/2014/main" val="2983848227"/>
                  </a:ext>
                </a:extLst>
              </a:tr>
              <a:tr h="312588">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Turtle Pond Pump Station Upgrades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$9.23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St. Charles Parish</a:t>
                      </a:r>
                    </a:p>
                  </a:txBody>
                  <a:tcPr marL="29528" marR="29528" marT="29528" marB="29528" anchor="ctr">
                    <a:solidFill>
                      <a:schemeClr val="bg1">
                        <a:lumMod val="95000"/>
                      </a:schemeClr>
                    </a:solidFill>
                  </a:tcPr>
                </a:tc>
                <a:extLst>
                  <a:ext uri="{0D108BD9-81ED-4DB2-BD59-A6C34878D82A}">
                    <a16:rowId xmlns:a16="http://schemas.microsoft.com/office/drawing/2014/main" val="4136241679"/>
                  </a:ext>
                </a:extLst>
              </a:tr>
            </a:tbl>
          </a:graphicData>
        </a:graphic>
      </p:graphicFrame>
      <p:graphicFrame>
        <p:nvGraphicFramePr>
          <p:cNvPr id="8" name="Table 7">
            <a:extLst>
              <a:ext uri="{FF2B5EF4-FFF2-40B4-BE49-F238E27FC236}">
                <a16:creationId xmlns:a16="http://schemas.microsoft.com/office/drawing/2014/main" id="{8E2BEB64-47DA-9B7C-95B1-1322E078C3BF}"/>
              </a:ext>
            </a:extLst>
          </p:cNvPr>
          <p:cNvGraphicFramePr>
            <a:graphicFrameLocks noGrp="1"/>
          </p:cNvGraphicFramePr>
          <p:nvPr>
            <p:extLst>
              <p:ext uri="{D42A27DB-BD31-4B8C-83A1-F6EECF244321}">
                <p14:modId xmlns:p14="http://schemas.microsoft.com/office/powerpoint/2010/main" val="200871042"/>
              </p:ext>
            </p:extLst>
          </p:nvPr>
        </p:nvGraphicFramePr>
        <p:xfrm>
          <a:off x="7349491" y="1656810"/>
          <a:ext cx="4512331" cy="5034936"/>
        </p:xfrm>
        <a:graphic>
          <a:graphicData uri="http://schemas.openxmlformats.org/drawingml/2006/table">
            <a:tbl>
              <a:tblPr firstRow="1" bandRow="1">
                <a:tableStyleId>{5C22544A-7EE6-4342-B048-85BDC9FD1C3A}</a:tableStyleId>
              </a:tblPr>
              <a:tblGrid>
                <a:gridCol w="228600">
                  <a:extLst>
                    <a:ext uri="{9D8B030D-6E8A-4147-A177-3AD203B41FA5}">
                      <a16:colId xmlns:a16="http://schemas.microsoft.com/office/drawing/2014/main" val="2687154949"/>
                    </a:ext>
                  </a:extLst>
                </a:gridCol>
                <a:gridCol w="2159417">
                  <a:extLst>
                    <a:ext uri="{9D8B030D-6E8A-4147-A177-3AD203B41FA5}">
                      <a16:colId xmlns:a16="http://schemas.microsoft.com/office/drawing/2014/main" val="3847679077"/>
                    </a:ext>
                  </a:extLst>
                </a:gridCol>
                <a:gridCol w="711646">
                  <a:extLst>
                    <a:ext uri="{9D8B030D-6E8A-4147-A177-3AD203B41FA5}">
                      <a16:colId xmlns:a16="http://schemas.microsoft.com/office/drawing/2014/main" val="3570478167"/>
                    </a:ext>
                  </a:extLst>
                </a:gridCol>
                <a:gridCol w="1412668">
                  <a:extLst>
                    <a:ext uri="{9D8B030D-6E8A-4147-A177-3AD203B41FA5}">
                      <a16:colId xmlns:a16="http://schemas.microsoft.com/office/drawing/2014/main" val="2717642181"/>
                    </a:ext>
                  </a:extLst>
                </a:gridCol>
              </a:tblGrid>
              <a:tr h="196281">
                <a:tc>
                  <a:txBody>
                    <a:bodyPr/>
                    <a:lstStyle/>
                    <a:p>
                      <a:endParaRPr lang="en-US" sz="900" b="0" i="0" spc="100" baseline="0">
                        <a:latin typeface="Arial Narrow" panose="020B0604020202020204" pitchFamily="34" charset="0"/>
                        <a:cs typeface="Arial Narrow" panose="020B0604020202020204" pitchFamily="34" charset="0"/>
                      </a:endParaRP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PROJECT NAME</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AWARD</a:t>
                      </a:r>
                    </a:p>
                  </a:txBody>
                  <a:tcPr marL="45720" marR="45720">
                    <a:solidFill>
                      <a:schemeClr val="accent2"/>
                    </a:solidFill>
                  </a:tcPr>
                </a:tc>
                <a:tc>
                  <a:txBody>
                    <a:bodyPr/>
                    <a:lstStyle/>
                    <a:p>
                      <a:r>
                        <a:rPr lang="en-US" sz="900" b="0" i="0" spc="100" baseline="0">
                          <a:latin typeface="Arial Narrow" panose="020B0604020202020204" pitchFamily="34" charset="0"/>
                          <a:cs typeface="Arial Narrow" panose="020B0604020202020204" pitchFamily="34" charset="0"/>
                        </a:rPr>
                        <a:t>PARISH</a:t>
                      </a:r>
                    </a:p>
                  </a:txBody>
                  <a:tcPr marL="45720" marR="45720">
                    <a:solidFill>
                      <a:schemeClr val="accent2"/>
                    </a:solidFill>
                  </a:tcPr>
                </a:tc>
                <a:extLst>
                  <a:ext uri="{0D108BD9-81ED-4DB2-BD59-A6C34878D82A}">
                    <a16:rowId xmlns:a16="http://schemas.microsoft.com/office/drawing/2014/main" val="3470780095"/>
                  </a:ext>
                </a:extLst>
              </a:tr>
              <a:tr h="119974">
                <a:tc rowSpan="21">
                  <a:txBody>
                    <a:bodyPr/>
                    <a:lstStyle/>
                    <a:p>
                      <a:pPr algn="ctr"/>
                      <a:r>
                        <a:rPr lang="en-US" sz="900" b="1" i="0" spc="100" baseline="0" dirty="0">
                          <a:solidFill>
                            <a:schemeClr val="accent3"/>
                          </a:solidFill>
                          <a:latin typeface="Arial Narrow" panose="020B0604020202020204" pitchFamily="34" charset="0"/>
                          <a:cs typeface="Arial Narrow" panose="020B0604020202020204" pitchFamily="34" charset="0"/>
                        </a:rPr>
                        <a:t>REGION 9</a:t>
                      </a:r>
                    </a:p>
                  </a:txBody>
                  <a:tcPr marL="45720" marR="45720" vert="vert270" anchor="ctr">
                    <a:solidFill>
                      <a:schemeClr val="accent5">
                        <a:lumMod val="20000"/>
                        <a:lumOff val="80000"/>
                      </a:schemeClr>
                    </a:solidFill>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Ward Creek Floodplain Acquisition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$5.7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2374905898"/>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Bayou Duplantier Floodplain Acquisition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$8.5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2156419867"/>
                  </a:ext>
                </a:extLst>
              </a:tr>
              <a:tr h="119974">
                <a:tc vMerge="1">
                  <a:txBody>
                    <a:bodyPr/>
                    <a:lstStyle/>
                    <a:p>
                      <a:endParaRPr lang="en-US"/>
                    </a:p>
                  </a:txBody>
                  <a:tcPr/>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Jones Creek Detention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$6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2678110006"/>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University Lakes Flood Risk Reduction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1383124450"/>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Cypress Bayou Green Infrastructure</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$4.69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3185577318"/>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Dawson Creek Drainage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$8.26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986055293"/>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Spring Park Buyout Program</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$10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3011728580"/>
                  </a:ext>
                </a:extLst>
              </a:tr>
              <a:tr h="119974">
                <a:tc vMerge="1">
                  <a:txBody>
                    <a:bodyPr/>
                    <a:lstStyle/>
                    <a:p>
                      <a:endParaRPr lang="en-US"/>
                    </a:p>
                  </a:txBody>
                  <a:tcPr/>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Livingston Parish Drainage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$15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4088426783"/>
                  </a:ext>
                </a:extLst>
              </a:tr>
              <a:tr h="119974">
                <a:tc vMerge="1">
                  <a:txBody>
                    <a:bodyPr/>
                    <a:lstStyle/>
                    <a:p>
                      <a:endParaRPr lang="en-US"/>
                    </a:p>
                  </a:txBody>
                  <a:tcPr/>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La. Hwy. 22 Bridge Construction and Drainage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$41.7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Ascension and Livingston parishes</a:t>
                      </a:r>
                    </a:p>
                  </a:txBody>
                  <a:tcPr marL="29528" marR="29528" marT="29528" marB="29528">
                    <a:solidFill>
                      <a:schemeClr val="bg1">
                        <a:lumMod val="95000"/>
                      </a:schemeClr>
                    </a:solidFill>
                  </a:tcPr>
                </a:tc>
                <a:extLst>
                  <a:ext uri="{0D108BD9-81ED-4DB2-BD59-A6C34878D82A}">
                    <a16:rowId xmlns:a16="http://schemas.microsoft.com/office/drawing/2014/main" val="3068226571"/>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Taylor Bayou Regional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$8.85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1963309152"/>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John Leblanc Detention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$536,232</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913449130"/>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Lower Bayou Conway Drainage Improvements</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$1.92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129999235"/>
                  </a:ext>
                </a:extLst>
              </a:tr>
              <a:tr h="119974">
                <a:tc vMerge="1">
                  <a:txBody>
                    <a:bodyPr/>
                    <a:lstStyle/>
                    <a:p>
                      <a:endParaRPr lang="en-US"/>
                    </a:p>
                  </a:txBody>
                  <a:tcPr/>
                </a:tc>
                <a:tc>
                  <a:txBody>
                    <a:bodyPr/>
                    <a:lstStyle/>
                    <a:p>
                      <a:r>
                        <a:rPr lang="en-US" sz="900" b="0" i="0">
                          <a:solidFill>
                            <a:srgbClr val="474B41"/>
                          </a:solidFill>
                          <a:effectLst/>
                          <a:latin typeface="Arial Narrow" panose="020B0604020202020204" pitchFamily="34" charset="0"/>
                          <a:cs typeface="Arial Narrow" panose="020B0604020202020204" pitchFamily="34" charset="0"/>
                        </a:rPr>
                        <a:t>Clearing and Snagging in East Feliciana South of Highway 10</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$13.2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East Feliciana Parish</a:t>
                      </a:r>
                    </a:p>
                  </a:txBody>
                  <a:tcPr marL="29528" marR="29528" marT="29528" marB="29528">
                    <a:solidFill>
                      <a:schemeClr val="bg1">
                        <a:lumMod val="95000"/>
                      </a:schemeClr>
                    </a:solidFill>
                  </a:tcPr>
                </a:tc>
                <a:extLst>
                  <a:ext uri="{0D108BD9-81ED-4DB2-BD59-A6C34878D82A}">
                    <a16:rowId xmlns:a16="http://schemas.microsoft.com/office/drawing/2014/main" val="3084819416"/>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Clearing and Snagging in East Feliciana North of Highway 10</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$13.73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East Feliciana Parish</a:t>
                      </a:r>
                    </a:p>
                  </a:txBody>
                  <a:tcPr marL="29528" marR="29528" marT="29528" marB="29528">
                    <a:solidFill>
                      <a:schemeClr val="bg1">
                        <a:lumMod val="95000"/>
                      </a:schemeClr>
                    </a:solidFill>
                  </a:tcPr>
                </a:tc>
                <a:extLst>
                  <a:ext uri="{0D108BD9-81ED-4DB2-BD59-A6C34878D82A}">
                    <a16:rowId xmlns:a16="http://schemas.microsoft.com/office/drawing/2014/main" val="2508589553"/>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Conway Bayou Pump Station Upgrade</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$6.39 million</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1551238231"/>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Groom Road Storm System Improvements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$11.6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1587087994"/>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Airline Highway Park Recreation Center Safe Room -BREC</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$12.9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417063588"/>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Marvin Braud Pump Station Protection Levee Elevation and Upgrades</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$13.98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Ascension Parish</a:t>
                      </a:r>
                    </a:p>
                  </a:txBody>
                  <a:tcPr marL="29528" marR="29528" marT="29528" marB="29528">
                    <a:solidFill>
                      <a:schemeClr val="bg1">
                        <a:lumMod val="95000"/>
                      </a:schemeClr>
                    </a:solidFill>
                  </a:tcPr>
                </a:tc>
                <a:extLst>
                  <a:ext uri="{0D108BD9-81ED-4DB2-BD59-A6C34878D82A}">
                    <a16:rowId xmlns:a16="http://schemas.microsoft.com/office/drawing/2014/main" val="4054085134"/>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Memorial Sports Complex Safe Room</a:t>
                      </a:r>
                    </a:p>
                  </a:txBody>
                  <a:tcPr marL="29528" marR="29528" marT="29528" marB="29528" anchor="ctr">
                    <a:solidFill>
                      <a:schemeClr val="bg1">
                        <a:lumMod val="95000"/>
                      </a:schemeClr>
                    </a:solidFill>
                  </a:tcPr>
                </a:tc>
                <a:tc>
                  <a:txBody>
                    <a:bodyPr/>
                    <a:lstStyle/>
                    <a:p>
                      <a:pPr algn="ctr"/>
                      <a:r>
                        <a:rPr lang="en-US" sz="900" b="0" i="0">
                          <a:solidFill>
                            <a:srgbClr val="474B41"/>
                          </a:solidFill>
                          <a:effectLst/>
                          <a:latin typeface="Arial Narrow" panose="020B0604020202020204" pitchFamily="34" charset="0"/>
                          <a:cs typeface="Arial Narrow" panose="020B0604020202020204" pitchFamily="34" charset="0"/>
                        </a:rPr>
                        <a:t>$11.6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2098850790"/>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dirty="0">
                          <a:solidFill>
                            <a:srgbClr val="474B41"/>
                          </a:solidFill>
                          <a:effectLst/>
                          <a:latin typeface="Arial Narrow" panose="020B0604020202020204" pitchFamily="34" charset="0"/>
                          <a:cs typeface="Arial Narrow" panose="020B0604020202020204" pitchFamily="34" charset="0"/>
                        </a:rPr>
                        <a:t>Ward Creek Detention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$30.8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East Baton Rouge Parish</a:t>
                      </a:r>
                    </a:p>
                  </a:txBody>
                  <a:tcPr marL="29528" marR="29528" marT="29528" marB="29528">
                    <a:solidFill>
                      <a:schemeClr val="bg1">
                        <a:lumMod val="95000"/>
                      </a:schemeClr>
                    </a:solidFill>
                  </a:tcPr>
                </a:tc>
                <a:extLst>
                  <a:ext uri="{0D108BD9-81ED-4DB2-BD59-A6C34878D82A}">
                    <a16:rowId xmlns:a16="http://schemas.microsoft.com/office/drawing/2014/main" val="3403809757"/>
                  </a:ext>
                </a:extLst>
              </a:tr>
              <a:tr h="169835">
                <a:tc vMerge="1">
                  <a:txBody>
                    <a:bodyPr/>
                    <a:lstStyle/>
                    <a:p>
                      <a:endParaRPr lang="en-US" sz="900" b="0" i="0">
                        <a:latin typeface="Arial Narrow" panose="020B0604020202020204" pitchFamily="34" charset="0"/>
                        <a:cs typeface="Arial Narrow" panose="020B0604020202020204" pitchFamily="34" charset="0"/>
                      </a:endParaRPr>
                    </a:p>
                  </a:txBody>
                  <a:tcPr marL="45720" marR="45720"/>
                </a:tc>
                <a:tc>
                  <a:txBody>
                    <a:bodyPr/>
                    <a:lstStyle/>
                    <a:p>
                      <a:r>
                        <a:rPr lang="en-US" sz="900" b="0" i="0">
                          <a:solidFill>
                            <a:srgbClr val="474B41"/>
                          </a:solidFill>
                          <a:effectLst/>
                          <a:latin typeface="Arial Narrow" panose="020B0604020202020204" pitchFamily="34" charset="0"/>
                          <a:cs typeface="Arial Narrow" panose="020B0604020202020204" pitchFamily="34" charset="0"/>
                        </a:rPr>
                        <a:t>Livingston Parish Drainage Improvements Project</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$24.5 million</a:t>
                      </a:r>
                    </a:p>
                  </a:txBody>
                  <a:tcPr marL="29528" marR="29528" marT="29528" marB="29528" anchor="ctr">
                    <a:solidFill>
                      <a:schemeClr val="bg1">
                        <a:lumMod val="95000"/>
                      </a:schemeClr>
                    </a:solidFill>
                  </a:tcPr>
                </a:tc>
                <a:tc>
                  <a:txBody>
                    <a:bodyPr/>
                    <a:lstStyle/>
                    <a:p>
                      <a:pPr algn="ctr"/>
                      <a:r>
                        <a:rPr lang="en-US" sz="900" b="0" i="0" dirty="0">
                          <a:solidFill>
                            <a:srgbClr val="474B41"/>
                          </a:solidFill>
                          <a:effectLst/>
                          <a:latin typeface="Arial Narrow" panose="020B0604020202020204" pitchFamily="34" charset="0"/>
                          <a:cs typeface="Arial Narrow" panose="020B0604020202020204" pitchFamily="34" charset="0"/>
                        </a:rPr>
                        <a:t>Livingston Parish</a:t>
                      </a:r>
                    </a:p>
                  </a:txBody>
                  <a:tcPr marL="29528" marR="29528" marT="29528" marB="29528">
                    <a:solidFill>
                      <a:schemeClr val="bg1">
                        <a:lumMod val="95000"/>
                      </a:schemeClr>
                    </a:solidFill>
                  </a:tcPr>
                </a:tc>
                <a:extLst>
                  <a:ext uri="{0D108BD9-81ED-4DB2-BD59-A6C34878D82A}">
                    <a16:rowId xmlns:a16="http://schemas.microsoft.com/office/drawing/2014/main" val="3631821796"/>
                  </a:ext>
                </a:extLst>
              </a:tr>
            </a:tbl>
          </a:graphicData>
        </a:graphic>
      </p:graphicFrame>
    </p:spTree>
    <p:extLst>
      <p:ext uri="{BB962C8B-B14F-4D97-AF65-F5344CB8AC3E}">
        <p14:creationId xmlns:p14="http://schemas.microsoft.com/office/powerpoint/2010/main" val="3863408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CA2A-CEB6-FC28-261A-0CA9874C64BB}"/>
              </a:ext>
            </a:extLst>
          </p:cNvPr>
          <p:cNvSpPr>
            <a:spLocks noGrp="1"/>
          </p:cNvSpPr>
          <p:nvPr>
            <p:ph type="title"/>
          </p:nvPr>
        </p:nvSpPr>
        <p:spPr/>
        <p:txBody>
          <a:bodyPr/>
          <a:lstStyle/>
          <a:p>
            <a:r>
              <a:rPr lang="en-US"/>
              <a:t>LWI Funding by Parish</a:t>
            </a:r>
          </a:p>
        </p:txBody>
      </p:sp>
      <p:sp>
        <p:nvSpPr>
          <p:cNvPr id="4" name="Footer Placeholder 3">
            <a:extLst>
              <a:ext uri="{FF2B5EF4-FFF2-40B4-BE49-F238E27FC236}">
                <a16:creationId xmlns:a16="http://schemas.microsoft.com/office/drawing/2014/main" id="{179424B5-05CC-AAEE-6BAC-6D2E8DA22C87}"/>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00B4058A-CAB7-28E4-F84C-0C969F9AAFBD}"/>
              </a:ext>
            </a:extLst>
          </p:cNvPr>
          <p:cNvSpPr>
            <a:spLocks noGrp="1"/>
          </p:cNvSpPr>
          <p:nvPr>
            <p:ph type="sldNum" sz="quarter" idx="12"/>
          </p:nvPr>
        </p:nvSpPr>
        <p:spPr/>
        <p:txBody>
          <a:bodyPr/>
          <a:lstStyle/>
          <a:p>
            <a:fld id="{8191B773-1EFB-6B41-BA2F-35FA32918E04}" type="slidenum">
              <a:rPr lang="en-US" smtClean="0"/>
              <a:t>27</a:t>
            </a:fld>
            <a:endParaRPr lang="en-US"/>
          </a:p>
        </p:txBody>
      </p:sp>
      <p:graphicFrame>
        <p:nvGraphicFramePr>
          <p:cNvPr id="6" name="Table 5">
            <a:extLst>
              <a:ext uri="{FF2B5EF4-FFF2-40B4-BE49-F238E27FC236}">
                <a16:creationId xmlns:a16="http://schemas.microsoft.com/office/drawing/2014/main" id="{47709046-3E90-FD69-9289-0EDD4272EDF2}"/>
              </a:ext>
            </a:extLst>
          </p:cNvPr>
          <p:cNvGraphicFramePr>
            <a:graphicFrameLocks noGrp="1"/>
          </p:cNvGraphicFramePr>
          <p:nvPr>
            <p:extLst>
              <p:ext uri="{D42A27DB-BD31-4B8C-83A1-F6EECF244321}">
                <p14:modId xmlns:p14="http://schemas.microsoft.com/office/powerpoint/2010/main" val="677280938"/>
              </p:ext>
            </p:extLst>
          </p:nvPr>
        </p:nvGraphicFramePr>
        <p:xfrm>
          <a:off x="345830" y="1923949"/>
          <a:ext cx="3699272" cy="4145280"/>
        </p:xfrm>
        <a:graphic>
          <a:graphicData uri="http://schemas.openxmlformats.org/drawingml/2006/table">
            <a:tbl>
              <a:tblPr firstRow="1" bandRow="1">
                <a:tableStyleId>{5C22544A-7EE6-4342-B048-85BDC9FD1C3A}</a:tableStyleId>
              </a:tblPr>
              <a:tblGrid>
                <a:gridCol w="1991915">
                  <a:extLst>
                    <a:ext uri="{9D8B030D-6E8A-4147-A177-3AD203B41FA5}">
                      <a16:colId xmlns:a16="http://schemas.microsoft.com/office/drawing/2014/main" val="1696666927"/>
                    </a:ext>
                  </a:extLst>
                </a:gridCol>
                <a:gridCol w="1707357">
                  <a:extLst>
                    <a:ext uri="{9D8B030D-6E8A-4147-A177-3AD203B41FA5}">
                      <a16:colId xmlns:a16="http://schemas.microsoft.com/office/drawing/2014/main" val="3217867785"/>
                    </a:ext>
                  </a:extLst>
                </a:gridCol>
              </a:tblGrid>
              <a:tr h="0">
                <a:tc>
                  <a:txBody>
                    <a:bodyPr/>
                    <a:lstStyle/>
                    <a:p>
                      <a:pPr algn="ctr"/>
                      <a:r>
                        <a:rPr lang="en-US" sz="1100" b="0" i="0" spc="100" baseline="0">
                          <a:latin typeface="+mj-lt"/>
                        </a:rPr>
                        <a:t>PARISH</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lang="en-US" sz="1100" b="0" i="0" spc="100" baseline="0">
                          <a:latin typeface="+mj-lt"/>
                        </a:rPr>
                        <a:t>AWARD TOTAL</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72038945"/>
                  </a:ext>
                </a:extLst>
              </a:tr>
              <a:tr h="0">
                <a:tc>
                  <a:txBody>
                    <a:bodyPr/>
                    <a:lstStyle/>
                    <a:p>
                      <a:pPr algn="ctr" fontAlgn="ctr"/>
                      <a:r>
                        <a:rPr lang="en-US" sz="1100" b="1" i="0" u="none" strike="noStrike">
                          <a:solidFill>
                            <a:srgbClr val="000000"/>
                          </a:solidFill>
                          <a:effectLst/>
                          <a:latin typeface="+mj-lt"/>
                        </a:rPr>
                        <a:t>ACADIA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$2.94M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0695148"/>
                  </a:ext>
                </a:extLst>
              </a:tr>
              <a:tr h="0">
                <a:tc>
                  <a:txBody>
                    <a:bodyPr/>
                    <a:lstStyle/>
                    <a:p>
                      <a:pPr algn="ctr" fontAlgn="ctr"/>
                      <a:r>
                        <a:rPr lang="en-US" sz="1100" b="1" i="0" u="none" strike="noStrike">
                          <a:solidFill>
                            <a:srgbClr val="000000"/>
                          </a:solidFill>
                          <a:effectLst/>
                          <a:latin typeface="+mj-lt"/>
                        </a:rPr>
                        <a:t>ALLEN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$19.33M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81699331"/>
                  </a:ext>
                </a:extLst>
              </a:tr>
              <a:tr h="0">
                <a:tc>
                  <a:txBody>
                    <a:bodyPr/>
                    <a:lstStyle/>
                    <a:p>
                      <a:pPr algn="ctr" fontAlgn="ctr"/>
                      <a:r>
                        <a:rPr lang="en-US" sz="1100" b="1" i="0" u="none" strike="noStrike">
                          <a:solidFill>
                            <a:srgbClr val="000000"/>
                          </a:solidFill>
                          <a:effectLst/>
                          <a:latin typeface="+mj-lt"/>
                        </a:rPr>
                        <a:t>ASCENSION &amp; LIVINGSTON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a:solidFill>
                            <a:srgbClr val="000000"/>
                          </a:solidFill>
                          <a:effectLst/>
                          <a:latin typeface="+mj-lt"/>
                        </a:rPr>
                        <a:t>$73.01M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9674949"/>
                  </a:ext>
                </a:extLst>
              </a:tr>
              <a:tr h="0">
                <a:tc>
                  <a:txBody>
                    <a:bodyPr/>
                    <a:lstStyle/>
                    <a:p>
                      <a:pPr algn="ctr" fontAlgn="ctr"/>
                      <a:r>
                        <a:rPr lang="en-US" sz="1100" b="1" i="0" u="none" strike="noStrike">
                          <a:solidFill>
                            <a:srgbClr val="000000"/>
                          </a:solidFill>
                          <a:effectLst/>
                          <a:latin typeface="+mj-lt"/>
                        </a:rPr>
                        <a:t>ASCENSION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fontAlgn="ctr"/>
                      <a:endParaRPr lang="en-US" sz="650" b="0" i="0" u="none" strike="noStrike">
                        <a:solidFill>
                          <a:srgbClr val="000000"/>
                        </a:solidFill>
                        <a:effectLst/>
                        <a:latin typeface="Arial" panose="020B060402020202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11362547"/>
                  </a:ext>
                </a:extLst>
              </a:tr>
              <a:tr h="0">
                <a:tc>
                  <a:txBody>
                    <a:bodyPr/>
                    <a:lstStyle/>
                    <a:p>
                      <a:pPr algn="ctr" fontAlgn="ctr"/>
                      <a:r>
                        <a:rPr lang="en-US" sz="1100" b="1" i="0" u="none" strike="noStrike">
                          <a:solidFill>
                            <a:srgbClr val="000000"/>
                          </a:solidFill>
                          <a:effectLst/>
                          <a:latin typeface="+mj-lt"/>
                        </a:rPr>
                        <a:t>ASSUMPTION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en-US" sz="1100" b="0" i="0" u="none" strike="noStrike" dirty="0">
                          <a:solidFill>
                            <a:srgbClr val="000000"/>
                          </a:solidFill>
                          <a:effectLst/>
                          <a:latin typeface="+mj-lt"/>
                        </a:rPr>
                        <a:t>$12.79M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42244895"/>
                  </a:ext>
                </a:extLst>
              </a:tr>
              <a:tr h="0">
                <a:tc>
                  <a:txBody>
                    <a:bodyPr/>
                    <a:lstStyle/>
                    <a:p>
                      <a:pPr algn="ctr" fontAlgn="ctr"/>
                      <a:r>
                        <a:rPr lang="en-US" sz="1100" b="1" i="0" u="none" strike="noStrike">
                          <a:solidFill>
                            <a:srgbClr val="000000"/>
                          </a:solidFill>
                          <a:effectLst/>
                          <a:latin typeface="+mj-lt"/>
                        </a:rPr>
                        <a:t>AVOYELLES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mj-lt"/>
                        </a:rPr>
                        <a:t>$26.2M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4862772"/>
                  </a:ext>
                </a:extLst>
              </a:tr>
              <a:tr h="0">
                <a:tc>
                  <a:txBody>
                    <a:bodyPr/>
                    <a:lstStyle/>
                    <a:p>
                      <a:pPr algn="ctr" fontAlgn="ctr"/>
                      <a:r>
                        <a:rPr lang="en-US" sz="1100" b="1" i="0" u="none" strike="noStrike">
                          <a:solidFill>
                            <a:srgbClr val="000000"/>
                          </a:solidFill>
                          <a:effectLst/>
                          <a:latin typeface="+mj-lt"/>
                        </a:rPr>
                        <a:t>BEAUREGARD</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$12.96M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7689264"/>
                  </a:ext>
                </a:extLst>
              </a:tr>
              <a:tr h="0">
                <a:tc>
                  <a:txBody>
                    <a:bodyPr/>
                    <a:lstStyle/>
                    <a:p>
                      <a:pPr algn="ctr" fontAlgn="ctr"/>
                      <a:r>
                        <a:rPr lang="en-US" sz="1100" b="1" i="0" u="none" strike="noStrike">
                          <a:solidFill>
                            <a:srgbClr val="000000"/>
                          </a:solidFill>
                          <a:effectLst/>
                          <a:latin typeface="+mj-lt"/>
                        </a:rPr>
                        <a:t>BIENVILLE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$4.77M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3014980"/>
                  </a:ext>
                </a:extLst>
              </a:tr>
              <a:tr h="0">
                <a:tc>
                  <a:txBody>
                    <a:bodyPr/>
                    <a:lstStyle/>
                    <a:p>
                      <a:pPr algn="ctr" fontAlgn="ctr"/>
                      <a:r>
                        <a:rPr lang="en-US" sz="1100" b="1" i="0" u="none" strike="noStrike">
                          <a:solidFill>
                            <a:srgbClr val="000000"/>
                          </a:solidFill>
                          <a:effectLst/>
                          <a:latin typeface="+mj-lt"/>
                        </a:rPr>
                        <a:t>BOSSIER</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$6.30M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85337591"/>
                  </a:ext>
                </a:extLst>
              </a:tr>
              <a:tr h="0">
                <a:tc>
                  <a:txBody>
                    <a:bodyPr/>
                    <a:lstStyle/>
                    <a:p>
                      <a:pPr algn="ctr" fontAlgn="ctr"/>
                      <a:r>
                        <a:rPr lang="en-US" sz="1100" b="1" i="0" u="none" strike="noStrike">
                          <a:solidFill>
                            <a:srgbClr val="000000"/>
                          </a:solidFill>
                          <a:effectLst/>
                          <a:latin typeface="+mj-lt"/>
                        </a:rPr>
                        <a:t>CADDO</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$12.04M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8671384"/>
                  </a:ext>
                </a:extLst>
              </a:tr>
              <a:tr h="0">
                <a:tc>
                  <a:txBody>
                    <a:bodyPr/>
                    <a:lstStyle/>
                    <a:p>
                      <a:pPr algn="ctr" fontAlgn="ctr"/>
                      <a:r>
                        <a:rPr lang="en-US" sz="1100" b="1" i="0" u="none" strike="noStrike">
                          <a:solidFill>
                            <a:srgbClr val="000000"/>
                          </a:solidFill>
                          <a:effectLst/>
                          <a:latin typeface="+mj-lt"/>
                        </a:rPr>
                        <a:t>CALCASIEU</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$45M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53620381"/>
                  </a:ext>
                </a:extLst>
              </a:tr>
              <a:tr h="0">
                <a:tc>
                  <a:txBody>
                    <a:bodyPr/>
                    <a:lstStyle/>
                    <a:p>
                      <a:pPr algn="ctr" fontAlgn="ctr"/>
                      <a:r>
                        <a:rPr lang="en-US" sz="1100" b="1" i="0" u="none" strike="noStrike">
                          <a:solidFill>
                            <a:srgbClr val="000000"/>
                          </a:solidFill>
                          <a:effectLst/>
                          <a:latin typeface="+mj-lt"/>
                        </a:rPr>
                        <a:t>CALDWELL</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$5.83M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46213"/>
                  </a:ext>
                </a:extLst>
              </a:tr>
              <a:tr h="0">
                <a:tc>
                  <a:txBody>
                    <a:bodyPr/>
                    <a:lstStyle/>
                    <a:p>
                      <a:pPr algn="ctr" fontAlgn="ctr"/>
                      <a:r>
                        <a:rPr lang="en-US" sz="1100" b="1" i="0" u="none" strike="noStrike">
                          <a:solidFill>
                            <a:srgbClr val="000000"/>
                          </a:solidFill>
                          <a:effectLst/>
                          <a:latin typeface="+mj-lt"/>
                        </a:rPr>
                        <a:t>CATAHOULA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$2M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0371781"/>
                  </a:ext>
                </a:extLst>
              </a:tr>
              <a:tr h="0">
                <a:tc>
                  <a:txBody>
                    <a:bodyPr/>
                    <a:lstStyle/>
                    <a:p>
                      <a:pPr algn="ctr" fontAlgn="ctr"/>
                      <a:r>
                        <a:rPr lang="en-US" sz="1100" b="1" i="0" u="none" strike="noStrike">
                          <a:solidFill>
                            <a:srgbClr val="000000"/>
                          </a:solidFill>
                          <a:effectLst/>
                          <a:latin typeface="+mj-lt"/>
                        </a:rPr>
                        <a:t>EAST BATON ROUGE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$110.11M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33631830"/>
                  </a:ext>
                </a:extLst>
              </a:tr>
              <a:tr h="0">
                <a:tc>
                  <a:txBody>
                    <a:bodyPr/>
                    <a:lstStyle/>
                    <a:p>
                      <a:pPr algn="ctr" fontAlgn="ctr"/>
                      <a:r>
                        <a:rPr lang="en-US" sz="1100" b="1" i="0" u="none" strike="noStrike">
                          <a:solidFill>
                            <a:srgbClr val="000000"/>
                          </a:solidFill>
                          <a:effectLst/>
                          <a:latin typeface="+mj-lt"/>
                        </a:rPr>
                        <a:t>EAST FELICIANA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mj-lt"/>
                        </a:rPr>
                        <a:t>$26.94M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5722748"/>
                  </a:ext>
                </a:extLst>
              </a:tr>
            </a:tbl>
          </a:graphicData>
        </a:graphic>
      </p:graphicFrame>
      <p:graphicFrame>
        <p:nvGraphicFramePr>
          <p:cNvPr id="7" name="Table 6">
            <a:extLst>
              <a:ext uri="{FF2B5EF4-FFF2-40B4-BE49-F238E27FC236}">
                <a16:creationId xmlns:a16="http://schemas.microsoft.com/office/drawing/2014/main" id="{A43B141F-52F9-D819-E9B3-82D6DD4630B6}"/>
              </a:ext>
            </a:extLst>
          </p:cNvPr>
          <p:cNvGraphicFramePr>
            <a:graphicFrameLocks noGrp="1"/>
          </p:cNvGraphicFramePr>
          <p:nvPr>
            <p:extLst>
              <p:ext uri="{D42A27DB-BD31-4B8C-83A1-F6EECF244321}">
                <p14:modId xmlns:p14="http://schemas.microsoft.com/office/powerpoint/2010/main" val="443887915"/>
              </p:ext>
            </p:extLst>
          </p:nvPr>
        </p:nvGraphicFramePr>
        <p:xfrm>
          <a:off x="4437249" y="1927715"/>
          <a:ext cx="3508385" cy="4145280"/>
        </p:xfrm>
        <a:graphic>
          <a:graphicData uri="http://schemas.openxmlformats.org/drawingml/2006/table">
            <a:tbl>
              <a:tblPr firstRow="1" bandRow="1">
                <a:tableStyleId>{5C22544A-7EE6-4342-B048-85BDC9FD1C3A}</a:tableStyleId>
              </a:tblPr>
              <a:tblGrid>
                <a:gridCol w="1947230">
                  <a:extLst>
                    <a:ext uri="{9D8B030D-6E8A-4147-A177-3AD203B41FA5}">
                      <a16:colId xmlns:a16="http://schemas.microsoft.com/office/drawing/2014/main" val="1696666927"/>
                    </a:ext>
                  </a:extLst>
                </a:gridCol>
                <a:gridCol w="1561155">
                  <a:extLst>
                    <a:ext uri="{9D8B030D-6E8A-4147-A177-3AD203B41FA5}">
                      <a16:colId xmlns:a16="http://schemas.microsoft.com/office/drawing/2014/main" val="3261350833"/>
                    </a:ext>
                  </a:extLst>
                </a:gridCol>
              </a:tblGrid>
              <a:tr h="226597">
                <a:tc>
                  <a:txBody>
                    <a:bodyPr/>
                    <a:lstStyle/>
                    <a:p>
                      <a:pPr algn="ctr"/>
                      <a:r>
                        <a:rPr lang="en-US" sz="1100" b="0" i="0" spc="100" baseline="0">
                          <a:latin typeface="+mj-lt"/>
                        </a:rPr>
                        <a:t>PARISH</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100" b="0" i="0" spc="100" baseline="0">
                          <a:latin typeface="+mj-lt"/>
                        </a:rPr>
                        <a:t>AWARD TOTAL</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72038945"/>
                  </a:ext>
                </a:extLst>
              </a:tr>
              <a:tr h="226597">
                <a:tc>
                  <a:txBody>
                    <a:bodyPr/>
                    <a:lstStyle/>
                    <a:p>
                      <a:pPr algn="ctr" fontAlgn="ctr"/>
                      <a:r>
                        <a:rPr lang="en-US" sz="1100" b="1" i="0" u="none" strike="noStrike">
                          <a:solidFill>
                            <a:srgbClr val="000000"/>
                          </a:solidFill>
                          <a:effectLst/>
                          <a:latin typeface="+mj-lt"/>
                        </a:rPr>
                        <a:t>EVANGELINE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$4.60M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17941299"/>
                  </a:ext>
                </a:extLst>
              </a:tr>
              <a:tr h="226597">
                <a:tc>
                  <a:txBody>
                    <a:bodyPr/>
                    <a:lstStyle/>
                    <a:p>
                      <a:pPr algn="ctr" fontAlgn="ctr"/>
                      <a:r>
                        <a:rPr lang="en-US" sz="1100" b="1" i="0" u="none" strike="noStrike">
                          <a:solidFill>
                            <a:srgbClr val="000000"/>
                          </a:solidFill>
                          <a:effectLst/>
                          <a:latin typeface="+mj-lt"/>
                        </a:rPr>
                        <a:t>FRANKLIN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$14.20M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7398224"/>
                  </a:ext>
                </a:extLst>
              </a:tr>
              <a:tr h="226597">
                <a:tc>
                  <a:txBody>
                    <a:bodyPr/>
                    <a:lstStyle/>
                    <a:p>
                      <a:pPr algn="ctr" fontAlgn="ctr"/>
                      <a:r>
                        <a:rPr lang="en-US" sz="1100" b="1" i="0" u="none" strike="noStrike">
                          <a:solidFill>
                            <a:srgbClr val="000000"/>
                          </a:solidFill>
                          <a:effectLst/>
                          <a:latin typeface="+mj-lt"/>
                        </a:rPr>
                        <a:t>GRANT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$2.62M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98033718"/>
                  </a:ext>
                </a:extLst>
              </a:tr>
              <a:tr h="226597">
                <a:tc>
                  <a:txBody>
                    <a:bodyPr/>
                    <a:lstStyle/>
                    <a:p>
                      <a:pPr algn="ctr" fontAlgn="ctr"/>
                      <a:r>
                        <a:rPr lang="en-US" sz="1100" b="1" i="0" u="none" strike="noStrike">
                          <a:solidFill>
                            <a:srgbClr val="000000"/>
                          </a:solidFill>
                          <a:effectLst/>
                          <a:latin typeface="+mj-lt"/>
                        </a:rPr>
                        <a:t>IBERIA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$3.11M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6205026"/>
                  </a:ext>
                </a:extLst>
              </a:tr>
              <a:tr h="226597">
                <a:tc>
                  <a:txBody>
                    <a:bodyPr/>
                    <a:lstStyle/>
                    <a:p>
                      <a:pPr algn="ctr" fontAlgn="ctr"/>
                      <a:r>
                        <a:rPr lang="en-US" sz="1100" b="1" i="0" u="none" strike="noStrike">
                          <a:solidFill>
                            <a:srgbClr val="000000"/>
                          </a:solidFill>
                          <a:effectLst/>
                          <a:latin typeface="+mj-lt"/>
                        </a:rPr>
                        <a:t>IBERVILLE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$3.36M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13964110"/>
                  </a:ext>
                </a:extLst>
              </a:tr>
              <a:tr h="226597">
                <a:tc>
                  <a:txBody>
                    <a:bodyPr/>
                    <a:lstStyle/>
                    <a:p>
                      <a:pPr algn="ctr" fontAlgn="ctr"/>
                      <a:r>
                        <a:rPr lang="en-US" sz="1100" b="1" i="0" u="none" strike="noStrike">
                          <a:solidFill>
                            <a:srgbClr val="000000"/>
                          </a:solidFill>
                          <a:effectLst/>
                          <a:latin typeface="+mj-lt"/>
                        </a:rPr>
                        <a:t>JACKSON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$5.27M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9050121"/>
                  </a:ext>
                </a:extLst>
              </a:tr>
              <a:tr h="226597">
                <a:tc>
                  <a:txBody>
                    <a:bodyPr/>
                    <a:lstStyle/>
                    <a:p>
                      <a:pPr algn="ctr" fontAlgn="ctr"/>
                      <a:r>
                        <a:rPr lang="en-US" sz="1100" b="1" i="0" u="none" strike="noStrike">
                          <a:solidFill>
                            <a:srgbClr val="000000"/>
                          </a:solidFill>
                          <a:effectLst/>
                          <a:latin typeface="+mj-lt"/>
                        </a:rPr>
                        <a:t>LAFAYETTE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$24.29M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38796082"/>
                  </a:ext>
                </a:extLst>
              </a:tr>
              <a:tr h="226597">
                <a:tc>
                  <a:txBody>
                    <a:bodyPr/>
                    <a:lstStyle/>
                    <a:p>
                      <a:pPr algn="ctr" fontAlgn="ctr"/>
                      <a:r>
                        <a:rPr lang="en-US" sz="1100" b="1" i="0" u="none" strike="noStrike">
                          <a:solidFill>
                            <a:srgbClr val="000000"/>
                          </a:solidFill>
                          <a:effectLst/>
                          <a:latin typeface="+mj-lt"/>
                        </a:rPr>
                        <a:t>LAFOURCHE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$3.40M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9417310"/>
                  </a:ext>
                </a:extLst>
              </a:tr>
              <a:tr h="226597">
                <a:tc>
                  <a:txBody>
                    <a:bodyPr/>
                    <a:lstStyle/>
                    <a:p>
                      <a:pPr algn="ctr" fontAlgn="ctr"/>
                      <a:r>
                        <a:rPr lang="en-US" sz="1100" b="1" i="0" u="none" strike="noStrike">
                          <a:solidFill>
                            <a:srgbClr val="000000"/>
                          </a:solidFill>
                          <a:effectLst/>
                          <a:latin typeface="+mj-lt"/>
                        </a:rPr>
                        <a:t>LIVINGSTON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$58.34M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92299615"/>
                  </a:ext>
                </a:extLst>
              </a:tr>
              <a:tr h="226597">
                <a:tc>
                  <a:txBody>
                    <a:bodyPr/>
                    <a:lstStyle/>
                    <a:p>
                      <a:pPr algn="ctr" fontAlgn="ctr"/>
                      <a:r>
                        <a:rPr lang="en-US" sz="1100" b="1" i="0" u="none" strike="noStrike">
                          <a:solidFill>
                            <a:srgbClr val="000000"/>
                          </a:solidFill>
                          <a:effectLst/>
                          <a:latin typeface="+mj-lt"/>
                        </a:rPr>
                        <a:t>MOREHOUSE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$4.86M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3055911"/>
                  </a:ext>
                </a:extLst>
              </a:tr>
              <a:tr h="226597">
                <a:tc>
                  <a:txBody>
                    <a:bodyPr/>
                    <a:lstStyle/>
                    <a:p>
                      <a:pPr algn="ctr" fontAlgn="ctr"/>
                      <a:r>
                        <a:rPr lang="en-US" sz="1100" b="1" i="0" u="none" strike="noStrike">
                          <a:solidFill>
                            <a:srgbClr val="000000"/>
                          </a:solidFill>
                          <a:effectLst/>
                          <a:latin typeface="+mj-lt"/>
                        </a:rPr>
                        <a:t>NATCHITOCHES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$10.52M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40170280"/>
                  </a:ext>
                </a:extLst>
              </a:tr>
              <a:tr h="226597">
                <a:tc>
                  <a:txBody>
                    <a:bodyPr/>
                    <a:lstStyle/>
                    <a:p>
                      <a:pPr algn="ctr" fontAlgn="ctr"/>
                      <a:r>
                        <a:rPr lang="en-US" sz="1100" b="1" i="0" u="none" strike="noStrike">
                          <a:solidFill>
                            <a:srgbClr val="000000"/>
                          </a:solidFill>
                          <a:effectLst/>
                          <a:latin typeface="+mj-lt"/>
                        </a:rPr>
                        <a:t>OUACHITA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$52.90M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7174799"/>
                  </a:ext>
                </a:extLst>
              </a:tr>
              <a:tr h="226597">
                <a:tc>
                  <a:txBody>
                    <a:bodyPr/>
                    <a:lstStyle/>
                    <a:p>
                      <a:pPr algn="ctr" fontAlgn="ctr"/>
                      <a:r>
                        <a:rPr lang="en-US" sz="1100" b="1" i="0" u="none" strike="noStrike">
                          <a:solidFill>
                            <a:srgbClr val="000000"/>
                          </a:solidFill>
                          <a:effectLst/>
                          <a:latin typeface="+mj-lt"/>
                        </a:rPr>
                        <a:t>POINTE COUPEE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$9.50M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28863904"/>
                  </a:ext>
                </a:extLst>
              </a:tr>
              <a:tr h="226597">
                <a:tc>
                  <a:txBody>
                    <a:bodyPr/>
                    <a:lstStyle/>
                    <a:p>
                      <a:pPr algn="ctr" fontAlgn="ctr"/>
                      <a:r>
                        <a:rPr lang="en-US" sz="1100" b="1" i="0" u="none" strike="noStrike">
                          <a:solidFill>
                            <a:srgbClr val="000000"/>
                          </a:solidFill>
                          <a:effectLst/>
                          <a:latin typeface="+mj-lt"/>
                        </a:rPr>
                        <a:t>RAPIDES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$30.08M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7714807"/>
                  </a:ext>
                </a:extLst>
              </a:tr>
              <a:tr h="226597">
                <a:tc>
                  <a:txBody>
                    <a:bodyPr/>
                    <a:lstStyle/>
                    <a:p>
                      <a:pPr algn="ctr" fontAlgn="ctr"/>
                      <a:r>
                        <a:rPr lang="en-US" sz="1100" b="1" i="0" u="none" strike="noStrike">
                          <a:solidFill>
                            <a:srgbClr val="000000"/>
                          </a:solidFill>
                          <a:effectLst/>
                          <a:latin typeface="+mj-lt"/>
                        </a:rPr>
                        <a:t>REGION 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mj-lt"/>
                        </a:rPr>
                        <a:t>$100M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9375148"/>
                  </a:ext>
                </a:extLst>
              </a:tr>
            </a:tbl>
          </a:graphicData>
        </a:graphic>
      </p:graphicFrame>
      <p:graphicFrame>
        <p:nvGraphicFramePr>
          <p:cNvPr id="8" name="Table 7">
            <a:extLst>
              <a:ext uri="{FF2B5EF4-FFF2-40B4-BE49-F238E27FC236}">
                <a16:creationId xmlns:a16="http://schemas.microsoft.com/office/drawing/2014/main" id="{7E022DE6-9714-AAD1-D56C-4C6C50D89662}"/>
              </a:ext>
            </a:extLst>
          </p:cNvPr>
          <p:cNvGraphicFramePr>
            <a:graphicFrameLocks noGrp="1"/>
          </p:cNvGraphicFramePr>
          <p:nvPr>
            <p:extLst>
              <p:ext uri="{D42A27DB-BD31-4B8C-83A1-F6EECF244321}">
                <p14:modId xmlns:p14="http://schemas.microsoft.com/office/powerpoint/2010/main" val="3498698971"/>
              </p:ext>
            </p:extLst>
          </p:nvPr>
        </p:nvGraphicFramePr>
        <p:xfrm>
          <a:off x="8337781" y="1914595"/>
          <a:ext cx="3508389" cy="4145280"/>
        </p:xfrm>
        <a:graphic>
          <a:graphicData uri="http://schemas.openxmlformats.org/drawingml/2006/table">
            <a:tbl>
              <a:tblPr firstRow="1" bandRow="1">
                <a:tableStyleId>{5C22544A-7EE6-4342-B048-85BDC9FD1C3A}</a:tableStyleId>
              </a:tblPr>
              <a:tblGrid>
                <a:gridCol w="1947234">
                  <a:extLst>
                    <a:ext uri="{9D8B030D-6E8A-4147-A177-3AD203B41FA5}">
                      <a16:colId xmlns:a16="http://schemas.microsoft.com/office/drawing/2014/main" val="1696666927"/>
                    </a:ext>
                  </a:extLst>
                </a:gridCol>
                <a:gridCol w="1561155">
                  <a:extLst>
                    <a:ext uri="{9D8B030D-6E8A-4147-A177-3AD203B41FA5}">
                      <a16:colId xmlns:a16="http://schemas.microsoft.com/office/drawing/2014/main" val="400562050"/>
                    </a:ext>
                  </a:extLst>
                </a:gridCol>
              </a:tblGrid>
              <a:tr h="0">
                <a:tc>
                  <a:txBody>
                    <a:bodyPr/>
                    <a:lstStyle/>
                    <a:p>
                      <a:pPr algn="ctr"/>
                      <a:r>
                        <a:rPr lang="en-US" sz="1100" b="0" i="0" spc="100" baseline="0">
                          <a:latin typeface="+mj-lt"/>
                        </a:rPr>
                        <a:t>PARISH</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100" b="0" i="0" spc="100" baseline="0">
                          <a:latin typeface="+mj-lt"/>
                        </a:rPr>
                        <a:t>AWARD TOTAL</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72038945"/>
                  </a:ext>
                </a:extLst>
              </a:tr>
              <a:tr h="0">
                <a:tc>
                  <a:txBody>
                    <a:bodyPr/>
                    <a:lstStyle/>
                    <a:p>
                      <a:pPr algn="ctr" fontAlgn="ctr"/>
                      <a:r>
                        <a:rPr lang="en-US" sz="1100" b="1" i="0" u="none" strike="noStrike">
                          <a:solidFill>
                            <a:srgbClr val="000000"/>
                          </a:solidFill>
                          <a:effectLst/>
                          <a:latin typeface="+mj-lt"/>
                        </a:rPr>
                        <a:t>RICHLAND</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$2.90M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46074482"/>
                  </a:ext>
                </a:extLst>
              </a:tr>
              <a:tr h="0">
                <a:tc>
                  <a:txBody>
                    <a:bodyPr/>
                    <a:lstStyle/>
                    <a:p>
                      <a:pPr algn="ctr" fontAlgn="ctr"/>
                      <a:r>
                        <a:rPr lang="en-US" sz="1100" b="1" i="0" u="none" strike="noStrike">
                          <a:solidFill>
                            <a:srgbClr val="000000"/>
                          </a:solidFill>
                          <a:effectLst/>
                          <a:latin typeface="+mj-lt"/>
                        </a:rPr>
                        <a:t>ST. CHARLES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$21.31M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7475561"/>
                  </a:ext>
                </a:extLst>
              </a:tr>
              <a:tr h="0">
                <a:tc>
                  <a:txBody>
                    <a:bodyPr/>
                    <a:lstStyle/>
                    <a:p>
                      <a:pPr algn="ctr" fontAlgn="ctr"/>
                      <a:r>
                        <a:rPr lang="en-US" sz="1100" b="1" i="0" u="none" strike="noStrike">
                          <a:solidFill>
                            <a:srgbClr val="000000"/>
                          </a:solidFill>
                          <a:effectLst/>
                          <a:latin typeface="+mj-lt"/>
                        </a:rPr>
                        <a:t>ST. HELENA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$12.78M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30238656"/>
                  </a:ext>
                </a:extLst>
              </a:tr>
              <a:tr h="0">
                <a:tc>
                  <a:txBody>
                    <a:bodyPr/>
                    <a:lstStyle/>
                    <a:p>
                      <a:pPr algn="ctr" fontAlgn="ctr"/>
                      <a:r>
                        <a:rPr lang="en-US" sz="1100" b="1" i="0" u="none" strike="noStrike">
                          <a:solidFill>
                            <a:srgbClr val="000000"/>
                          </a:solidFill>
                          <a:effectLst/>
                          <a:latin typeface="+mj-lt"/>
                        </a:rPr>
                        <a:t>ST. JAMES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en-US" sz="1100" b="0" i="0" u="none" strike="noStrike" dirty="0">
                          <a:solidFill>
                            <a:srgbClr val="000000"/>
                          </a:solidFill>
                          <a:effectLst/>
                          <a:latin typeface="+mj-lt"/>
                        </a:rPr>
                        <a:t>$823,790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702404"/>
                  </a:ext>
                </a:extLst>
              </a:tr>
              <a:tr h="0">
                <a:tc>
                  <a:txBody>
                    <a:bodyPr/>
                    <a:lstStyle/>
                    <a:p>
                      <a:pPr algn="ctr" fontAlgn="ctr"/>
                      <a:r>
                        <a:rPr lang="en-US" sz="1100" b="1" i="0" u="none" strike="noStrike">
                          <a:solidFill>
                            <a:srgbClr val="000000"/>
                          </a:solidFill>
                          <a:effectLst/>
                          <a:latin typeface="+mj-lt"/>
                        </a:rPr>
                        <a:t>ST. JOHN THE BAPTIST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en-US" sz="1100" b="0" i="0" u="none" strike="noStrike">
                          <a:solidFill>
                            <a:srgbClr val="000000"/>
                          </a:solidFill>
                          <a:effectLst/>
                          <a:latin typeface="+mj-lt"/>
                        </a:rPr>
                        <a:t>$14M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39503453"/>
                  </a:ext>
                </a:extLst>
              </a:tr>
              <a:tr h="0">
                <a:tc>
                  <a:txBody>
                    <a:bodyPr/>
                    <a:lstStyle/>
                    <a:p>
                      <a:pPr algn="ctr" fontAlgn="ctr"/>
                      <a:r>
                        <a:rPr lang="en-US" sz="1100" b="1" i="0" u="none" strike="noStrike">
                          <a:solidFill>
                            <a:srgbClr val="000000"/>
                          </a:solidFill>
                          <a:effectLst/>
                          <a:latin typeface="+mj-lt"/>
                        </a:rPr>
                        <a:t>ST. LANDRY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mj-lt"/>
                        </a:rPr>
                        <a:t>$8.53M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1482045"/>
                  </a:ext>
                </a:extLst>
              </a:tr>
              <a:tr h="0">
                <a:tc>
                  <a:txBody>
                    <a:bodyPr/>
                    <a:lstStyle/>
                    <a:p>
                      <a:pPr algn="ctr" fontAlgn="ctr"/>
                      <a:r>
                        <a:rPr lang="en-US" sz="1100" b="1" i="0" u="none" strike="noStrike">
                          <a:solidFill>
                            <a:srgbClr val="000000"/>
                          </a:solidFill>
                          <a:effectLst/>
                          <a:latin typeface="+mj-lt"/>
                        </a:rPr>
                        <a:t>ST. MARTIN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$5.26M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40736948"/>
                  </a:ext>
                </a:extLst>
              </a:tr>
              <a:tr h="0">
                <a:tc>
                  <a:txBody>
                    <a:bodyPr/>
                    <a:lstStyle/>
                    <a:p>
                      <a:pPr algn="ctr" fontAlgn="ctr"/>
                      <a:r>
                        <a:rPr lang="en-US" sz="1100" b="1" i="0" u="none" strike="noStrike">
                          <a:solidFill>
                            <a:srgbClr val="000000"/>
                          </a:solidFill>
                          <a:effectLst/>
                          <a:latin typeface="+mj-lt"/>
                        </a:rPr>
                        <a:t>ST. TAMMANY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$33.58M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0382998"/>
                  </a:ext>
                </a:extLst>
              </a:tr>
              <a:tr h="0">
                <a:tc>
                  <a:txBody>
                    <a:bodyPr/>
                    <a:lstStyle/>
                    <a:p>
                      <a:pPr algn="ctr" fontAlgn="ctr"/>
                      <a:r>
                        <a:rPr lang="en-US" sz="1100" b="1" i="0" u="none" strike="noStrike">
                          <a:solidFill>
                            <a:srgbClr val="000000"/>
                          </a:solidFill>
                          <a:effectLst/>
                          <a:latin typeface="+mj-lt"/>
                        </a:rPr>
                        <a:t>TANGIPAHOA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$25M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76043409"/>
                  </a:ext>
                </a:extLst>
              </a:tr>
              <a:tr h="0">
                <a:tc>
                  <a:txBody>
                    <a:bodyPr/>
                    <a:lstStyle/>
                    <a:p>
                      <a:pPr algn="ctr" fontAlgn="ctr"/>
                      <a:r>
                        <a:rPr lang="en-US" sz="1100" b="1" i="0" u="none" strike="noStrike">
                          <a:solidFill>
                            <a:srgbClr val="000000"/>
                          </a:solidFill>
                          <a:effectLst/>
                          <a:latin typeface="+mj-lt"/>
                        </a:rPr>
                        <a:t>UNION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mj-lt"/>
                        </a:rPr>
                        <a:t>$4.84M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2946839"/>
                  </a:ext>
                </a:extLst>
              </a:tr>
              <a:tr h="160139">
                <a:tc>
                  <a:txBody>
                    <a:bodyPr/>
                    <a:lstStyle/>
                    <a:p>
                      <a:pPr algn="ctr" fontAlgn="ctr"/>
                      <a:r>
                        <a:rPr lang="en-US" sz="1100" b="1" i="0" u="none" strike="noStrike">
                          <a:solidFill>
                            <a:srgbClr val="000000"/>
                          </a:solidFill>
                          <a:effectLst/>
                          <a:latin typeface="+mj-lt"/>
                        </a:rPr>
                        <a:t>VERMILION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$21.72M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29322950"/>
                  </a:ext>
                </a:extLst>
              </a:tr>
              <a:tr h="0">
                <a:tc>
                  <a:txBody>
                    <a:bodyPr/>
                    <a:lstStyle/>
                    <a:p>
                      <a:pPr algn="ctr" fontAlgn="ctr"/>
                      <a:r>
                        <a:rPr lang="en-US" sz="1100" b="1" i="0" u="none" strike="noStrike">
                          <a:solidFill>
                            <a:srgbClr val="000000"/>
                          </a:solidFill>
                          <a:effectLst/>
                          <a:latin typeface="+mj-lt"/>
                        </a:rPr>
                        <a:t>VERNON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mj-lt"/>
                        </a:rPr>
                        <a:t>$15.03M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6334323"/>
                  </a:ext>
                </a:extLst>
              </a:tr>
              <a:tr h="0">
                <a:tc>
                  <a:txBody>
                    <a:bodyPr/>
                    <a:lstStyle/>
                    <a:p>
                      <a:pPr algn="ctr" fontAlgn="ctr"/>
                      <a:r>
                        <a:rPr lang="en-US" sz="1100" b="1" i="0" u="none" strike="noStrike">
                          <a:solidFill>
                            <a:srgbClr val="000000"/>
                          </a:solidFill>
                          <a:effectLst/>
                          <a:latin typeface="+mj-lt"/>
                        </a:rPr>
                        <a:t>WASHINGTON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j-lt"/>
                        </a:rPr>
                        <a:t>$10M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61806343"/>
                  </a:ext>
                </a:extLst>
              </a:tr>
              <a:tr h="0">
                <a:tc>
                  <a:txBody>
                    <a:bodyPr/>
                    <a:lstStyle/>
                    <a:p>
                      <a:pPr algn="ctr" fontAlgn="ctr"/>
                      <a:r>
                        <a:rPr lang="en-US" sz="1100" b="1" i="0" u="none" strike="noStrike">
                          <a:solidFill>
                            <a:srgbClr val="000000"/>
                          </a:solidFill>
                          <a:effectLst/>
                          <a:latin typeface="+mj-lt"/>
                        </a:rPr>
                        <a:t>WEST FELICIANA</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mj-lt"/>
                        </a:rPr>
                        <a:t>$3.28M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4003963"/>
                  </a:ext>
                </a:extLst>
              </a:tr>
              <a:tr h="0">
                <a:tc>
                  <a:txBody>
                    <a:bodyPr/>
                    <a:lstStyle/>
                    <a:p>
                      <a:pPr algn="ctr" fontAlgn="ctr"/>
                      <a:r>
                        <a:rPr lang="en-US" sz="1100" b="1" i="0" u="none" strike="noStrike">
                          <a:solidFill>
                            <a:srgbClr val="000000"/>
                          </a:solidFill>
                          <a:effectLst/>
                          <a:latin typeface="+mj-lt"/>
                        </a:rPr>
                        <a:t>WINN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mj-lt"/>
                        </a:rPr>
                        <a:t>$7.55M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6598746"/>
                  </a:ext>
                </a:extLst>
              </a:tr>
            </a:tbl>
          </a:graphicData>
        </a:graphic>
      </p:graphicFrame>
    </p:spTree>
    <p:extLst>
      <p:ext uri="{BB962C8B-B14F-4D97-AF65-F5344CB8AC3E}">
        <p14:creationId xmlns:p14="http://schemas.microsoft.com/office/powerpoint/2010/main" val="23248377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CA2A-CEB6-FC28-261A-0CA9874C64BB}"/>
              </a:ext>
            </a:extLst>
          </p:cNvPr>
          <p:cNvSpPr>
            <a:spLocks noGrp="1"/>
          </p:cNvSpPr>
          <p:nvPr>
            <p:ph type="title"/>
          </p:nvPr>
        </p:nvSpPr>
        <p:spPr/>
        <p:txBody>
          <a:bodyPr/>
          <a:lstStyle/>
          <a:p>
            <a:r>
              <a:rPr lang="en-US"/>
              <a:t>LWI Funding by Region</a:t>
            </a:r>
          </a:p>
        </p:txBody>
      </p:sp>
      <p:sp>
        <p:nvSpPr>
          <p:cNvPr id="4" name="Footer Placeholder 3">
            <a:extLst>
              <a:ext uri="{FF2B5EF4-FFF2-40B4-BE49-F238E27FC236}">
                <a16:creationId xmlns:a16="http://schemas.microsoft.com/office/drawing/2014/main" id="{179424B5-05CC-AAEE-6BAC-6D2E8DA22C87}"/>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00B4058A-CAB7-28E4-F84C-0C969F9AAFBD}"/>
              </a:ext>
            </a:extLst>
          </p:cNvPr>
          <p:cNvSpPr>
            <a:spLocks noGrp="1"/>
          </p:cNvSpPr>
          <p:nvPr>
            <p:ph type="sldNum" sz="quarter" idx="12"/>
          </p:nvPr>
        </p:nvSpPr>
        <p:spPr/>
        <p:txBody>
          <a:bodyPr/>
          <a:lstStyle/>
          <a:p>
            <a:fld id="{8191B773-1EFB-6B41-BA2F-35FA32918E04}" type="slidenum">
              <a:rPr lang="en-US" smtClean="0"/>
              <a:t>28</a:t>
            </a:fld>
            <a:endParaRPr lang="en-US"/>
          </a:p>
        </p:txBody>
      </p:sp>
      <p:graphicFrame>
        <p:nvGraphicFramePr>
          <p:cNvPr id="6" name="Table 5">
            <a:extLst>
              <a:ext uri="{FF2B5EF4-FFF2-40B4-BE49-F238E27FC236}">
                <a16:creationId xmlns:a16="http://schemas.microsoft.com/office/drawing/2014/main" id="{379AE048-9B05-E1DF-9BC2-E230A8A5C96B}"/>
              </a:ext>
            </a:extLst>
          </p:cNvPr>
          <p:cNvGraphicFramePr>
            <a:graphicFrameLocks noGrp="1"/>
          </p:cNvGraphicFramePr>
          <p:nvPr>
            <p:extLst>
              <p:ext uri="{D42A27DB-BD31-4B8C-83A1-F6EECF244321}">
                <p14:modId xmlns:p14="http://schemas.microsoft.com/office/powerpoint/2010/main" val="635091873"/>
              </p:ext>
            </p:extLst>
          </p:nvPr>
        </p:nvGraphicFramePr>
        <p:xfrm>
          <a:off x="2345737" y="1913492"/>
          <a:ext cx="7500525" cy="4031670"/>
        </p:xfrm>
        <a:graphic>
          <a:graphicData uri="http://schemas.openxmlformats.org/drawingml/2006/table">
            <a:tbl>
              <a:tblPr firstRow="1" bandRow="1">
                <a:tableStyleId>{5C22544A-7EE6-4342-B048-85BDC9FD1C3A}</a:tableStyleId>
              </a:tblPr>
              <a:tblGrid>
                <a:gridCol w="3764570">
                  <a:extLst>
                    <a:ext uri="{9D8B030D-6E8A-4147-A177-3AD203B41FA5}">
                      <a16:colId xmlns:a16="http://schemas.microsoft.com/office/drawing/2014/main" val="1696666927"/>
                    </a:ext>
                  </a:extLst>
                </a:gridCol>
                <a:gridCol w="3735955">
                  <a:extLst>
                    <a:ext uri="{9D8B030D-6E8A-4147-A177-3AD203B41FA5}">
                      <a16:colId xmlns:a16="http://schemas.microsoft.com/office/drawing/2014/main" val="3217867785"/>
                    </a:ext>
                  </a:extLst>
                </a:gridCol>
              </a:tblGrid>
              <a:tr h="403167">
                <a:tc>
                  <a:txBody>
                    <a:bodyPr/>
                    <a:lstStyle/>
                    <a:p>
                      <a:pPr algn="ctr"/>
                      <a:r>
                        <a:rPr lang="en-US" sz="2000" b="0" i="0" kern="1200" spc="100" baseline="0">
                          <a:solidFill>
                            <a:schemeClr val="lt1"/>
                          </a:solidFill>
                          <a:latin typeface="Arial" panose="020B0604020202020204" pitchFamily="34" charset="0"/>
                          <a:ea typeface="+mn-ea"/>
                          <a:cs typeface="+mn-cs"/>
                        </a:rPr>
                        <a:t>REGION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algn="ctr"/>
                      <a:r>
                        <a:rPr lang="en-US" sz="2000" b="0" i="0" kern="1200" spc="100" baseline="0">
                          <a:solidFill>
                            <a:schemeClr val="lt1"/>
                          </a:solidFill>
                          <a:latin typeface="Arial" panose="020B0604020202020204" pitchFamily="34" charset="0"/>
                          <a:ea typeface="+mn-ea"/>
                          <a:cs typeface="+mn-cs"/>
                        </a:rPr>
                        <a:t>AWARD TOTAL</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72038945"/>
                  </a:ext>
                </a:extLst>
              </a:tr>
              <a:tr h="403167">
                <a:tc>
                  <a:txBody>
                    <a:bodyPr/>
                    <a:lstStyle/>
                    <a:p>
                      <a:pPr algn="ctr" fontAlgn="ctr"/>
                      <a:r>
                        <a:rPr lang="en-US" sz="1800" b="1" i="0" u="none" strike="noStrike">
                          <a:solidFill>
                            <a:srgbClr val="000000"/>
                          </a:solidFill>
                          <a:effectLst/>
                          <a:latin typeface="Arial" panose="020B0604020202020204" pitchFamily="34" charset="0"/>
                        </a:rPr>
                        <a:t>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$36M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0695148"/>
                  </a:ext>
                </a:extLst>
              </a:tr>
              <a:tr h="403167">
                <a:tc>
                  <a:txBody>
                    <a:bodyPr/>
                    <a:lstStyle/>
                    <a:p>
                      <a:pPr algn="ctr" fontAlgn="ctr"/>
                      <a:r>
                        <a:rPr lang="en-US" sz="1800" b="1" i="0" u="none" strike="noStrike">
                          <a:solidFill>
                            <a:srgbClr val="000000"/>
                          </a:solidFill>
                          <a:effectLst/>
                          <a:latin typeface="Arial" panose="020B0604020202020204" pitchFamily="34" charset="0"/>
                        </a:rPr>
                        <a:t>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$38M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81699331"/>
                  </a:ext>
                </a:extLst>
              </a:tr>
              <a:tr h="403167">
                <a:tc>
                  <a:txBody>
                    <a:bodyPr/>
                    <a:lstStyle/>
                    <a:p>
                      <a:pPr algn="ctr" fontAlgn="ctr"/>
                      <a:r>
                        <a:rPr lang="en-US" sz="1800" b="1" i="0" u="none" strike="noStrike">
                          <a:solidFill>
                            <a:srgbClr val="000000"/>
                          </a:solidFill>
                          <a:effectLst/>
                          <a:latin typeface="Arial" panose="020B0604020202020204" pitchFamily="34" charset="0"/>
                        </a:rPr>
                        <a:t>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$80M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4862772"/>
                  </a:ext>
                </a:extLst>
              </a:tr>
              <a:tr h="403167">
                <a:tc>
                  <a:txBody>
                    <a:bodyPr/>
                    <a:lstStyle/>
                    <a:p>
                      <a:pPr algn="ctr" fontAlgn="ctr"/>
                      <a:r>
                        <a:rPr lang="en-US" sz="1800" b="1" i="0" u="none" strike="noStrike">
                          <a:solidFill>
                            <a:srgbClr val="000000"/>
                          </a:solidFill>
                          <a:effectLst/>
                          <a:latin typeface="Arial" panose="020B0604020202020204" pitchFamily="34" charset="0"/>
                        </a:rPr>
                        <a:t>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$103M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7689264"/>
                  </a:ext>
                </a:extLst>
              </a:tr>
              <a:tr h="403167">
                <a:tc>
                  <a:txBody>
                    <a:bodyPr/>
                    <a:lstStyle/>
                    <a:p>
                      <a:pPr algn="ctr" fontAlgn="ctr"/>
                      <a:r>
                        <a:rPr lang="en-US" sz="1800" b="1" i="0" u="none" strike="noStrike">
                          <a:solidFill>
                            <a:srgbClr val="000000"/>
                          </a:solidFill>
                          <a:effectLst/>
                          <a:latin typeface="Arial" panose="020B0604020202020204" pitchFamily="34" charset="0"/>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$124M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3014980"/>
                  </a:ext>
                </a:extLst>
              </a:tr>
              <a:tr h="403167">
                <a:tc>
                  <a:txBody>
                    <a:bodyPr/>
                    <a:lstStyle/>
                    <a:p>
                      <a:pPr algn="ctr" fontAlgn="ctr"/>
                      <a:r>
                        <a:rPr lang="en-US" sz="1800" b="1" i="0" u="none" strike="noStrike">
                          <a:solidFill>
                            <a:srgbClr val="000000"/>
                          </a:solidFill>
                          <a:effectLst/>
                          <a:latin typeface="Arial" panose="020B0604020202020204" pitchFamily="34" charset="0"/>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$38M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85337591"/>
                  </a:ext>
                </a:extLst>
              </a:tr>
              <a:tr h="403167">
                <a:tc>
                  <a:txBody>
                    <a:bodyPr/>
                    <a:lstStyle/>
                    <a:p>
                      <a:pPr algn="ctr" fontAlgn="ctr"/>
                      <a:r>
                        <a:rPr lang="en-US" sz="1800" b="1" i="0" u="none" strike="noStrike">
                          <a:solidFill>
                            <a:srgbClr val="000000"/>
                          </a:solidFill>
                          <a:effectLst/>
                          <a:latin typeface="Arial" panose="020B0604020202020204" pitchFamily="34" charset="0"/>
                        </a:rPr>
                        <a:t>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$99M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8671384"/>
                  </a:ext>
                </a:extLst>
              </a:tr>
              <a:tr h="403167">
                <a:tc>
                  <a:txBody>
                    <a:bodyPr/>
                    <a:lstStyle/>
                    <a:p>
                      <a:pPr algn="ctr" fontAlgn="ctr"/>
                      <a:r>
                        <a:rPr lang="en-US" sz="1800" b="1" i="0" u="none" strike="noStrike">
                          <a:solidFill>
                            <a:srgbClr val="000000"/>
                          </a:solidFill>
                          <a:effectLst/>
                          <a:latin typeface="Arial" panose="020B0604020202020204" pitchFamily="34" charset="0"/>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$21M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53620381"/>
                  </a:ext>
                </a:extLst>
              </a:tr>
              <a:tr h="403167">
                <a:tc>
                  <a:txBody>
                    <a:bodyPr/>
                    <a:lstStyle/>
                    <a:p>
                      <a:pPr algn="ctr" fontAlgn="ctr"/>
                      <a:r>
                        <a:rPr lang="en-US" sz="1800" b="1" i="0" u="none" strike="noStrike">
                          <a:solidFill>
                            <a:srgbClr val="000000"/>
                          </a:solidFill>
                          <a:effectLst/>
                          <a:latin typeface="Arial" panose="020B0604020202020204" pitchFamily="34" charset="0"/>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$363M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46213"/>
                  </a:ext>
                </a:extLst>
              </a:tr>
            </a:tbl>
          </a:graphicData>
        </a:graphic>
      </p:graphicFrame>
    </p:spTree>
    <p:extLst>
      <p:ext uri="{BB962C8B-B14F-4D97-AF65-F5344CB8AC3E}">
        <p14:creationId xmlns:p14="http://schemas.microsoft.com/office/powerpoint/2010/main" val="17019174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A17-3AD6-2408-0230-8335A8314A29}"/>
              </a:ext>
            </a:extLst>
          </p:cNvPr>
          <p:cNvSpPr>
            <a:spLocks noGrp="1"/>
          </p:cNvSpPr>
          <p:nvPr>
            <p:ph type="title"/>
          </p:nvPr>
        </p:nvSpPr>
        <p:spPr/>
        <p:txBody>
          <a:bodyPr/>
          <a:lstStyle/>
          <a:p>
            <a:r>
              <a:rPr lang="en-US"/>
              <a:t>Discussion/Questions</a:t>
            </a:r>
          </a:p>
        </p:txBody>
      </p:sp>
      <p:sp>
        <p:nvSpPr>
          <p:cNvPr id="3" name="Footer Placeholder 2">
            <a:extLst>
              <a:ext uri="{FF2B5EF4-FFF2-40B4-BE49-F238E27FC236}">
                <a16:creationId xmlns:a16="http://schemas.microsoft.com/office/drawing/2014/main" id="{460DA30F-2F89-CD29-F6BE-717F5A9CC292}"/>
              </a:ext>
            </a:extLst>
          </p:cNvPr>
          <p:cNvSpPr>
            <a:spLocks noGrp="1"/>
          </p:cNvSpPr>
          <p:nvPr>
            <p:ph type="ftr" sz="quarter" idx="11"/>
          </p:nvPr>
        </p:nvSpPr>
        <p:spPr/>
        <p:txBody>
          <a:bodyPr/>
          <a:lstStyle/>
          <a:p>
            <a:r>
              <a:rPr lang="en-US"/>
              <a:t>Louisiana Office of Community Development — Disaster Recovery </a:t>
            </a:r>
          </a:p>
        </p:txBody>
      </p:sp>
      <p:sp>
        <p:nvSpPr>
          <p:cNvPr id="4" name="Slide Number Placeholder 3">
            <a:extLst>
              <a:ext uri="{FF2B5EF4-FFF2-40B4-BE49-F238E27FC236}">
                <a16:creationId xmlns:a16="http://schemas.microsoft.com/office/drawing/2014/main" id="{572B7DC4-D949-6A23-24B3-25DB2A0E61D8}"/>
              </a:ext>
            </a:extLst>
          </p:cNvPr>
          <p:cNvSpPr>
            <a:spLocks noGrp="1"/>
          </p:cNvSpPr>
          <p:nvPr>
            <p:ph type="sldNum" sz="quarter" idx="12"/>
          </p:nvPr>
        </p:nvSpPr>
        <p:spPr/>
        <p:txBody>
          <a:bodyPr/>
          <a:lstStyle/>
          <a:p>
            <a:fld id="{8191B773-1EFB-6B41-BA2F-35FA32918E04}" type="slidenum">
              <a:rPr lang="en-US" smtClean="0"/>
              <a:t>29</a:t>
            </a:fld>
            <a:endParaRPr lang="en-US"/>
          </a:p>
        </p:txBody>
      </p:sp>
    </p:spTree>
    <p:extLst>
      <p:ext uri="{BB962C8B-B14F-4D97-AF65-F5344CB8AC3E}">
        <p14:creationId xmlns:p14="http://schemas.microsoft.com/office/powerpoint/2010/main" val="19254742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FCAF-6ED2-BCCF-AAB4-F4B84FBA550B}"/>
              </a:ext>
            </a:extLst>
          </p:cNvPr>
          <p:cNvSpPr>
            <a:spLocks noGrp="1"/>
          </p:cNvSpPr>
          <p:nvPr>
            <p:ph type="title"/>
          </p:nvPr>
        </p:nvSpPr>
        <p:spPr/>
        <p:txBody>
          <a:bodyPr/>
          <a:lstStyle/>
          <a:p>
            <a:r>
              <a:rPr lang="en-US" dirty="0"/>
              <a:t>About LOCD-DR</a:t>
            </a:r>
          </a:p>
        </p:txBody>
      </p:sp>
      <p:sp>
        <p:nvSpPr>
          <p:cNvPr id="3" name="Content Placeholder 2">
            <a:extLst>
              <a:ext uri="{FF2B5EF4-FFF2-40B4-BE49-F238E27FC236}">
                <a16:creationId xmlns:a16="http://schemas.microsoft.com/office/drawing/2014/main" id="{9DBD8C16-0A75-C549-6F9E-AE45C17AC7B0}"/>
              </a:ext>
            </a:extLst>
          </p:cNvPr>
          <p:cNvSpPr>
            <a:spLocks noGrp="1"/>
          </p:cNvSpPr>
          <p:nvPr>
            <p:ph idx="1"/>
          </p:nvPr>
        </p:nvSpPr>
        <p:spPr>
          <a:xfrm>
            <a:off x="457200" y="1979113"/>
            <a:ext cx="8175349" cy="4197850"/>
          </a:xfrm>
        </p:spPr>
        <p:txBody>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1800" b="1" i="0" u="none" strike="noStrike" kern="1200" cap="none" spc="0" normalizeH="0" baseline="0" noProof="0" dirty="0">
                <a:ln>
                  <a:noFill/>
                </a:ln>
                <a:solidFill>
                  <a:srgbClr val="203569"/>
                </a:solidFill>
                <a:effectLst/>
                <a:uLnTx/>
                <a:uFillTx/>
                <a:latin typeface="Calibri" panose="020F0502020204030204" pitchFamily="34" charset="0"/>
                <a:ea typeface="+mn-ea"/>
                <a:cs typeface="Calibri" panose="020F0502020204030204" pitchFamily="34" charset="0"/>
              </a:rPr>
              <a:t>The Louisiana Office of Community Development – Disaster Recovery is the grantee and administrator of disaster recovery funds in the state of Louisiana.  </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1800" b="0" i="0" u="none" strike="noStrike" kern="1200" cap="none" spc="0" normalizeH="0" baseline="0" noProof="0" dirty="0">
                <a:ln>
                  <a:noFill/>
                </a:ln>
                <a:solidFill>
                  <a:srgbClr val="203569"/>
                </a:solidFill>
                <a:effectLst/>
                <a:uLnTx/>
                <a:uFillTx/>
                <a:latin typeface="Calibri" panose="020F0502020204030204" pitchFamily="34" charset="0"/>
                <a:ea typeface="+mn-ea"/>
                <a:cs typeface="Calibri" panose="020F0502020204030204" pitchFamily="34" charset="0"/>
              </a:rPr>
              <a:t>LOCD-DR helps communities provide a suitable living environment and expand economic opportunities for residents and businesses, particularly in low- to moderate-income areas. </a:t>
            </a:r>
            <a:endParaRPr lang="en-US" dirty="0"/>
          </a:p>
        </p:txBody>
      </p:sp>
      <p:sp>
        <p:nvSpPr>
          <p:cNvPr id="4" name="Footer Placeholder 3">
            <a:extLst>
              <a:ext uri="{FF2B5EF4-FFF2-40B4-BE49-F238E27FC236}">
                <a16:creationId xmlns:a16="http://schemas.microsoft.com/office/drawing/2014/main" id="{4811BB2E-35AA-1DF5-61CC-C941AFAB6C32}"/>
              </a:ext>
            </a:extLst>
          </p:cNvPr>
          <p:cNvSpPr>
            <a:spLocks noGrp="1"/>
          </p:cNvSpPr>
          <p:nvPr>
            <p:ph type="ftr" sz="quarter" idx="11"/>
          </p:nvPr>
        </p:nvSpPr>
        <p:spPr/>
        <p:txBody>
          <a:bodyPr/>
          <a:lstStyle/>
          <a:p>
            <a:r>
              <a:rPr lang="en-US"/>
              <a:t>Louisiana Office of Community Development — Disaster Recovery</a:t>
            </a:r>
          </a:p>
        </p:txBody>
      </p:sp>
      <p:sp>
        <p:nvSpPr>
          <p:cNvPr id="5" name="Slide Number Placeholder 4">
            <a:extLst>
              <a:ext uri="{FF2B5EF4-FFF2-40B4-BE49-F238E27FC236}">
                <a16:creationId xmlns:a16="http://schemas.microsoft.com/office/drawing/2014/main" id="{EEA195D7-1353-C5EF-5312-AA200B3651A7}"/>
              </a:ext>
            </a:extLst>
          </p:cNvPr>
          <p:cNvSpPr>
            <a:spLocks noGrp="1"/>
          </p:cNvSpPr>
          <p:nvPr>
            <p:ph type="sldNum" sz="quarter" idx="12"/>
          </p:nvPr>
        </p:nvSpPr>
        <p:spPr/>
        <p:txBody>
          <a:bodyPr/>
          <a:lstStyle/>
          <a:p>
            <a:fld id="{8191B773-1EFB-6B41-BA2F-35FA32918E04}" type="slidenum">
              <a:rPr lang="en-US" smtClean="0"/>
              <a:t>3</a:t>
            </a:fld>
            <a:endParaRPr lang="en-US"/>
          </a:p>
        </p:txBody>
      </p:sp>
      <p:grpSp>
        <p:nvGrpSpPr>
          <p:cNvPr id="6" name="Group 5">
            <a:extLst>
              <a:ext uri="{FF2B5EF4-FFF2-40B4-BE49-F238E27FC236}">
                <a16:creationId xmlns:a16="http://schemas.microsoft.com/office/drawing/2014/main" id="{429A3904-3903-A274-5CBD-F13F45B47D70}"/>
              </a:ext>
            </a:extLst>
          </p:cNvPr>
          <p:cNvGrpSpPr/>
          <p:nvPr/>
        </p:nvGrpSpPr>
        <p:grpSpPr>
          <a:xfrm>
            <a:off x="384461" y="3429000"/>
            <a:ext cx="8195209" cy="2813137"/>
            <a:chOff x="384461" y="3629001"/>
            <a:chExt cx="8195209" cy="2813137"/>
          </a:xfrm>
        </p:grpSpPr>
        <p:pic>
          <p:nvPicPr>
            <p:cNvPr id="7" name="Picture 8" descr="A logo for a company&#10;&#10;Description automatically generated">
              <a:extLst>
                <a:ext uri="{FF2B5EF4-FFF2-40B4-BE49-F238E27FC236}">
                  <a16:creationId xmlns:a16="http://schemas.microsoft.com/office/drawing/2014/main" id="{04BEC039-685A-E409-8A1D-DE6D8AC3B0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92043" y="3735809"/>
              <a:ext cx="1733241" cy="752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company&#10;&#10;Description automatically generated">
              <a:extLst>
                <a:ext uri="{FF2B5EF4-FFF2-40B4-BE49-F238E27FC236}">
                  <a16:creationId xmlns:a16="http://schemas.microsoft.com/office/drawing/2014/main" id="{203B86A9-005F-4DFA-315F-6CEFE40BF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589"/>
            <a:stretch>
              <a:fillRect/>
            </a:stretch>
          </p:blipFill>
          <p:spPr bwMode="auto">
            <a:xfrm>
              <a:off x="6310385" y="4708489"/>
              <a:ext cx="1916843" cy="7011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 close-up of a sign&#10;&#10;Description automatically generated">
              <a:extLst>
                <a:ext uri="{FF2B5EF4-FFF2-40B4-BE49-F238E27FC236}">
                  <a16:creationId xmlns:a16="http://schemas.microsoft.com/office/drawing/2014/main" id="{3C73709B-5D80-9D66-B6E8-727392C66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68" t="15090" r="7579"/>
            <a:stretch>
              <a:fillRect/>
            </a:stretch>
          </p:blipFill>
          <p:spPr bwMode="auto">
            <a:xfrm>
              <a:off x="3425665" y="4643745"/>
              <a:ext cx="2265997" cy="830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A close-up of a sign&#10;&#10;Description automatically generated">
              <a:extLst>
                <a:ext uri="{FF2B5EF4-FFF2-40B4-BE49-F238E27FC236}">
                  <a16:creationId xmlns:a16="http://schemas.microsoft.com/office/drawing/2014/main" id="{48045B5E-E023-3B83-C44B-25EDF62493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4594672"/>
              <a:ext cx="2120421" cy="92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7ADE3C64-96F2-0DE3-4DDD-3591028336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22654" y="5841264"/>
              <a:ext cx="2472019" cy="3923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A logo with a map&#10;&#10;Description automatically generated">
              <a:extLst>
                <a:ext uri="{FF2B5EF4-FFF2-40B4-BE49-F238E27FC236}">
                  <a16:creationId xmlns:a16="http://schemas.microsoft.com/office/drawing/2014/main" id="{A4FCA5F5-0124-73CC-E8E8-7034FC69639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7200" y="3733933"/>
              <a:ext cx="2120421" cy="7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logo with blue text&#10;&#10;Description automatically generated">
              <a:extLst>
                <a:ext uri="{FF2B5EF4-FFF2-40B4-BE49-F238E27FC236}">
                  <a16:creationId xmlns:a16="http://schemas.microsoft.com/office/drawing/2014/main" id="{3742D803-8134-A922-BD20-215A3C2B59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2958"/>
            <a:stretch>
              <a:fillRect/>
            </a:stretch>
          </p:blipFill>
          <p:spPr bwMode="auto">
            <a:xfrm>
              <a:off x="6232402" y="3774984"/>
              <a:ext cx="2072809" cy="673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A yellow and brown logo&#10;&#10;Description automatically generated">
              <a:extLst>
                <a:ext uri="{FF2B5EF4-FFF2-40B4-BE49-F238E27FC236}">
                  <a16:creationId xmlns:a16="http://schemas.microsoft.com/office/drawing/2014/main" id="{CE7515CE-DE30-B76C-C038-505BEF843FB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47433" y="5674113"/>
              <a:ext cx="1739954" cy="7266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6B89FB2-00F0-4E7E-79E2-80889B3C0B9E}"/>
                </a:ext>
              </a:extLst>
            </p:cNvPr>
            <p:cNvSpPr txBox="1"/>
            <p:nvPr/>
          </p:nvSpPr>
          <p:spPr>
            <a:xfrm>
              <a:off x="6211200" y="5745069"/>
              <a:ext cx="2115211" cy="584775"/>
            </a:xfrm>
            <a:prstGeom prst="rect">
              <a:avLst/>
            </a:prstGeom>
            <a:noFill/>
          </p:spPr>
          <p:txBody>
            <a:bodyPr wrap="square" rtlCol="0">
              <a:spAutoFit/>
            </a:bodyPr>
            <a:lstStyle/>
            <a:p>
              <a:pPr algn="ctr"/>
              <a:r>
                <a:rPr lang="en-US" sz="1600" b="1">
                  <a:solidFill>
                    <a:schemeClr val="tx2"/>
                  </a:solidFill>
                  <a:latin typeface="+mj-lt"/>
                </a:rPr>
                <a:t>Buyout and Incentive Programs </a:t>
              </a:r>
            </a:p>
          </p:txBody>
        </p:sp>
        <p:pic>
          <p:nvPicPr>
            <p:cNvPr id="16" name="Graphic 15" descr="Star with solid fill">
              <a:extLst>
                <a:ext uri="{FF2B5EF4-FFF2-40B4-BE49-F238E27FC236}">
                  <a16:creationId xmlns:a16="http://schemas.microsoft.com/office/drawing/2014/main" id="{D0B884DA-2E32-3343-03FE-E780F982A8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53124" y="3629001"/>
              <a:ext cx="393924" cy="393924"/>
            </a:xfrm>
            <a:prstGeom prst="rect">
              <a:avLst/>
            </a:prstGeom>
          </p:spPr>
        </p:pic>
        <p:pic>
          <p:nvPicPr>
            <p:cNvPr id="17" name="Graphic 16" descr="Star with solid fill">
              <a:extLst>
                <a:ext uri="{FF2B5EF4-FFF2-40B4-BE49-F238E27FC236}">
                  <a16:creationId xmlns:a16="http://schemas.microsoft.com/office/drawing/2014/main" id="{879A8591-E3EB-4E2E-7ACB-52EFCC51F5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85746" y="5662274"/>
              <a:ext cx="393924" cy="393924"/>
            </a:xfrm>
            <a:prstGeom prst="rect">
              <a:avLst/>
            </a:prstGeom>
          </p:spPr>
        </p:pic>
        <p:pic>
          <p:nvPicPr>
            <p:cNvPr id="18" name="Graphic 17" descr="Star with solid fill">
              <a:extLst>
                <a:ext uri="{FF2B5EF4-FFF2-40B4-BE49-F238E27FC236}">
                  <a16:creationId xmlns:a16="http://schemas.microsoft.com/office/drawing/2014/main" id="{4067C790-08DC-1DF3-94CC-072F365433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05046" y="3629001"/>
              <a:ext cx="393924" cy="393924"/>
            </a:xfrm>
            <a:prstGeom prst="rect">
              <a:avLst/>
            </a:prstGeom>
          </p:spPr>
        </p:pic>
        <p:cxnSp>
          <p:nvCxnSpPr>
            <p:cNvPr id="19" name="Straight Connector 18">
              <a:extLst>
                <a:ext uri="{FF2B5EF4-FFF2-40B4-BE49-F238E27FC236}">
                  <a16:creationId xmlns:a16="http://schemas.microsoft.com/office/drawing/2014/main" id="{0509A98E-8890-62DF-BC37-6224A2E384EF}"/>
                </a:ext>
              </a:extLst>
            </p:cNvPr>
            <p:cNvCxnSpPr/>
            <p:nvPr/>
          </p:nvCxnSpPr>
          <p:spPr>
            <a:xfrm flipH="1">
              <a:off x="3037670" y="3916293"/>
              <a:ext cx="0" cy="2525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C41F449-89E8-A884-4E79-1D24C5BB4645}"/>
                </a:ext>
              </a:extLst>
            </p:cNvPr>
            <p:cNvCxnSpPr/>
            <p:nvPr/>
          </p:nvCxnSpPr>
          <p:spPr>
            <a:xfrm flipH="1">
              <a:off x="6013481" y="3916293"/>
              <a:ext cx="0" cy="2525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3BBDC7-6240-B598-603C-C4BA24BF6DAA}"/>
                </a:ext>
              </a:extLst>
            </p:cNvPr>
            <p:cNvCxnSpPr/>
            <p:nvPr/>
          </p:nvCxnSpPr>
          <p:spPr>
            <a:xfrm>
              <a:off x="384461" y="4584987"/>
              <a:ext cx="817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C01535-F319-3480-5BD2-860F8D2B7B5E}"/>
                </a:ext>
              </a:extLst>
            </p:cNvPr>
            <p:cNvCxnSpPr/>
            <p:nvPr/>
          </p:nvCxnSpPr>
          <p:spPr>
            <a:xfrm>
              <a:off x="384461" y="5556904"/>
              <a:ext cx="817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595D807A-61DF-037C-B190-50F335534F71}"/>
              </a:ext>
            </a:extLst>
          </p:cNvPr>
          <p:cNvSpPr/>
          <p:nvPr/>
        </p:nvSpPr>
        <p:spPr>
          <a:xfrm>
            <a:off x="9013324" y="0"/>
            <a:ext cx="3179359" cy="6242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5D406C5-EC3B-DA93-5D48-A8FAB526C5C5}"/>
              </a:ext>
            </a:extLst>
          </p:cNvPr>
          <p:cNvSpPr txBox="1"/>
          <p:nvPr/>
        </p:nvSpPr>
        <p:spPr>
          <a:xfrm>
            <a:off x="9222615" y="356260"/>
            <a:ext cx="2825083" cy="6142447"/>
          </a:xfrm>
          <a:prstGeom prst="rect">
            <a:avLst/>
          </a:prstGeom>
          <a:noFill/>
        </p:spPr>
        <p:txBody>
          <a:bodyPr wrap="square" rtlCol="0">
            <a:noAutofit/>
          </a:bodyPr>
          <a:lstStyle/>
          <a:p>
            <a:pPr algn="ctr"/>
            <a:r>
              <a:rPr lang="en-US" b="1">
                <a:solidFill>
                  <a:schemeClr val="accent2"/>
                </a:solidFill>
                <a:latin typeface="+mj-lt"/>
              </a:rPr>
              <a:t>Types of Programs </a:t>
            </a:r>
            <a:r>
              <a:rPr lang="en-US" sz="1400" spc="300">
                <a:solidFill>
                  <a:schemeClr val="accent2"/>
                </a:solidFill>
                <a:latin typeface="+mj-lt"/>
              </a:rPr>
              <a:t>ADMINISTERED</a:t>
            </a:r>
          </a:p>
          <a:p>
            <a:pPr algn="ctr"/>
            <a:endParaRPr lang="en-US" sz="1400"/>
          </a:p>
          <a:p>
            <a:pPr algn="ctr" rtl="0" eaLnBrk="1" fontAlgn="t"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Buyouts and Resettlements</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Immediate and Temporary Housing</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Disaster Recovery Programs</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Trainings and Workshops</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Small Business Recovery Programs</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Policy and Research</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Homeowner Assistance</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Provision of Public Services</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Rental Assistance</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Resilience and Mitigation</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Long-Term Recovery Planning</a:t>
            </a:r>
            <a:endParaRPr lang="en-US" sz="1500" b="0" i="0" u="none" strike="noStrike">
              <a:solidFill>
                <a:schemeClr val="accent2"/>
              </a:solidFill>
              <a:effectLst/>
              <a:latin typeface="Arial" panose="020B0604020202020204" pitchFamily="34" charset="0"/>
            </a:endParaRPr>
          </a:p>
          <a:p>
            <a:pPr marR="0" algn="ctr" rtl="0" eaLnBrk="1" fontAlgn="auto" latinLnBrk="0" hangingPunct="1">
              <a:spcBef>
                <a:spcPct val="0"/>
              </a:spcBef>
              <a:spcAft>
                <a:spcPts val="1147"/>
              </a:spcAft>
            </a:pPr>
            <a:r>
              <a:rPr lang="en-US" sz="1500" b="0" i="0" u="none" strike="noStrike" kern="1200" spc="0" baseline="0">
                <a:solidFill>
                  <a:schemeClr val="accent2"/>
                </a:solidFill>
                <a:effectLst/>
                <a:latin typeface="Calibri" panose="020F0502020204030204" pitchFamily="34" charset="0"/>
              </a:rPr>
              <a:t>Infrastructure Recovery Programs</a:t>
            </a:r>
            <a:endParaRPr lang="en-US" sz="1500" b="0" i="0" u="none" strike="noStrike">
              <a:solidFill>
                <a:schemeClr val="accent2"/>
              </a:solidFill>
              <a:effectLst/>
              <a:latin typeface="Arial" panose="020B0604020202020204" pitchFamily="34" charset="0"/>
            </a:endParaRPr>
          </a:p>
          <a:p>
            <a:pPr algn="ctr"/>
            <a:endParaRPr lang="en-US" sz="1600"/>
          </a:p>
        </p:txBody>
      </p:sp>
    </p:spTree>
    <p:extLst>
      <p:ext uri="{BB962C8B-B14F-4D97-AF65-F5344CB8AC3E}">
        <p14:creationId xmlns:p14="http://schemas.microsoft.com/office/powerpoint/2010/main" val="24075622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376E-DD63-DB49-F934-226CFB5380C2}"/>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76AA8217-4C41-CFD8-55FE-174FBB41A20D}"/>
              </a:ext>
            </a:extLst>
          </p:cNvPr>
          <p:cNvSpPr>
            <a:spLocks noGrp="1"/>
          </p:cNvSpPr>
          <p:nvPr>
            <p:ph type="subTitle" idx="1"/>
          </p:nvPr>
        </p:nvSpPr>
        <p:spPr/>
        <p:txBody>
          <a:bodyPr/>
          <a:lstStyle/>
          <a:p>
            <a:r>
              <a:rPr lang="en-US"/>
              <a:t>Gina Campo  |  Executive Director</a:t>
            </a:r>
          </a:p>
        </p:txBody>
      </p:sp>
    </p:spTree>
    <p:extLst>
      <p:ext uri="{BB962C8B-B14F-4D97-AF65-F5344CB8AC3E}">
        <p14:creationId xmlns:p14="http://schemas.microsoft.com/office/powerpoint/2010/main" val="6695080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7A86C6-B902-AEF0-3C85-1ACCEA878E5C}"/>
              </a:ext>
            </a:extLst>
          </p:cNvPr>
          <p:cNvSpPr>
            <a:spLocks noGrp="1"/>
          </p:cNvSpPr>
          <p:nvPr>
            <p:ph type="title"/>
          </p:nvPr>
        </p:nvSpPr>
        <p:spPr/>
        <p:txBody>
          <a:bodyPr/>
          <a:lstStyle/>
          <a:p>
            <a:r>
              <a:rPr lang="en-US"/>
              <a:t>Disaster Recovery Cycle</a:t>
            </a:r>
          </a:p>
        </p:txBody>
      </p:sp>
      <p:sp>
        <p:nvSpPr>
          <p:cNvPr id="4" name="Footer Placeholder 3">
            <a:extLst>
              <a:ext uri="{FF2B5EF4-FFF2-40B4-BE49-F238E27FC236}">
                <a16:creationId xmlns:a16="http://schemas.microsoft.com/office/drawing/2014/main" id="{4247B5C3-2481-763B-9EE8-D55EA3E433F9}"/>
              </a:ext>
            </a:extLst>
          </p:cNvPr>
          <p:cNvSpPr>
            <a:spLocks noGrp="1"/>
          </p:cNvSpPr>
          <p:nvPr>
            <p:ph type="ftr" sz="quarter" idx="11"/>
          </p:nvPr>
        </p:nvSpPr>
        <p:spPr/>
        <p:txBody>
          <a:bodyPr/>
          <a:lstStyle/>
          <a:p>
            <a:r>
              <a:rPr lang="en-US"/>
              <a:t>Louisiana Office of Community Development — Disaster Recovery</a:t>
            </a:r>
          </a:p>
        </p:txBody>
      </p:sp>
      <p:sp>
        <p:nvSpPr>
          <p:cNvPr id="5" name="Slide Number Placeholder 4">
            <a:extLst>
              <a:ext uri="{FF2B5EF4-FFF2-40B4-BE49-F238E27FC236}">
                <a16:creationId xmlns:a16="http://schemas.microsoft.com/office/drawing/2014/main" id="{BCCB6418-3085-8FE4-D828-1A2E8CF0C259}"/>
              </a:ext>
            </a:extLst>
          </p:cNvPr>
          <p:cNvSpPr>
            <a:spLocks noGrp="1"/>
          </p:cNvSpPr>
          <p:nvPr>
            <p:ph type="sldNum" sz="quarter" idx="12"/>
          </p:nvPr>
        </p:nvSpPr>
        <p:spPr/>
        <p:txBody>
          <a:bodyPr/>
          <a:lstStyle/>
          <a:p>
            <a:fld id="{8191B773-1EFB-6B41-BA2F-35FA32918E04}" type="slidenum">
              <a:rPr lang="en-US" smtClean="0"/>
              <a:t>4</a:t>
            </a:fld>
            <a:endParaRPr lang="en-US"/>
          </a:p>
        </p:txBody>
      </p:sp>
      <p:sp>
        <p:nvSpPr>
          <p:cNvPr id="11" name="Text Placeholder 10">
            <a:extLst>
              <a:ext uri="{FF2B5EF4-FFF2-40B4-BE49-F238E27FC236}">
                <a16:creationId xmlns:a16="http://schemas.microsoft.com/office/drawing/2014/main" id="{0C8D95B3-006A-BFA4-9268-D301230EE268}"/>
              </a:ext>
            </a:extLst>
          </p:cNvPr>
          <p:cNvSpPr>
            <a:spLocks noGrp="1"/>
          </p:cNvSpPr>
          <p:nvPr>
            <p:ph type="body" sz="quarter" idx="13"/>
          </p:nvPr>
        </p:nvSpPr>
        <p:spPr/>
        <p:txBody>
          <a:bodyPr/>
          <a:lstStyle/>
          <a:p>
            <a:r>
              <a:rPr lang="en-US" sz="2000"/>
              <a:t>Consistent and ongoing engagement with local elected officials and resource groups</a:t>
            </a:r>
          </a:p>
        </p:txBody>
      </p:sp>
      <p:pic>
        <p:nvPicPr>
          <p:cNvPr id="7" name="Picture 6" descr="A blue and black graph&#10;&#10;Description automatically generated with medium confidence">
            <a:extLst>
              <a:ext uri="{FF2B5EF4-FFF2-40B4-BE49-F238E27FC236}">
                <a16:creationId xmlns:a16="http://schemas.microsoft.com/office/drawing/2014/main" id="{DE2985FF-C058-C516-C664-58E8C0041121}"/>
              </a:ext>
            </a:extLst>
          </p:cNvPr>
          <p:cNvPicPr>
            <a:picLocks noChangeAspect="1"/>
          </p:cNvPicPr>
          <p:nvPr/>
        </p:nvPicPr>
        <p:blipFill>
          <a:blip r:embed="rId2"/>
          <a:stretch>
            <a:fillRect/>
          </a:stretch>
        </p:blipFill>
        <p:spPr>
          <a:xfrm>
            <a:off x="753637" y="1854009"/>
            <a:ext cx="10191454" cy="5152834"/>
          </a:xfrm>
          <a:prstGeom prst="rect">
            <a:avLst/>
          </a:prstGeom>
        </p:spPr>
      </p:pic>
      <p:sp>
        <p:nvSpPr>
          <p:cNvPr id="12" name="Text Placeholder 10">
            <a:extLst>
              <a:ext uri="{FF2B5EF4-FFF2-40B4-BE49-F238E27FC236}">
                <a16:creationId xmlns:a16="http://schemas.microsoft.com/office/drawing/2014/main" id="{C78938BA-A6DE-E11A-D664-F9AA0F1E48F2}"/>
              </a:ext>
            </a:extLst>
          </p:cNvPr>
          <p:cNvSpPr txBox="1"/>
          <p:nvPr/>
        </p:nvSpPr>
        <p:spPr>
          <a:xfrm>
            <a:off x="967839" y="5890925"/>
            <a:ext cx="3687288" cy="22450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cap="none" spc="2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0"/>
              </a:spcBef>
              <a:spcAft>
                <a:spcPct val="0"/>
              </a:spcAft>
              <a:buClrTx/>
              <a:buSzTx/>
              <a:buFontTx/>
              <a:buNone/>
              <a:defRPr/>
            </a:pPr>
            <a:r>
              <a:rPr kumimoji="0" lang="en-US" sz="1100" b="0" i="1" u="none" strike="noStrike" kern="1200" cap="none" spc="0" normalizeH="0" baseline="0" noProof="0">
                <a:ln>
                  <a:noFill/>
                </a:ln>
                <a:solidFill>
                  <a:srgbClr val="000000">
                    <a:lumMod val="65000"/>
                    <a:lumOff val="35000"/>
                  </a:srgbClr>
                </a:solidFill>
                <a:effectLst/>
                <a:uLnTx/>
                <a:uFillTx/>
                <a:latin typeface="Calibri" panose="02110004020202020204"/>
                <a:ea typeface="+mn-ea"/>
                <a:cs typeface="+mn-cs"/>
              </a:rPr>
              <a:t>Graphic source: FEMA, National Disaster Recovery Framework</a:t>
            </a:r>
          </a:p>
        </p:txBody>
      </p:sp>
    </p:spTree>
    <p:extLst>
      <p:ext uri="{BB962C8B-B14F-4D97-AF65-F5344CB8AC3E}">
        <p14:creationId xmlns:p14="http://schemas.microsoft.com/office/powerpoint/2010/main" val="31237891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057A-06D7-16D8-F1E5-E19D80225B67}"/>
              </a:ext>
            </a:extLst>
          </p:cNvPr>
          <p:cNvSpPr>
            <a:spLocks noGrp="1"/>
          </p:cNvSpPr>
          <p:nvPr>
            <p:ph type="title"/>
          </p:nvPr>
        </p:nvSpPr>
        <p:spPr/>
        <p:txBody>
          <a:bodyPr/>
          <a:lstStyle/>
          <a:p>
            <a:r>
              <a:rPr lang="en-US"/>
              <a:t>CDBG Funding</a:t>
            </a:r>
          </a:p>
        </p:txBody>
      </p:sp>
      <p:sp>
        <p:nvSpPr>
          <p:cNvPr id="4" name="Footer Placeholder 3">
            <a:extLst>
              <a:ext uri="{FF2B5EF4-FFF2-40B4-BE49-F238E27FC236}">
                <a16:creationId xmlns:a16="http://schemas.microsoft.com/office/drawing/2014/main" id="{936014D0-C02D-BF8D-CA56-AF9987B1962C}"/>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9CA54D96-35F5-E6EA-E53D-C807113CEA44}"/>
              </a:ext>
            </a:extLst>
          </p:cNvPr>
          <p:cNvSpPr>
            <a:spLocks noGrp="1"/>
          </p:cNvSpPr>
          <p:nvPr>
            <p:ph type="sldNum" sz="quarter" idx="12"/>
          </p:nvPr>
        </p:nvSpPr>
        <p:spPr/>
        <p:txBody>
          <a:bodyPr/>
          <a:lstStyle/>
          <a:p>
            <a:fld id="{8191B773-1EFB-6B41-BA2F-35FA32918E04}" type="slidenum">
              <a:rPr lang="en-US" smtClean="0"/>
              <a:t>5</a:t>
            </a:fld>
            <a:endParaRPr lang="en-US"/>
          </a:p>
        </p:txBody>
      </p:sp>
      <p:sp>
        <p:nvSpPr>
          <p:cNvPr id="7" name="TextBox 6">
            <a:extLst>
              <a:ext uri="{FF2B5EF4-FFF2-40B4-BE49-F238E27FC236}">
                <a16:creationId xmlns:a16="http://schemas.microsoft.com/office/drawing/2014/main" id="{0981A1ED-1191-ED7F-7188-5797337430D6}"/>
              </a:ext>
            </a:extLst>
          </p:cNvPr>
          <p:cNvSpPr txBox="1"/>
          <p:nvPr/>
        </p:nvSpPr>
        <p:spPr>
          <a:xfrm>
            <a:off x="457198" y="2006930"/>
            <a:ext cx="6406739" cy="461665"/>
          </a:xfrm>
          <a:prstGeom prst="rect">
            <a:avLst/>
          </a:prstGeom>
          <a:solidFill>
            <a:schemeClr val="accent5">
              <a:alpha val="21000"/>
            </a:schemeClr>
          </a:solidFill>
        </p:spPr>
        <p:txBody>
          <a:bodyPr wrap="square" rtlCol="0">
            <a:spAutoFit/>
          </a:bodyPr>
          <a:lstStyle/>
          <a:p>
            <a:pPr algn="ctr"/>
            <a:r>
              <a:rPr lang="en-US" sz="2400" b="1">
                <a:solidFill>
                  <a:schemeClr val="accent4"/>
                </a:solidFill>
                <a:latin typeface="+mj-lt"/>
              </a:rPr>
              <a:t>Disaster Recovery</a:t>
            </a:r>
          </a:p>
        </p:txBody>
      </p:sp>
      <p:sp>
        <p:nvSpPr>
          <p:cNvPr id="8" name="TextBox 7">
            <a:extLst>
              <a:ext uri="{FF2B5EF4-FFF2-40B4-BE49-F238E27FC236}">
                <a16:creationId xmlns:a16="http://schemas.microsoft.com/office/drawing/2014/main" id="{49DBEB1D-73E0-CF8B-0142-70E483AC421E}"/>
              </a:ext>
            </a:extLst>
          </p:cNvPr>
          <p:cNvSpPr txBox="1"/>
          <p:nvPr/>
        </p:nvSpPr>
        <p:spPr>
          <a:xfrm>
            <a:off x="7184571" y="2006930"/>
            <a:ext cx="4548250" cy="461665"/>
          </a:xfrm>
          <a:prstGeom prst="rect">
            <a:avLst/>
          </a:prstGeom>
          <a:solidFill>
            <a:schemeClr val="accent1">
              <a:alpha val="21000"/>
            </a:schemeClr>
          </a:solidFill>
        </p:spPr>
        <p:txBody>
          <a:bodyPr wrap="square" rtlCol="0">
            <a:spAutoFit/>
          </a:bodyPr>
          <a:lstStyle/>
          <a:p>
            <a:pPr algn="ctr"/>
            <a:r>
              <a:rPr lang="en-US" sz="2400" b="1">
                <a:solidFill>
                  <a:schemeClr val="accent4"/>
                </a:solidFill>
                <a:latin typeface="+mj-lt"/>
              </a:rPr>
              <a:t>Mitigation</a:t>
            </a:r>
          </a:p>
        </p:txBody>
      </p:sp>
      <p:sp>
        <p:nvSpPr>
          <p:cNvPr id="9" name="Content Placeholder 2, chunk 1">
            <a:extLst>
              <a:ext uri="{FF2B5EF4-FFF2-40B4-BE49-F238E27FC236}">
                <a16:creationId xmlns:a16="http://schemas.microsoft.com/office/drawing/2014/main" id="{762E8D2A-F206-BF8C-96E2-863C30CBF8E4}"/>
              </a:ext>
            </a:extLst>
          </p:cNvPr>
          <p:cNvSpPr txBox="1"/>
          <p:nvPr/>
        </p:nvSpPr>
        <p:spPr>
          <a:xfrm>
            <a:off x="564079" y="2670087"/>
            <a:ext cx="2879766" cy="1061829"/>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$13.4B</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Hurricanes Katrina and Rita</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17" name="Content Placeholder 2, chunk 1">
            <a:extLst>
              <a:ext uri="{FF2B5EF4-FFF2-40B4-BE49-F238E27FC236}">
                <a16:creationId xmlns:a16="http://schemas.microsoft.com/office/drawing/2014/main" id="{A4F7661A-907E-4A76-FBB4-6388A54372CB}"/>
              </a:ext>
            </a:extLst>
          </p:cNvPr>
          <p:cNvSpPr txBox="1"/>
          <p:nvPr/>
        </p:nvSpPr>
        <p:spPr>
          <a:xfrm>
            <a:off x="3780312" y="2670087"/>
            <a:ext cx="2879766" cy="1061829"/>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$1.09B</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Hurricanes Gustav and ike</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18" name="Content Placeholder 2, chunk 1">
            <a:extLst>
              <a:ext uri="{FF2B5EF4-FFF2-40B4-BE49-F238E27FC236}">
                <a16:creationId xmlns:a16="http://schemas.microsoft.com/office/drawing/2014/main" id="{A39C08BA-F8BC-3F69-FD7E-91C577DF4066}"/>
              </a:ext>
            </a:extLst>
          </p:cNvPr>
          <p:cNvSpPr txBox="1"/>
          <p:nvPr/>
        </p:nvSpPr>
        <p:spPr>
          <a:xfrm>
            <a:off x="564079" y="4059500"/>
            <a:ext cx="2879766" cy="784830"/>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$64.4M</a:t>
            </a:r>
            <a:endParaRPr kumimoji="0" lang="en-US" sz="28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Hurricane Isaac</a:t>
            </a:r>
            <a:endParaRPr kumimoji="0" lang="en-US"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19" name="Content Placeholder 2, chunk 1">
            <a:extLst>
              <a:ext uri="{FF2B5EF4-FFF2-40B4-BE49-F238E27FC236}">
                <a16:creationId xmlns:a16="http://schemas.microsoft.com/office/drawing/2014/main" id="{B9F016FB-8572-4548-01F3-FD62AAAE304A}"/>
              </a:ext>
            </a:extLst>
          </p:cNvPr>
          <p:cNvSpPr txBox="1"/>
          <p:nvPr/>
        </p:nvSpPr>
        <p:spPr>
          <a:xfrm>
            <a:off x="3780312" y="4059500"/>
            <a:ext cx="2879766" cy="784830"/>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$1.7B</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Great Floods of 2016</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21" name="Content Placeholder 2, chunk 1">
            <a:extLst>
              <a:ext uri="{FF2B5EF4-FFF2-40B4-BE49-F238E27FC236}">
                <a16:creationId xmlns:a16="http://schemas.microsoft.com/office/drawing/2014/main" id="{76F46A4B-7A4B-5607-37D6-9195160CD90C}"/>
              </a:ext>
            </a:extLst>
          </p:cNvPr>
          <p:cNvSpPr txBox="1"/>
          <p:nvPr/>
        </p:nvSpPr>
        <p:spPr>
          <a:xfrm>
            <a:off x="3780312" y="5140155"/>
            <a:ext cx="2879766" cy="1061829"/>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$2.1B</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Hurricane Ida and May 2021 Flood</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22" name="Content Placeholder 2, chunk 1">
            <a:extLst>
              <a:ext uri="{FF2B5EF4-FFF2-40B4-BE49-F238E27FC236}">
                <a16:creationId xmlns:a16="http://schemas.microsoft.com/office/drawing/2014/main" id="{B1E32FEB-FE95-4142-9488-610BCF58D5BE}"/>
              </a:ext>
            </a:extLst>
          </p:cNvPr>
          <p:cNvSpPr txBox="1"/>
          <p:nvPr/>
        </p:nvSpPr>
        <p:spPr>
          <a:xfrm>
            <a:off x="564078" y="5140155"/>
            <a:ext cx="2879766" cy="1061829"/>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$1.05B</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Hurricanes Laura and delta</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23" name="Content Placeholder 2, chunk 1">
            <a:extLst>
              <a:ext uri="{FF2B5EF4-FFF2-40B4-BE49-F238E27FC236}">
                <a16:creationId xmlns:a16="http://schemas.microsoft.com/office/drawing/2014/main" id="{863FECED-F6BC-4180-AC9D-1FB8D8CCFC62}"/>
              </a:ext>
            </a:extLst>
          </p:cNvPr>
          <p:cNvSpPr txBox="1"/>
          <p:nvPr/>
        </p:nvSpPr>
        <p:spPr>
          <a:xfrm>
            <a:off x="8018813" y="2901052"/>
            <a:ext cx="2879766" cy="1061829"/>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$1.2B</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Louisiana Watershed Initiative</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sp>
        <p:nvSpPr>
          <p:cNvPr id="24" name="Content Placeholder 2, chunk 1">
            <a:extLst>
              <a:ext uri="{FF2B5EF4-FFF2-40B4-BE49-F238E27FC236}">
                <a16:creationId xmlns:a16="http://schemas.microsoft.com/office/drawing/2014/main" id="{731B4073-DDBB-B9ED-DB4B-415FA3269A10}"/>
              </a:ext>
            </a:extLst>
          </p:cNvPr>
          <p:cNvSpPr txBox="1"/>
          <p:nvPr/>
        </p:nvSpPr>
        <p:spPr>
          <a:xfrm>
            <a:off x="8018813" y="4629515"/>
            <a:ext cx="2879766" cy="1338828"/>
          </a:xfrm>
          <a:prstGeom prst="rect">
            <a:avLst/>
          </a:prstGeom>
        </p:spPr>
        <p:txBody>
          <a:bodyPr vert="horz" wrap="square" lIns="0" tIns="0" rIns="0" bIns="0" numCol="1" rtlCol="0">
            <a:spAutoFit/>
          </a:bodyPr>
          <a:lstStyle>
            <a:lvl1pPr indent="0">
              <a:lnSpc>
                <a:spcPct val="100000"/>
              </a:lnSpc>
              <a:spcBef>
                <a:spcPct val="0"/>
              </a:spcBef>
              <a:spcAft>
                <a:spcPts val="600"/>
              </a:spcAft>
              <a:buFont typeface="Arial" panose="020B0604020202020204" pitchFamily="34" charset="0"/>
              <a:buNone/>
              <a:defRPr sz="2000" b="0" i="0" cap="all" spc="70">
                <a:solidFill>
                  <a:schemeClr val="accent2"/>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b="0" i="0">
                <a:solidFill>
                  <a:schemeClr val="accent2"/>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0" i="0">
                <a:solidFill>
                  <a:schemeClr val="accent2"/>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b="0" i="0">
                <a:solidFill>
                  <a:schemeClr val="accent2"/>
                </a:solidFill>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defRPr/>
            </a:pPr>
            <a:r>
              <a:rPr kumimoji="0" lang="en-US" sz="28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$92.6M</a:t>
            </a:r>
            <a:endPar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defRPr/>
            </a:pPr>
            <a:r>
              <a:rPr kumimoji="0" lang="en-US" sz="2000" b="0"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rPr>
              <a:t>National Disaster Resilience Competition (MIT)</a:t>
            </a:r>
            <a:endParaRPr kumimoji="0" lang="en-US" sz="2000" b="1" i="0" u="none" strike="noStrike" kern="1200" cap="all" spc="70" normalizeH="0" baseline="0" noProof="0">
              <a:ln>
                <a:noFill/>
              </a:ln>
              <a:solidFill>
                <a:srgbClr val="203569"/>
              </a:solidFill>
              <a:effectLst/>
              <a:uLnTx/>
              <a:uFillTx/>
              <a:latin typeface="Calibri" panose="020F0502020204030204" pitchFamily="34" charset="0"/>
              <a:ea typeface="+mn-ea"/>
              <a:cs typeface="Calibri" panose="020F0502020204030204" pitchFamily="34" charset="0"/>
            </a:endParaRPr>
          </a:p>
        </p:txBody>
      </p:sp>
      <p:cxnSp>
        <p:nvCxnSpPr>
          <p:cNvPr id="26" name="Straight Connector 25">
            <a:extLst>
              <a:ext uri="{FF2B5EF4-FFF2-40B4-BE49-F238E27FC236}">
                <a16:creationId xmlns:a16="http://schemas.microsoft.com/office/drawing/2014/main" id="{A28F34A7-AB70-5F7D-DBB6-00579EC0EDF9}"/>
              </a:ext>
            </a:extLst>
          </p:cNvPr>
          <p:cNvCxnSpPr/>
          <p:nvPr/>
        </p:nvCxnSpPr>
        <p:spPr>
          <a:xfrm flipH="1">
            <a:off x="7042068" y="2670087"/>
            <a:ext cx="0" cy="373071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8320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594E-38C2-2E79-C9DE-535589F14635}"/>
              </a:ext>
            </a:extLst>
          </p:cNvPr>
          <p:cNvSpPr>
            <a:spLocks noGrp="1"/>
          </p:cNvSpPr>
          <p:nvPr>
            <p:ph type="title"/>
          </p:nvPr>
        </p:nvSpPr>
        <p:spPr/>
        <p:txBody>
          <a:bodyPr/>
          <a:lstStyle/>
          <a:p>
            <a:r>
              <a:rPr lang="en-US" dirty="0"/>
              <a:t>CDBG-DR</a:t>
            </a:r>
          </a:p>
        </p:txBody>
      </p:sp>
      <p:sp>
        <p:nvSpPr>
          <p:cNvPr id="4" name="Slide Number Placeholder 3">
            <a:extLst>
              <a:ext uri="{FF2B5EF4-FFF2-40B4-BE49-F238E27FC236}">
                <a16:creationId xmlns:a16="http://schemas.microsoft.com/office/drawing/2014/main" id="{1364BD94-31E9-A95D-4C25-599C68440555}"/>
              </a:ext>
            </a:extLst>
          </p:cNvPr>
          <p:cNvSpPr>
            <a:spLocks noGrp="1"/>
          </p:cNvSpPr>
          <p:nvPr>
            <p:ph type="sldNum" sz="quarter" idx="12"/>
          </p:nvPr>
        </p:nvSpPr>
        <p:spPr/>
        <p:txBody>
          <a:bodyPr/>
          <a:lstStyle/>
          <a:p>
            <a:fld id="{8191B773-1EFB-6B41-BA2F-35FA32918E04}" type="slidenum">
              <a:rPr lang="en-US" smtClean="0"/>
              <a:t>6</a:t>
            </a:fld>
            <a:endParaRPr lang="en-US"/>
          </a:p>
        </p:txBody>
      </p:sp>
      <p:sp>
        <p:nvSpPr>
          <p:cNvPr id="5" name="Subtitle 4">
            <a:extLst>
              <a:ext uri="{FF2B5EF4-FFF2-40B4-BE49-F238E27FC236}">
                <a16:creationId xmlns:a16="http://schemas.microsoft.com/office/drawing/2014/main" id="{66AC2283-E8B2-B4B6-8E08-ACD5CCB217AE}"/>
              </a:ext>
            </a:extLst>
          </p:cNvPr>
          <p:cNvSpPr>
            <a:spLocks noGrp="1"/>
          </p:cNvSpPr>
          <p:nvPr>
            <p:ph type="subTitle" idx="1"/>
          </p:nvPr>
        </p:nvSpPr>
        <p:spPr/>
        <p:txBody>
          <a:bodyPr/>
          <a:lstStyle/>
          <a:p>
            <a:r>
              <a:rPr lang="en-US"/>
              <a:t>Disaster Recovery Programs for 2020-21 Disaster Events</a:t>
            </a:r>
          </a:p>
        </p:txBody>
      </p:sp>
      <p:sp>
        <p:nvSpPr>
          <p:cNvPr id="3" name="Footer Placeholder 2">
            <a:extLst>
              <a:ext uri="{FF2B5EF4-FFF2-40B4-BE49-F238E27FC236}">
                <a16:creationId xmlns:a16="http://schemas.microsoft.com/office/drawing/2014/main" id="{BD5B662E-E364-6692-762C-DC18FED4EBE8}"/>
              </a:ext>
            </a:extLst>
          </p:cNvPr>
          <p:cNvSpPr>
            <a:spLocks noGrp="1"/>
          </p:cNvSpPr>
          <p:nvPr>
            <p:ph type="ftr" sz="quarter" idx="11"/>
          </p:nvPr>
        </p:nvSpPr>
        <p:spPr/>
        <p:txBody>
          <a:bodyPr/>
          <a:lstStyle/>
          <a:p>
            <a:r>
              <a:rPr lang="en-US"/>
              <a:t>Louisiana Office of Community Development — Disaster Recovery </a:t>
            </a:r>
          </a:p>
        </p:txBody>
      </p:sp>
    </p:spTree>
    <p:extLst>
      <p:ext uri="{BB962C8B-B14F-4D97-AF65-F5344CB8AC3E}">
        <p14:creationId xmlns:p14="http://schemas.microsoft.com/office/powerpoint/2010/main" val="9235658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4769-F4AD-3F79-35C3-D2673E62286B}"/>
              </a:ext>
            </a:extLst>
          </p:cNvPr>
          <p:cNvSpPr>
            <a:spLocks noGrp="1"/>
          </p:cNvSpPr>
          <p:nvPr>
            <p:ph type="title"/>
          </p:nvPr>
        </p:nvSpPr>
        <p:spPr/>
        <p:txBody>
          <a:bodyPr/>
          <a:lstStyle/>
          <a:p>
            <a:r>
              <a:rPr lang="en-US" dirty="0"/>
              <a:t>Comparison to Other States (2020-21)</a:t>
            </a:r>
          </a:p>
        </p:txBody>
      </p:sp>
      <p:sp>
        <p:nvSpPr>
          <p:cNvPr id="3" name="Content Placeholder 2">
            <a:extLst>
              <a:ext uri="{FF2B5EF4-FFF2-40B4-BE49-F238E27FC236}">
                <a16:creationId xmlns:a16="http://schemas.microsoft.com/office/drawing/2014/main" id="{0B529A36-4C19-D438-A4C3-230C9565CFC1}"/>
              </a:ext>
            </a:extLst>
          </p:cNvPr>
          <p:cNvSpPr>
            <a:spLocks noGrp="1"/>
          </p:cNvSpPr>
          <p:nvPr>
            <p:ph idx="1"/>
          </p:nvPr>
        </p:nvSpPr>
        <p:spPr>
          <a:xfrm>
            <a:off x="457200" y="2007865"/>
            <a:ext cx="3627912" cy="2842269"/>
          </a:xfrm>
        </p:spPr>
        <p:txBody>
          <a:bodyPr/>
          <a:lstStyle/>
          <a:p>
            <a:pPr marL="0" indent="0">
              <a:lnSpc>
                <a:spcPct val="100000"/>
              </a:lnSpc>
              <a:buNone/>
            </a:pPr>
            <a:r>
              <a:rPr lang="en-US" sz="2000" u="none" strike="noStrike" baseline="0" dirty="0">
                <a:solidFill>
                  <a:srgbClr val="000000"/>
                </a:solidFill>
                <a:latin typeface="Arial" panose="020B0604020202020204" pitchFamily="34" charset="0"/>
              </a:rPr>
              <a:t>Through its experience administering recovery programs throughout the state, LOCD-DR has been able to leverage lessons learned and implement best practices to more effectively and efficiently launch programs that provide Louisiana communities with critical recovery assistance.</a:t>
            </a:r>
          </a:p>
        </p:txBody>
      </p:sp>
      <p:sp>
        <p:nvSpPr>
          <p:cNvPr id="4" name="Footer Placeholder 3">
            <a:extLst>
              <a:ext uri="{FF2B5EF4-FFF2-40B4-BE49-F238E27FC236}">
                <a16:creationId xmlns:a16="http://schemas.microsoft.com/office/drawing/2014/main" id="{0E48ADE2-1BB3-0012-C6B0-C98BDC416E00}"/>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520F8245-F408-C38A-30CB-5356E39F548D}"/>
              </a:ext>
            </a:extLst>
          </p:cNvPr>
          <p:cNvSpPr>
            <a:spLocks noGrp="1"/>
          </p:cNvSpPr>
          <p:nvPr>
            <p:ph type="sldNum" sz="quarter" idx="12"/>
          </p:nvPr>
        </p:nvSpPr>
        <p:spPr/>
        <p:txBody>
          <a:bodyPr/>
          <a:lstStyle/>
          <a:p>
            <a:fld id="{8191B773-1EFB-6B41-BA2F-35FA32918E04}" type="slidenum">
              <a:rPr lang="en-US" smtClean="0"/>
              <a:t>7</a:t>
            </a:fld>
            <a:endParaRPr lang="en-US"/>
          </a:p>
        </p:txBody>
      </p:sp>
      <p:sp>
        <p:nvSpPr>
          <p:cNvPr id="8" name="TextBox 7">
            <a:extLst>
              <a:ext uri="{FF2B5EF4-FFF2-40B4-BE49-F238E27FC236}">
                <a16:creationId xmlns:a16="http://schemas.microsoft.com/office/drawing/2014/main" id="{7EC7C5C0-5647-B5CE-6595-770A7A938C2F}"/>
              </a:ext>
            </a:extLst>
          </p:cNvPr>
          <p:cNvSpPr txBox="1"/>
          <p:nvPr/>
        </p:nvSpPr>
        <p:spPr>
          <a:xfrm>
            <a:off x="455222" y="5590192"/>
            <a:ext cx="11279578" cy="677108"/>
          </a:xfrm>
          <a:prstGeom prst="rect">
            <a:avLst/>
          </a:prstGeom>
          <a:solidFill>
            <a:schemeClr val="accent2"/>
          </a:solidFill>
        </p:spPr>
        <p:txBody>
          <a:bodyPr wrap="square" tIns="91440" bIns="91440">
            <a:spAutoFit/>
          </a:bodyPr>
          <a:lstStyle/>
          <a:p>
            <a:r>
              <a:rPr lang="en-US" sz="1600">
                <a:solidFill>
                  <a:schemeClr val="bg1"/>
                </a:solidFill>
                <a:latin typeface="+mj-lt"/>
              </a:rPr>
              <a:t>Compared to other states who were included in the same Federal Register Notice issued on Feb. 3, 2022, across the board, </a:t>
            </a:r>
            <a:r>
              <a:rPr lang="en-US" sz="1600" b="1">
                <a:solidFill>
                  <a:schemeClr val="bg1"/>
                </a:solidFill>
                <a:latin typeface="+mj-lt"/>
              </a:rPr>
              <a:t>Louisiana was the first state to reach each milestone</a:t>
            </a:r>
            <a:r>
              <a:rPr lang="en-US" sz="1600">
                <a:solidFill>
                  <a:schemeClr val="bg1"/>
                </a:solidFill>
                <a:latin typeface="+mj-lt"/>
              </a:rPr>
              <a:t>, as seen in the timeline. </a:t>
            </a:r>
          </a:p>
        </p:txBody>
      </p:sp>
      <p:pic>
        <p:nvPicPr>
          <p:cNvPr id="11" name="Picture 10" descr="A timeline of the united states&#10;&#10;Description automatically generated">
            <a:extLst>
              <a:ext uri="{FF2B5EF4-FFF2-40B4-BE49-F238E27FC236}">
                <a16:creationId xmlns:a16="http://schemas.microsoft.com/office/drawing/2014/main" id="{5C8AFFBA-9C49-82EC-1127-57BE3C098973}"/>
              </a:ext>
            </a:extLst>
          </p:cNvPr>
          <p:cNvPicPr>
            <a:picLocks noChangeAspect="1"/>
          </p:cNvPicPr>
          <p:nvPr/>
        </p:nvPicPr>
        <p:blipFill>
          <a:blip r:embed="rId2"/>
          <a:srcRect t="24" b="24"/>
          <a:stretch>
            <a:fillRect/>
          </a:stretch>
        </p:blipFill>
        <p:spPr>
          <a:xfrm>
            <a:off x="4772416" y="1855190"/>
            <a:ext cx="6962384" cy="3439749"/>
          </a:xfrm>
          <a:prstGeom prst="rect">
            <a:avLst/>
          </a:prstGeom>
        </p:spPr>
      </p:pic>
    </p:spTree>
    <p:extLst>
      <p:ext uri="{BB962C8B-B14F-4D97-AF65-F5344CB8AC3E}">
        <p14:creationId xmlns:p14="http://schemas.microsoft.com/office/powerpoint/2010/main" val="28495060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orange pie chart&#10;&#10;Description automatically generated">
            <a:extLst>
              <a:ext uri="{FF2B5EF4-FFF2-40B4-BE49-F238E27FC236}">
                <a16:creationId xmlns:a16="http://schemas.microsoft.com/office/drawing/2014/main" id="{7DEB166A-8E84-ADDF-B6DB-00144715BEF6}"/>
              </a:ext>
            </a:extLst>
          </p:cNvPr>
          <p:cNvPicPr>
            <a:picLocks noChangeAspect="1"/>
          </p:cNvPicPr>
          <p:nvPr/>
        </p:nvPicPr>
        <p:blipFill>
          <a:blip r:embed="rId3"/>
          <a:stretch>
            <a:fillRect/>
          </a:stretch>
        </p:blipFill>
        <p:spPr>
          <a:xfrm>
            <a:off x="6294301" y="2186513"/>
            <a:ext cx="5685317" cy="3990449"/>
          </a:xfrm>
          <a:prstGeom prst="rect">
            <a:avLst/>
          </a:prstGeom>
        </p:spPr>
      </p:pic>
      <p:sp>
        <p:nvSpPr>
          <p:cNvPr id="6" name="Title 5">
            <a:extLst>
              <a:ext uri="{FF2B5EF4-FFF2-40B4-BE49-F238E27FC236}">
                <a16:creationId xmlns:a16="http://schemas.microsoft.com/office/drawing/2014/main" id="{38BAC94E-2775-FCFF-546F-176C91FE093C}"/>
              </a:ext>
            </a:extLst>
          </p:cNvPr>
          <p:cNvSpPr>
            <a:spLocks noGrp="1"/>
          </p:cNvSpPr>
          <p:nvPr>
            <p:ph type="title"/>
          </p:nvPr>
        </p:nvSpPr>
        <p:spPr/>
        <p:txBody>
          <a:bodyPr/>
          <a:lstStyle/>
          <a:p>
            <a:r>
              <a:rPr lang="en-US" dirty="0"/>
              <a:t>Comparison to Other States</a:t>
            </a:r>
          </a:p>
        </p:txBody>
      </p:sp>
      <p:sp>
        <p:nvSpPr>
          <p:cNvPr id="7" name="Content Placeholder 6">
            <a:extLst>
              <a:ext uri="{FF2B5EF4-FFF2-40B4-BE49-F238E27FC236}">
                <a16:creationId xmlns:a16="http://schemas.microsoft.com/office/drawing/2014/main" id="{A302864D-3097-BA85-3F66-30E060D064EF}"/>
              </a:ext>
            </a:extLst>
          </p:cNvPr>
          <p:cNvSpPr>
            <a:spLocks noGrp="1"/>
          </p:cNvSpPr>
          <p:nvPr>
            <p:ph idx="1"/>
          </p:nvPr>
        </p:nvSpPr>
        <p:spPr>
          <a:xfrm>
            <a:off x="457201" y="2470068"/>
            <a:ext cx="6096000" cy="3706894"/>
          </a:xfrm>
        </p:spPr>
        <p:txBody>
          <a:bodyPr/>
          <a:lstStyle/>
          <a:p>
            <a:pPr>
              <a:lnSpc>
                <a:spcPct val="100000"/>
              </a:lnSpc>
              <a:spcBef>
                <a:spcPts val="900"/>
              </a:spcBef>
            </a:pPr>
            <a:r>
              <a:rPr lang="en-US" sz="1800" dirty="0">
                <a:solidFill>
                  <a:srgbClr val="1D1C1D"/>
                </a:solidFill>
              </a:rPr>
              <a:t>For 2020-21 disaster events, Congress appropriated a total of $6.168 billion in CDBG-DR funding to 26 grantees</a:t>
            </a:r>
          </a:p>
          <a:p>
            <a:pPr>
              <a:lnSpc>
                <a:spcPct val="100000"/>
              </a:lnSpc>
              <a:spcBef>
                <a:spcPts val="900"/>
              </a:spcBef>
            </a:pPr>
            <a:r>
              <a:rPr lang="en-US" sz="1800" dirty="0">
                <a:solidFill>
                  <a:srgbClr val="1D1C1D"/>
                </a:solidFill>
              </a:rPr>
              <a:t>As of Dec. 1, 2024, grantees have drawn down $910.48 million, totaling only 15%.</a:t>
            </a:r>
          </a:p>
          <a:p>
            <a:pPr>
              <a:lnSpc>
                <a:spcPct val="100000"/>
              </a:lnSpc>
              <a:spcBef>
                <a:spcPts val="900"/>
              </a:spcBef>
            </a:pPr>
            <a:r>
              <a:rPr lang="en-US" sz="1800" b="1" dirty="0"/>
              <a:t>Louisiana has drawn down 76% of the $910.48 million across all disasters totaling $695.80 million</a:t>
            </a:r>
          </a:p>
          <a:p>
            <a:pPr>
              <a:lnSpc>
                <a:spcPct val="100000"/>
              </a:lnSpc>
              <a:spcBef>
                <a:spcPts val="900"/>
              </a:spcBef>
            </a:pPr>
            <a:r>
              <a:rPr lang="en-US" sz="1800" dirty="0">
                <a:solidFill>
                  <a:srgbClr val="1D1C1D"/>
                </a:solidFill>
              </a:rPr>
              <a:t>2 of the 26 grantees have yet to expend any of their available funds</a:t>
            </a:r>
          </a:p>
        </p:txBody>
      </p:sp>
      <p:sp>
        <p:nvSpPr>
          <p:cNvPr id="4" name="Footer Placeholder 3">
            <a:extLst>
              <a:ext uri="{FF2B5EF4-FFF2-40B4-BE49-F238E27FC236}">
                <a16:creationId xmlns:a16="http://schemas.microsoft.com/office/drawing/2014/main" id="{BA757F45-63C0-46D5-9E6F-5E742485337F}"/>
              </a:ext>
            </a:extLst>
          </p:cNvPr>
          <p:cNvSpPr>
            <a:spLocks noGrp="1"/>
          </p:cNvSpPr>
          <p:nvPr>
            <p:ph type="ftr" sz="quarter" idx="11"/>
          </p:nvPr>
        </p:nvSpPr>
        <p:spPr>
          <a:xfrm>
            <a:off x="457200" y="6400800"/>
            <a:ext cx="6096001" cy="320675"/>
          </a:xfrm>
        </p:spPr>
        <p:txBody>
          <a:bodyPr/>
          <a:lstStyle/>
          <a:p>
            <a:r>
              <a:rPr lang="en-US" dirty="0"/>
              <a:t>Louisiana Office of Community Development — Disaster Recovery</a:t>
            </a:r>
          </a:p>
        </p:txBody>
      </p:sp>
      <p:sp>
        <p:nvSpPr>
          <p:cNvPr id="5" name="Slide Number Placeholder 4">
            <a:extLst>
              <a:ext uri="{FF2B5EF4-FFF2-40B4-BE49-F238E27FC236}">
                <a16:creationId xmlns:a16="http://schemas.microsoft.com/office/drawing/2014/main" id="{8E193218-E990-9F1C-0DBA-92B8315B25FC}"/>
              </a:ext>
            </a:extLst>
          </p:cNvPr>
          <p:cNvSpPr>
            <a:spLocks noGrp="1"/>
          </p:cNvSpPr>
          <p:nvPr>
            <p:ph type="sldNum" sz="quarter" idx="12"/>
          </p:nvPr>
        </p:nvSpPr>
        <p:spPr/>
        <p:txBody>
          <a:bodyPr/>
          <a:lstStyle/>
          <a:p>
            <a:fld id="{8191B773-1EFB-6B41-BA2F-35FA32918E04}" type="slidenum">
              <a:rPr lang="en-US" smtClean="0"/>
              <a:t>8</a:t>
            </a:fld>
            <a:endParaRPr lang="en-US"/>
          </a:p>
        </p:txBody>
      </p:sp>
      <p:sp>
        <p:nvSpPr>
          <p:cNvPr id="8" name="Text Placeholder 7">
            <a:extLst>
              <a:ext uri="{FF2B5EF4-FFF2-40B4-BE49-F238E27FC236}">
                <a16:creationId xmlns:a16="http://schemas.microsoft.com/office/drawing/2014/main" id="{2D1B6CBE-4ED6-41A4-66DB-38026B25D12D}"/>
              </a:ext>
            </a:extLst>
          </p:cNvPr>
          <p:cNvSpPr>
            <a:spLocks noGrp="1"/>
          </p:cNvSpPr>
          <p:nvPr>
            <p:ph type="body" sz="quarter" idx="13"/>
          </p:nvPr>
        </p:nvSpPr>
        <p:spPr/>
        <p:txBody>
          <a:bodyPr/>
          <a:lstStyle/>
          <a:p>
            <a:r>
              <a:rPr lang="en-US" dirty="0"/>
              <a:t>Expenditure Comparison </a:t>
            </a:r>
            <a:r>
              <a:rPr lang="en-US" sz="1800" b="0" i="1" dirty="0"/>
              <a:t>(as of Dec. 1,  2024)</a:t>
            </a:r>
            <a:endParaRPr lang="en-US" b="0" i="1" dirty="0"/>
          </a:p>
        </p:txBody>
      </p:sp>
    </p:spTree>
    <p:extLst>
      <p:ext uri="{BB962C8B-B14F-4D97-AF65-F5344CB8AC3E}">
        <p14:creationId xmlns:p14="http://schemas.microsoft.com/office/powerpoint/2010/main" val="22337151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472E-02F6-190F-FBA2-8D1A1E3FBDB3}"/>
              </a:ext>
            </a:extLst>
          </p:cNvPr>
          <p:cNvSpPr>
            <a:spLocks noGrp="1"/>
          </p:cNvSpPr>
          <p:nvPr>
            <p:ph type="title"/>
          </p:nvPr>
        </p:nvSpPr>
        <p:spPr/>
        <p:txBody>
          <a:bodyPr wrap="square"/>
          <a:lstStyle/>
          <a:p>
            <a:r>
              <a:rPr lang="en-US"/>
              <a:t>State of Louisiana’s Allocations for 2020 and 2021 Federally Declared Disasters</a:t>
            </a:r>
          </a:p>
        </p:txBody>
      </p:sp>
      <p:sp>
        <p:nvSpPr>
          <p:cNvPr id="4" name="Footer Placeholder 3">
            <a:extLst>
              <a:ext uri="{FF2B5EF4-FFF2-40B4-BE49-F238E27FC236}">
                <a16:creationId xmlns:a16="http://schemas.microsoft.com/office/drawing/2014/main" id="{C2EB0010-C4EA-8D6C-8CDF-31AA470698B2}"/>
              </a:ext>
            </a:extLst>
          </p:cNvPr>
          <p:cNvSpPr>
            <a:spLocks noGrp="1"/>
          </p:cNvSpPr>
          <p:nvPr>
            <p:ph type="ftr" sz="quarter" idx="11"/>
          </p:nvPr>
        </p:nvSpPr>
        <p:spPr/>
        <p:txBody>
          <a:bodyPr/>
          <a:lstStyle/>
          <a:p>
            <a:r>
              <a:rPr lang="en-US"/>
              <a:t>Louisiana Office of Community Development — Disaster Recovery </a:t>
            </a:r>
          </a:p>
        </p:txBody>
      </p:sp>
      <p:sp>
        <p:nvSpPr>
          <p:cNvPr id="5" name="Slide Number Placeholder 4">
            <a:extLst>
              <a:ext uri="{FF2B5EF4-FFF2-40B4-BE49-F238E27FC236}">
                <a16:creationId xmlns:a16="http://schemas.microsoft.com/office/drawing/2014/main" id="{3593FEB8-47CA-9953-4379-9E4D1AF01560}"/>
              </a:ext>
            </a:extLst>
          </p:cNvPr>
          <p:cNvSpPr>
            <a:spLocks noGrp="1"/>
          </p:cNvSpPr>
          <p:nvPr>
            <p:ph type="sldNum" sz="quarter" idx="12"/>
          </p:nvPr>
        </p:nvSpPr>
        <p:spPr/>
        <p:txBody>
          <a:bodyPr/>
          <a:lstStyle/>
          <a:p>
            <a:fld id="{8191B773-1EFB-6B41-BA2F-35FA32918E04}" type="slidenum">
              <a:rPr lang="en-US" smtClean="0"/>
              <a:t>9</a:t>
            </a:fld>
            <a:endParaRPr lang="en-US"/>
          </a:p>
        </p:txBody>
      </p:sp>
      <p:sp>
        <p:nvSpPr>
          <p:cNvPr id="6" name="Text Placeholder 5">
            <a:extLst>
              <a:ext uri="{FF2B5EF4-FFF2-40B4-BE49-F238E27FC236}">
                <a16:creationId xmlns:a16="http://schemas.microsoft.com/office/drawing/2014/main" id="{BFD48F23-1912-B93B-A559-0D9E09EDDE26}"/>
              </a:ext>
            </a:extLst>
          </p:cNvPr>
          <p:cNvSpPr>
            <a:spLocks noGrp="1"/>
          </p:cNvSpPr>
          <p:nvPr>
            <p:ph type="body" sz="quarter" idx="13"/>
          </p:nvPr>
        </p:nvSpPr>
        <p:spPr/>
        <p:txBody>
          <a:bodyPr/>
          <a:lstStyle/>
          <a:p>
            <a:r>
              <a:rPr lang="en-US"/>
              <a:t>Louisiana has been allocated more than $3.1 billion for all eligible storms</a:t>
            </a:r>
          </a:p>
        </p:txBody>
      </p:sp>
      <p:graphicFrame>
        <p:nvGraphicFramePr>
          <p:cNvPr id="7" name="object 3">
            <a:extLst>
              <a:ext uri="{FF2B5EF4-FFF2-40B4-BE49-F238E27FC236}">
                <a16:creationId xmlns:a16="http://schemas.microsoft.com/office/drawing/2014/main" id="{E66AA770-3E60-0FC5-BDC8-07F3C54B07F2}"/>
              </a:ext>
            </a:extLst>
          </p:cNvPr>
          <p:cNvGraphicFramePr>
            <a:graphicFrameLocks noGrp="1"/>
          </p:cNvGraphicFramePr>
          <p:nvPr>
            <p:extLst>
              <p:ext uri="{D42A27DB-BD31-4B8C-83A1-F6EECF244321}">
                <p14:modId xmlns:p14="http://schemas.microsoft.com/office/powerpoint/2010/main" val="1392029515"/>
              </p:ext>
            </p:extLst>
          </p:nvPr>
        </p:nvGraphicFramePr>
        <p:xfrm>
          <a:off x="440674" y="2897579"/>
          <a:ext cx="11294125" cy="3016727"/>
        </p:xfrm>
        <a:graphic>
          <a:graphicData uri="http://schemas.openxmlformats.org/drawingml/2006/table">
            <a:tbl>
              <a:tblPr firstRow="1" bandRow="1">
                <a:tableStyleId>{17292A2E-F333-43FB-9621-5CBBE7FDCDCB}</a:tableStyleId>
              </a:tblPr>
              <a:tblGrid>
                <a:gridCol w="3861152">
                  <a:extLst>
                    <a:ext uri="{9D8B030D-6E8A-4147-A177-3AD203B41FA5}">
                      <a16:colId xmlns:a16="http://schemas.microsoft.com/office/drawing/2014/main" val="20000"/>
                    </a:ext>
                  </a:extLst>
                </a:gridCol>
                <a:gridCol w="4619055">
                  <a:extLst>
                    <a:ext uri="{9D8B030D-6E8A-4147-A177-3AD203B41FA5}">
                      <a16:colId xmlns:a16="http://schemas.microsoft.com/office/drawing/2014/main" val="20001"/>
                    </a:ext>
                  </a:extLst>
                </a:gridCol>
                <a:gridCol w="2813918">
                  <a:extLst>
                    <a:ext uri="{9D8B030D-6E8A-4147-A177-3AD203B41FA5}">
                      <a16:colId xmlns:a16="http://schemas.microsoft.com/office/drawing/2014/main" val="4289665185"/>
                    </a:ext>
                  </a:extLst>
                </a:gridCol>
              </a:tblGrid>
              <a:tr h="522515">
                <a:tc>
                  <a:txBody>
                    <a:bodyPr/>
                    <a:lstStyle/>
                    <a:p>
                      <a:pPr algn="ctr">
                        <a:lnSpc>
                          <a:spcPct val="100000"/>
                        </a:lnSpc>
                        <a:spcBef>
                          <a:spcPct val="0"/>
                        </a:spcBef>
                      </a:pPr>
                      <a:r>
                        <a:rPr lang="en-US" sz="1800" b="1" spc="0" baseline="0">
                          <a:solidFill>
                            <a:schemeClr val="bg1"/>
                          </a:solidFill>
                        </a:rPr>
                        <a:t>Qualifying</a:t>
                      </a:r>
                      <a:r>
                        <a:rPr lang="en-US" sz="1800" b="1" spc="340" baseline="0">
                          <a:solidFill>
                            <a:schemeClr val="bg1"/>
                          </a:solidFill>
                        </a:rPr>
                        <a:t> </a:t>
                      </a:r>
                      <a:r>
                        <a:rPr lang="en-US" sz="1800" b="1" spc="0" baseline="0">
                          <a:solidFill>
                            <a:schemeClr val="bg1"/>
                          </a:solidFill>
                        </a:rPr>
                        <a:t>Event</a:t>
                      </a:r>
                      <a:endParaRPr lang="en-US" sz="1800" spc="0" baseline="0">
                        <a:solidFill>
                          <a:schemeClr val="bg1"/>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635" algn="ctr">
                        <a:lnSpc>
                          <a:spcPct val="100000"/>
                        </a:lnSpc>
                        <a:spcBef>
                          <a:spcPct val="0"/>
                        </a:spcBef>
                      </a:pPr>
                      <a:r>
                        <a:rPr lang="en-US" sz="1800" b="1" spc="0" baseline="0">
                          <a:solidFill>
                            <a:schemeClr val="bg1"/>
                          </a:solidFill>
                        </a:rPr>
                        <a:t>Grant Agreement Signed By HUD</a:t>
                      </a:r>
                      <a:endParaRPr lang="en-US" sz="1800" spc="0" baseline="0">
                        <a:solidFill>
                          <a:schemeClr val="bg1"/>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635" algn="ctr">
                        <a:lnSpc>
                          <a:spcPct val="100000"/>
                        </a:lnSpc>
                        <a:spcBef>
                          <a:spcPct val="0"/>
                        </a:spcBef>
                      </a:pPr>
                      <a:r>
                        <a:rPr lang="en-US" sz="1800" b="1" spc="0" baseline="0">
                          <a:solidFill>
                            <a:schemeClr val="bg1"/>
                          </a:solidFill>
                        </a:rPr>
                        <a:t>Funding Allocation</a:t>
                      </a:r>
                      <a:endParaRPr lang="en-US" sz="1800" b="1" spc="0" baseline="0">
                        <a:solidFill>
                          <a:schemeClr val="bg1"/>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23553">
                <a:tc>
                  <a:txBody>
                    <a:bodyPr/>
                    <a:lstStyle/>
                    <a:p>
                      <a:pPr algn="ctr">
                        <a:lnSpc>
                          <a:spcPct val="100000"/>
                        </a:lnSpc>
                        <a:spcBef>
                          <a:spcPts val="1185"/>
                        </a:spcBef>
                      </a:pPr>
                      <a:r>
                        <a:rPr sz="1800" b="1" spc="-5">
                          <a:solidFill>
                            <a:schemeClr val="tx1"/>
                          </a:solidFill>
                          <a:latin typeface="+mj-lt"/>
                        </a:rPr>
                        <a:t>Hurricane</a:t>
                      </a:r>
                      <a:r>
                        <a:rPr sz="1800" b="1" spc="-30">
                          <a:solidFill>
                            <a:schemeClr val="tx1"/>
                          </a:solidFill>
                          <a:latin typeface="+mj-lt"/>
                        </a:rPr>
                        <a:t> </a:t>
                      </a:r>
                      <a:r>
                        <a:rPr sz="1800" b="1" spc="-5">
                          <a:solidFill>
                            <a:schemeClr val="tx1"/>
                          </a:solidFill>
                          <a:latin typeface="+mj-lt"/>
                        </a:rPr>
                        <a:t>Laura</a:t>
                      </a:r>
                      <a:endParaRPr lang="en-US" sz="1800" b="1" spc="-5">
                        <a:solidFill>
                          <a:schemeClr val="tx1"/>
                        </a:solidFill>
                        <a:latin typeface="+mj-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0000"/>
                        </a:lnSpc>
                        <a:spcBef>
                          <a:spcPts val="1185"/>
                        </a:spcBef>
                      </a:pPr>
                      <a:r>
                        <a:rPr lang="en-US" sz="1500" b="1" spc="-5">
                          <a:solidFill>
                            <a:schemeClr val="tx1"/>
                          </a:solidFill>
                          <a:latin typeface="+mj-lt"/>
                        </a:rPr>
                        <a:t>First Allocation of $600M: September 28, 2022</a:t>
                      </a:r>
                    </a:p>
                    <a:p>
                      <a:pPr algn="ctr">
                        <a:lnSpc>
                          <a:spcPct val="100000"/>
                        </a:lnSpc>
                        <a:spcBef>
                          <a:spcPts val="1185"/>
                        </a:spcBef>
                      </a:pPr>
                      <a:r>
                        <a:rPr lang="en-US" sz="1500" b="1" spc="-5">
                          <a:solidFill>
                            <a:schemeClr val="tx1"/>
                          </a:solidFill>
                          <a:latin typeface="+mj-lt"/>
                        </a:rPr>
                        <a:t>Second Allocation of $450M: November 4, 2022</a:t>
                      </a:r>
                      <a:endParaRPr sz="1500" b="1">
                        <a:solidFill>
                          <a:schemeClr val="tx1"/>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0000"/>
                        </a:lnSpc>
                        <a:spcBef>
                          <a:spcPts val="1185"/>
                        </a:spcBef>
                      </a:pPr>
                      <a:r>
                        <a:rPr lang="en-US" sz="2400" b="1">
                          <a:solidFill>
                            <a:schemeClr val="tx1"/>
                          </a:solidFill>
                          <a:latin typeface="+mj-lt"/>
                        </a:rPr>
                        <a:t>$1 billion</a:t>
                      </a:r>
                      <a:endParaRPr sz="2400" b="1">
                        <a:solidFill>
                          <a:schemeClr val="tx1"/>
                        </a:solidFill>
                        <a:latin typeface="+mj-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23553">
                <a:tc>
                  <a:txBody>
                    <a:bodyPr/>
                    <a:lstStyle/>
                    <a:p>
                      <a:pPr algn="ctr">
                        <a:lnSpc>
                          <a:spcPct val="100000"/>
                        </a:lnSpc>
                        <a:spcBef>
                          <a:spcPts val="1185"/>
                        </a:spcBef>
                      </a:pPr>
                      <a:r>
                        <a:rPr sz="1800" b="1" spc="-5">
                          <a:solidFill>
                            <a:schemeClr val="tx1"/>
                          </a:solidFill>
                          <a:latin typeface="+mj-lt"/>
                        </a:rPr>
                        <a:t>Hurricane</a:t>
                      </a:r>
                      <a:r>
                        <a:rPr sz="1800" b="1" spc="-30">
                          <a:solidFill>
                            <a:schemeClr val="tx1"/>
                          </a:solidFill>
                          <a:latin typeface="+mj-lt"/>
                        </a:rPr>
                        <a:t> </a:t>
                      </a:r>
                      <a:r>
                        <a:rPr sz="1800" b="1" spc="-5">
                          <a:solidFill>
                            <a:schemeClr val="tx1"/>
                          </a:solidFill>
                          <a:latin typeface="+mj-lt"/>
                        </a:rPr>
                        <a:t>Delta</a:t>
                      </a:r>
                      <a:endParaRPr sz="1800">
                        <a:solidFill>
                          <a:schemeClr val="tx1"/>
                        </a:solidFill>
                        <a:latin typeface="+mj-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lnSpc>
                          <a:spcPct val="100000"/>
                        </a:lnSpc>
                        <a:spcBef>
                          <a:spcPts val="1185"/>
                        </a:spcBef>
                      </a:pPr>
                      <a:r>
                        <a:rPr sz="1500" b="1" spc="-5">
                          <a:solidFill>
                            <a:schemeClr val="tx1"/>
                          </a:solidFill>
                        </a:rPr>
                        <a:t>October</a:t>
                      </a:r>
                      <a:r>
                        <a:rPr sz="1500" b="1" spc="-10">
                          <a:solidFill>
                            <a:schemeClr val="tx1"/>
                          </a:solidFill>
                        </a:rPr>
                        <a:t> </a:t>
                      </a:r>
                      <a:r>
                        <a:rPr sz="1500" b="1">
                          <a:solidFill>
                            <a:schemeClr val="tx1"/>
                          </a:solidFill>
                        </a:rPr>
                        <a:t>6,</a:t>
                      </a:r>
                      <a:r>
                        <a:rPr sz="1500" b="1" spc="-20">
                          <a:solidFill>
                            <a:schemeClr val="tx1"/>
                          </a:solidFill>
                        </a:rPr>
                        <a:t> </a:t>
                      </a:r>
                      <a:r>
                        <a:rPr sz="1500" b="1">
                          <a:solidFill>
                            <a:schemeClr val="tx1"/>
                          </a:solidFill>
                        </a:rPr>
                        <a:t>2020</a:t>
                      </a:r>
                      <a:r>
                        <a:rPr sz="1500" b="1" spc="-5">
                          <a:solidFill>
                            <a:schemeClr val="tx1"/>
                          </a:solidFill>
                        </a:rPr>
                        <a:t> </a:t>
                      </a:r>
                      <a:r>
                        <a:rPr sz="1500" b="1">
                          <a:solidFill>
                            <a:schemeClr val="tx1"/>
                          </a:solidFill>
                        </a:rPr>
                        <a:t>-</a:t>
                      </a:r>
                      <a:r>
                        <a:rPr sz="1500" b="1" spc="-15">
                          <a:solidFill>
                            <a:schemeClr val="tx1"/>
                          </a:solidFill>
                        </a:rPr>
                        <a:t> </a:t>
                      </a:r>
                      <a:r>
                        <a:rPr sz="1500" b="1" spc="-5">
                          <a:solidFill>
                            <a:schemeClr val="tx1"/>
                          </a:solidFill>
                        </a:rPr>
                        <a:t>October</a:t>
                      </a:r>
                      <a:r>
                        <a:rPr sz="1500" b="1" spc="-10">
                          <a:solidFill>
                            <a:schemeClr val="tx1"/>
                          </a:solidFill>
                        </a:rPr>
                        <a:t> </a:t>
                      </a:r>
                      <a:r>
                        <a:rPr sz="1500" b="1">
                          <a:solidFill>
                            <a:schemeClr val="tx1"/>
                          </a:solidFill>
                        </a:rPr>
                        <a:t>10,</a:t>
                      </a:r>
                      <a:r>
                        <a:rPr sz="1500" b="1" spc="-15">
                          <a:solidFill>
                            <a:schemeClr val="tx1"/>
                          </a:solidFill>
                        </a:rPr>
                        <a:t> </a:t>
                      </a:r>
                      <a:r>
                        <a:rPr sz="1500" b="1">
                          <a:solidFill>
                            <a:schemeClr val="tx1"/>
                          </a:solidFill>
                        </a:rPr>
                        <a:t>2020</a:t>
                      </a:r>
                      <a:endParaRPr sz="1500">
                        <a:solidFill>
                          <a:schemeClr val="tx1"/>
                        </a:solidFill>
                        <a:latin typeface="Arial"/>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lnSpc>
                          <a:spcPct val="100000"/>
                        </a:lnSpc>
                        <a:spcBef>
                          <a:spcPts val="1185"/>
                        </a:spcBef>
                      </a:pPr>
                      <a:endParaRPr sz="1500">
                        <a:latin typeface="Arial"/>
                        <a:cs typeface="Arial"/>
                      </a:endParaRPr>
                    </a:p>
                  </a:txBody>
                  <a:tcPr marL="0" marR="0" marT="150495" marB="0">
                    <a:lnL w="9525">
                      <a:solidFill>
                        <a:srgbClr val="203256"/>
                      </a:solidFill>
                      <a:prstDash val="solid"/>
                    </a:lnL>
                    <a:lnR w="9525">
                      <a:solidFill>
                        <a:srgbClr val="203256"/>
                      </a:solidFill>
                      <a:prstDash val="solid"/>
                    </a:lnR>
                    <a:solidFill>
                      <a:srgbClr val="F2F2F2"/>
                    </a:solidFill>
                  </a:tcPr>
                </a:tc>
                <a:extLst>
                  <a:ext uri="{0D108BD9-81ED-4DB2-BD59-A6C34878D82A}">
                    <a16:rowId xmlns:a16="http://schemas.microsoft.com/office/drawing/2014/main" val="10002"/>
                  </a:ext>
                </a:extLst>
              </a:tr>
              <a:tr h="623553">
                <a:tc>
                  <a:txBody>
                    <a:bodyPr/>
                    <a:lstStyle/>
                    <a:p>
                      <a:pPr algn="ctr">
                        <a:lnSpc>
                          <a:spcPct val="100000"/>
                        </a:lnSpc>
                        <a:spcBef>
                          <a:spcPts val="1185"/>
                        </a:spcBef>
                      </a:pPr>
                      <a:r>
                        <a:rPr lang="en-US" sz="1800" b="1" spc="-5">
                          <a:solidFill>
                            <a:schemeClr val="tx1"/>
                          </a:solidFill>
                          <a:latin typeface="+mj-lt"/>
                        </a:rPr>
                        <a:t>May </a:t>
                      </a:r>
                      <a:r>
                        <a:rPr sz="1800" b="1" spc="-5">
                          <a:solidFill>
                            <a:schemeClr val="tx1"/>
                          </a:solidFill>
                          <a:latin typeface="+mj-lt"/>
                        </a:rPr>
                        <a:t>Severe Storms</a:t>
                      </a:r>
                      <a:endParaRPr sz="1800" b="1">
                        <a:solidFill>
                          <a:schemeClr val="tx1"/>
                        </a:solidFill>
                        <a:latin typeface="+mj-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0000"/>
                        </a:lnSpc>
                        <a:spcBef>
                          <a:spcPts val="1185"/>
                        </a:spcBef>
                      </a:pPr>
                      <a:r>
                        <a:rPr lang="en-US" sz="1500" b="1" dirty="0">
                          <a:solidFill>
                            <a:schemeClr val="tx1"/>
                          </a:solidFill>
                          <a:latin typeface="+mj-lt"/>
                        </a:rPr>
                        <a:t>First Allocation of $1.2B: November 4, 2022</a:t>
                      </a:r>
                    </a:p>
                    <a:p>
                      <a:pPr algn="ctr">
                        <a:lnSpc>
                          <a:spcPct val="100000"/>
                        </a:lnSpc>
                        <a:spcBef>
                          <a:spcPts val="1185"/>
                        </a:spcBef>
                      </a:pPr>
                      <a:r>
                        <a:rPr lang="en-US" sz="1500" b="1" kern="1200" dirty="0">
                          <a:solidFill>
                            <a:schemeClr val="tx1"/>
                          </a:solidFill>
                          <a:latin typeface="+mj-lt"/>
                          <a:ea typeface="+mn-ea"/>
                          <a:cs typeface="+mn-cs"/>
                        </a:rPr>
                        <a:t>Second Allocation of $831M: September 27, 2023</a:t>
                      </a:r>
                      <a:endParaRPr sz="1500" b="1" kern="1200" dirty="0">
                        <a:solidFill>
                          <a:schemeClr val="tx1"/>
                        </a:solidFill>
                        <a:latin typeface="+mj-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0000"/>
                        </a:lnSpc>
                        <a:spcBef>
                          <a:spcPts val="1185"/>
                        </a:spcBef>
                      </a:pPr>
                      <a:r>
                        <a:rPr lang="en-US" sz="2400" b="1">
                          <a:solidFill>
                            <a:schemeClr val="tx1"/>
                          </a:solidFill>
                          <a:latin typeface="+mj-lt"/>
                        </a:rPr>
                        <a:t>$2.1 billion</a:t>
                      </a:r>
                      <a:endParaRPr sz="2400" b="1">
                        <a:solidFill>
                          <a:schemeClr val="tx1"/>
                        </a:solidFill>
                        <a:latin typeface="+mj-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623553">
                <a:tc>
                  <a:txBody>
                    <a:bodyPr/>
                    <a:lstStyle/>
                    <a:p>
                      <a:pPr algn="ctr">
                        <a:lnSpc>
                          <a:spcPct val="100000"/>
                        </a:lnSpc>
                        <a:spcBef>
                          <a:spcPts val="1185"/>
                        </a:spcBef>
                      </a:pPr>
                      <a:r>
                        <a:rPr sz="1800" b="1" dirty="0">
                          <a:solidFill>
                            <a:schemeClr val="tx1"/>
                          </a:solidFill>
                          <a:latin typeface="+mj-lt"/>
                        </a:rPr>
                        <a:t>Hurricane</a:t>
                      </a:r>
                      <a:r>
                        <a:rPr sz="1800" b="1" spc="-45" dirty="0">
                          <a:solidFill>
                            <a:schemeClr val="tx1"/>
                          </a:solidFill>
                          <a:latin typeface="+mj-lt"/>
                        </a:rPr>
                        <a:t> </a:t>
                      </a:r>
                      <a:r>
                        <a:rPr sz="1800" b="1" spc="-5" dirty="0">
                          <a:solidFill>
                            <a:schemeClr val="tx1"/>
                          </a:solidFill>
                          <a:latin typeface="+mj-lt"/>
                        </a:rPr>
                        <a:t>Ida</a:t>
                      </a:r>
                      <a:endParaRPr sz="1800" b="1" dirty="0">
                        <a:solidFill>
                          <a:schemeClr val="tx1"/>
                        </a:solidFill>
                        <a:latin typeface="+mj-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lnSpc>
                          <a:spcPct val="100000"/>
                        </a:lnSpc>
                        <a:spcBef>
                          <a:spcPts val="1185"/>
                        </a:spcBef>
                      </a:pPr>
                      <a:r>
                        <a:rPr sz="1500" b="1" spc="-5">
                          <a:solidFill>
                            <a:schemeClr val="tx1"/>
                          </a:solidFill>
                        </a:rPr>
                        <a:t>August</a:t>
                      </a:r>
                      <a:r>
                        <a:rPr sz="1500" b="1" spc="-20">
                          <a:solidFill>
                            <a:schemeClr val="tx1"/>
                          </a:solidFill>
                        </a:rPr>
                        <a:t> </a:t>
                      </a:r>
                      <a:r>
                        <a:rPr sz="1500" b="1">
                          <a:solidFill>
                            <a:schemeClr val="tx1"/>
                          </a:solidFill>
                        </a:rPr>
                        <a:t>26,</a:t>
                      </a:r>
                      <a:r>
                        <a:rPr sz="1500" b="1" spc="-15">
                          <a:solidFill>
                            <a:schemeClr val="tx1"/>
                          </a:solidFill>
                        </a:rPr>
                        <a:t> </a:t>
                      </a:r>
                      <a:r>
                        <a:rPr sz="1500" b="1">
                          <a:solidFill>
                            <a:schemeClr val="tx1"/>
                          </a:solidFill>
                        </a:rPr>
                        <a:t>2021</a:t>
                      </a:r>
                      <a:r>
                        <a:rPr sz="1500" b="1" spc="-10">
                          <a:solidFill>
                            <a:schemeClr val="tx1"/>
                          </a:solidFill>
                        </a:rPr>
                        <a:t> </a:t>
                      </a:r>
                      <a:r>
                        <a:rPr sz="1500" b="1">
                          <a:solidFill>
                            <a:schemeClr val="tx1"/>
                          </a:solidFill>
                        </a:rPr>
                        <a:t>-</a:t>
                      </a:r>
                      <a:r>
                        <a:rPr sz="1500" b="1" spc="-10">
                          <a:solidFill>
                            <a:schemeClr val="tx1"/>
                          </a:solidFill>
                        </a:rPr>
                        <a:t> </a:t>
                      </a:r>
                      <a:r>
                        <a:rPr sz="1500" b="1" spc="-5">
                          <a:solidFill>
                            <a:schemeClr val="tx1"/>
                          </a:solidFill>
                        </a:rPr>
                        <a:t>September</a:t>
                      </a:r>
                      <a:r>
                        <a:rPr sz="1500" b="1" spc="-10">
                          <a:solidFill>
                            <a:schemeClr val="tx1"/>
                          </a:solidFill>
                        </a:rPr>
                        <a:t> </a:t>
                      </a:r>
                      <a:r>
                        <a:rPr sz="1500" b="1">
                          <a:solidFill>
                            <a:schemeClr val="tx1"/>
                          </a:solidFill>
                        </a:rPr>
                        <a:t>3,</a:t>
                      </a:r>
                      <a:r>
                        <a:rPr sz="1500" b="1" spc="-15">
                          <a:solidFill>
                            <a:schemeClr val="tx1"/>
                          </a:solidFill>
                        </a:rPr>
                        <a:t> </a:t>
                      </a:r>
                      <a:r>
                        <a:rPr sz="1500" b="1">
                          <a:solidFill>
                            <a:schemeClr val="tx1"/>
                          </a:solidFill>
                        </a:rPr>
                        <a:t>2021</a:t>
                      </a:r>
                      <a:endParaRPr sz="1500" b="1">
                        <a:solidFill>
                          <a:schemeClr val="tx1"/>
                        </a:solidFill>
                        <a:latin typeface="Arial"/>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lnSpc>
                          <a:spcPct val="100000"/>
                        </a:lnSpc>
                        <a:spcBef>
                          <a:spcPts val="1185"/>
                        </a:spcBef>
                      </a:pPr>
                      <a:r>
                        <a:rPr lang="en-US" sz="1500" b="0">
                          <a:highlight>
                            <a:srgbClr val="FFFF00"/>
                          </a:highlight>
                          <a:latin typeface="Arial"/>
                          <a:cs typeface="Arial"/>
                        </a:rPr>
                        <a:t>$1.27 billion</a:t>
                      </a:r>
                      <a:endParaRPr sz="1500" b="0">
                        <a:highlight>
                          <a:srgbClr val="FFFF00"/>
                        </a:highlight>
                        <a:latin typeface="Arial"/>
                        <a:cs typeface="Arial"/>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501574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LOCD">
      <a:dk1>
        <a:srgbClr val="000000"/>
      </a:dk1>
      <a:lt1>
        <a:srgbClr val="FFFFFF"/>
      </a:lt1>
      <a:dk2>
        <a:srgbClr val="000000"/>
      </a:dk2>
      <a:lt2>
        <a:srgbClr val="E8E8E8"/>
      </a:lt2>
      <a:accent1>
        <a:srgbClr val="C44F27"/>
      </a:accent1>
      <a:accent2>
        <a:srgbClr val="203569"/>
      </a:accent2>
      <a:accent3>
        <a:srgbClr val="040405"/>
      </a:accent3>
      <a:accent4>
        <a:srgbClr val="0E2046"/>
      </a:accent4>
      <a:accent5>
        <a:srgbClr val="4575B1"/>
      </a:accent5>
      <a:accent6>
        <a:srgbClr val="D67245"/>
      </a:accent6>
      <a:hlink>
        <a:srgbClr val="203569"/>
      </a:hlink>
      <a:folHlink>
        <a:srgbClr val="203569"/>
      </a:folHlink>
    </a:clrScheme>
    <a:fontScheme name="Office">
      <a:majorFont>
        <a:latin typeface="Calibri" panose="02110004020202020204"/>
        <a:ea typeface="Calibri"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Regular" panose="02110004020202020204"/>
        <a:ea typeface="Calibri Regular"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8541</TotalTime>
  <Words>4022</Words>
  <Application>Microsoft Office PowerPoint</Application>
  <PresentationFormat>Widescreen</PresentationFormat>
  <Paragraphs>965</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Arial Narrow</vt:lpstr>
      <vt:lpstr>Calibri</vt:lpstr>
      <vt:lpstr>Office Theme</vt:lpstr>
      <vt:lpstr>Update on LOCD-DR Programs</vt:lpstr>
      <vt:lpstr>Overview</vt:lpstr>
      <vt:lpstr>About LOCD-DR</vt:lpstr>
      <vt:lpstr>Disaster Recovery Cycle</vt:lpstr>
      <vt:lpstr>CDBG Funding</vt:lpstr>
      <vt:lpstr>CDBG-DR</vt:lpstr>
      <vt:lpstr>Comparison to Other States (2020-21)</vt:lpstr>
      <vt:lpstr>Comparison to Other States</vt:lpstr>
      <vt:lpstr>State of Louisiana’s Allocations for 2020 and 2021 Federally Declared Disasters</vt:lpstr>
      <vt:lpstr>2020-2021 Program Allocations</vt:lpstr>
      <vt:lpstr>Restore Louisiana Update</vt:lpstr>
      <vt:lpstr>Restore Louisiana Homeowner Assistance-Related Programs</vt:lpstr>
      <vt:lpstr>Resilient Communities Infrastructure  Program Update</vt:lpstr>
      <vt:lpstr>Program Grantee Allocations  and Phase Status</vt:lpstr>
      <vt:lpstr>Small Business Loan Program</vt:lpstr>
      <vt:lpstr>Small Business Loan Program</vt:lpstr>
      <vt:lpstr>Non-Federal Match Program</vt:lpstr>
      <vt:lpstr>CDBG-MIT</vt:lpstr>
      <vt:lpstr>Louisiana Watershed Initiative Update</vt:lpstr>
      <vt:lpstr>LWI Update</vt:lpstr>
      <vt:lpstr>LWI Guiding Principles </vt:lpstr>
      <vt:lpstr>Application</vt:lpstr>
      <vt:lpstr>Application</vt:lpstr>
      <vt:lpstr>Future Focus </vt:lpstr>
      <vt:lpstr>PowerPoint Presentation</vt:lpstr>
      <vt:lpstr>PowerPoint Presentation</vt:lpstr>
      <vt:lpstr>LWI Funding by Parish</vt:lpstr>
      <vt:lpstr>LWI Funding by Region</vt:lpstr>
      <vt:lpstr>Discussion/Questions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LOCD-DR Programs</dc:title>
  <dc:creator>Clarissa Walton</dc:creator>
  <cp:lastModifiedBy>Association of Levee Boards</cp:lastModifiedBy>
  <cp:revision>59</cp:revision>
  <dcterms:created xsi:type="dcterms:W3CDTF">2024-07-17T13:12:22Z</dcterms:created>
  <dcterms:modified xsi:type="dcterms:W3CDTF">2024-12-04T13:39:57Z</dcterms:modified>
</cp:coreProperties>
</file>