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6948" r:id="rId5"/>
    <p:sldId id="6943" r:id="rId6"/>
    <p:sldId id="7107" r:id="rId7"/>
    <p:sldId id="7097" r:id="rId8"/>
    <p:sldId id="7106" r:id="rId9"/>
    <p:sldId id="7099" r:id="rId10"/>
    <p:sldId id="7103" r:id="rId11"/>
    <p:sldId id="7104" r:id="rId12"/>
    <p:sldId id="6946" r:id="rId13"/>
    <p:sldId id="313"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7FF"/>
    <a:srgbClr val="F7F7F5"/>
    <a:srgbClr val="FFCD05"/>
    <a:srgbClr val="EDE8E1"/>
    <a:srgbClr val="CAC7C3"/>
    <a:srgbClr val="ECE7E0"/>
    <a:srgbClr val="E6E9EA"/>
    <a:srgbClr val="E2DED7"/>
    <a:srgbClr val="7062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1" autoAdjust="0"/>
    <p:restoredTop sz="80498" autoAdjust="0"/>
  </p:normalViewPr>
  <p:slideViewPr>
    <p:cSldViewPr snapToGrid="0">
      <p:cViewPr varScale="1">
        <p:scale>
          <a:sx n="82" d="100"/>
          <a:sy n="82" d="100"/>
        </p:scale>
        <p:origin x="465" y="27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0" d="100"/>
          <a:sy n="80" d="100"/>
        </p:scale>
        <p:origin x="388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64C9B9-6305-3BDC-76B1-A05B4725F19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B390923C-2E96-CAB2-4184-35EB02E861E2}"/>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ED7ED47-154E-4126-9886-7D70BBAF520F}" type="datetimeFigureOut">
              <a:rPr lang="en-US" smtClean="0"/>
              <a:t>4/30/2025</a:t>
            </a:fld>
            <a:endParaRPr lang="en-US"/>
          </a:p>
        </p:txBody>
      </p:sp>
      <p:sp>
        <p:nvSpPr>
          <p:cNvPr id="4" name="Footer Placeholder 3">
            <a:extLst>
              <a:ext uri="{FF2B5EF4-FFF2-40B4-BE49-F238E27FC236}">
                <a16:creationId xmlns:a16="http://schemas.microsoft.com/office/drawing/2014/main" id="{9B53B0DD-2F82-7C8B-B132-F29F5EE81F8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C04DEB-8334-5B8B-B834-6237CB36C8F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44E9D1E-F66B-44B2-AC4C-1BCBC2D3FBBF}" type="slidenum">
              <a:rPr lang="en-US" smtClean="0"/>
              <a:t>‹#›</a:t>
            </a:fld>
            <a:endParaRPr lang="en-US"/>
          </a:p>
        </p:txBody>
      </p:sp>
    </p:spTree>
    <p:extLst>
      <p:ext uri="{BB962C8B-B14F-4D97-AF65-F5344CB8AC3E}">
        <p14:creationId xmlns:p14="http://schemas.microsoft.com/office/powerpoint/2010/main" val="370219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DE9DA03-85A1-4BE6-BDAF-42297BB8E9CE}" type="datetimeFigureOut">
              <a:rPr lang="en-US" smtClean="0"/>
              <a:t>4/30/2025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38ACEF6-E6F4-4C88-A908-4F21089E5C33}" type="slidenum">
              <a:rPr lang="en-US" smtClean="0"/>
              <a:t>‹#›</a:t>
            </a:fld>
            <a:endParaRPr lang="en-US"/>
          </a:p>
        </p:txBody>
      </p:sp>
    </p:spTree>
    <p:extLst>
      <p:ext uri="{BB962C8B-B14F-4D97-AF65-F5344CB8AC3E}">
        <p14:creationId xmlns:p14="http://schemas.microsoft.com/office/powerpoint/2010/main" val="354024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6913" y="296863"/>
            <a:ext cx="3076575" cy="1730375"/>
          </a:xfrm>
        </p:spPr>
      </p:sp>
      <p:sp>
        <p:nvSpPr>
          <p:cNvPr id="3" name="Notes Placeholder 2"/>
          <p:cNvSpPr>
            <a:spLocks noGrp="1"/>
          </p:cNvSpPr>
          <p:nvPr>
            <p:ph type="body" idx="1"/>
          </p:nvPr>
        </p:nvSpPr>
        <p:spPr>
          <a:xfrm>
            <a:off x="701040" y="2221478"/>
            <a:ext cx="5608320" cy="5912872"/>
          </a:xfrm>
        </p:spPr>
        <p:txBody>
          <a:bodyPr/>
          <a:lstStyle/>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38ACEF6-E6F4-4C88-A908-4F21089E5C33}" type="slidenum">
              <a:rPr lang="en-US" smtClean="0"/>
              <a:t>1</a:t>
            </a:fld>
            <a:endParaRPr lang="en-US"/>
          </a:p>
        </p:txBody>
      </p:sp>
    </p:spTree>
    <p:extLst>
      <p:ext uri="{BB962C8B-B14F-4D97-AF65-F5344CB8AC3E}">
        <p14:creationId xmlns:p14="http://schemas.microsoft.com/office/powerpoint/2010/main" val="132749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6738" y="404813"/>
            <a:ext cx="3492500" cy="1963737"/>
          </a:xfrm>
        </p:spPr>
      </p:sp>
      <p:sp>
        <p:nvSpPr>
          <p:cNvPr id="3" name="Notes Placeholder 2"/>
          <p:cNvSpPr>
            <a:spLocks noGrp="1"/>
          </p:cNvSpPr>
          <p:nvPr>
            <p:ph type="body" idx="1"/>
          </p:nvPr>
        </p:nvSpPr>
        <p:spPr>
          <a:xfrm>
            <a:off x="716513" y="2644541"/>
            <a:ext cx="5732949" cy="5481003"/>
          </a:xfrm>
        </p:spPr>
        <p:txBody>
          <a:bodyPr/>
          <a:lstStyle/>
          <a:p>
            <a:pPr marL="465887" lvl="1">
              <a:lnSpc>
                <a:spcPct val="107000"/>
              </a:lnSpc>
              <a:spcAft>
                <a:spcPts val="815"/>
              </a:spcAft>
            </a:pPr>
            <a:endParaRPr lang="en-US" dirty="0"/>
          </a:p>
        </p:txBody>
      </p:sp>
      <p:sp>
        <p:nvSpPr>
          <p:cNvPr id="4" name="Slide Number Placeholder 3"/>
          <p:cNvSpPr>
            <a:spLocks noGrp="1"/>
          </p:cNvSpPr>
          <p:nvPr>
            <p:ph type="sldNum" sz="quarter" idx="5"/>
          </p:nvPr>
        </p:nvSpPr>
        <p:spPr/>
        <p:txBody>
          <a:bodyPr/>
          <a:lstStyle/>
          <a:p>
            <a:pPr defTabSz="931774">
              <a:defRPr/>
            </a:pPr>
            <a:fld id="{BC3A86D8-1D95-4DFF-A26B-8F86AC3AC58E}"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57482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0" y="247650"/>
            <a:ext cx="3001963" cy="1689100"/>
          </a:xfrm>
        </p:spPr>
      </p:sp>
      <p:sp>
        <p:nvSpPr>
          <p:cNvPr id="3" name="Notes Placeholder 2"/>
          <p:cNvSpPr>
            <a:spLocks noGrp="1"/>
          </p:cNvSpPr>
          <p:nvPr>
            <p:ph type="body" idx="1"/>
          </p:nvPr>
        </p:nvSpPr>
        <p:spPr>
          <a:xfrm>
            <a:off x="701040" y="2487089"/>
            <a:ext cx="5608320" cy="5647261"/>
          </a:xfrm>
        </p:spPr>
        <p:txBody>
          <a:bodyPr/>
          <a:lstStyle/>
          <a:p>
            <a:endParaRPr lang="en-US" dirty="0"/>
          </a:p>
        </p:txBody>
      </p:sp>
      <p:sp>
        <p:nvSpPr>
          <p:cNvPr id="4" name="Slide Number Placeholder 3"/>
          <p:cNvSpPr>
            <a:spLocks noGrp="1"/>
          </p:cNvSpPr>
          <p:nvPr>
            <p:ph type="sldNum" sz="quarter" idx="5"/>
          </p:nvPr>
        </p:nvSpPr>
        <p:spPr/>
        <p:txBody>
          <a:bodyPr/>
          <a:lstStyle/>
          <a:p>
            <a:fld id="{338ACEF6-E6F4-4C88-A908-4F21089E5C33}" type="slidenum">
              <a:rPr lang="en-US" smtClean="0"/>
              <a:t>2</a:t>
            </a:fld>
            <a:endParaRPr lang="en-US"/>
          </a:p>
        </p:txBody>
      </p:sp>
      <p:sp>
        <p:nvSpPr>
          <p:cNvPr id="5" name="TextBox 4">
            <a:extLst>
              <a:ext uri="{FF2B5EF4-FFF2-40B4-BE49-F238E27FC236}">
                <a16:creationId xmlns:a16="http://schemas.microsoft.com/office/drawing/2014/main" id="{8FE9193E-3BE4-D5B6-BE03-7FF2C6FD5EF7}"/>
              </a:ext>
            </a:extLst>
          </p:cNvPr>
          <p:cNvSpPr txBox="1"/>
          <p:nvPr/>
        </p:nvSpPr>
        <p:spPr>
          <a:xfrm>
            <a:off x="701040" y="2045034"/>
            <a:ext cx="5608320" cy="6186309"/>
          </a:xfrm>
          <a:prstGeom prst="rect">
            <a:avLst/>
          </a:prstGeom>
          <a:noFill/>
        </p:spPr>
        <p:txBody>
          <a:bodyPr wrap="square" rtlCol="0">
            <a:spAutoFit/>
          </a:bodyPr>
          <a:lstStyle/>
          <a:p>
            <a:r>
              <a:rPr lang="en-US" dirty="0"/>
              <a:t>Every day, we are working to improve or add this critical infrastructure in South Louisiana.  I have used this map in the past because it not only shows the work we have in place and underway from heel to toe, but also underscores all of the areas that are subject to a source or multiple sources of flooding.  When we look at flood risk management, we don’t recommend action if there is not a need for the action.</a:t>
            </a:r>
          </a:p>
          <a:p>
            <a:endParaRPr lang="en-US" dirty="0"/>
          </a:p>
          <a:p>
            <a:r>
              <a:rPr lang="en-US" dirty="0"/>
              <a:t>Today, we have 8 systems under construction, from the structural approach of </a:t>
            </a:r>
            <a:r>
              <a:rPr lang="en-US" dirty="0" err="1"/>
              <a:t>Morganza</a:t>
            </a:r>
            <a:r>
              <a:rPr lang="en-US" dirty="0"/>
              <a:t> to the Gulf to the non-structural efforts in Southwest Louisiana to the combination of both that will comprise the West Shore Lake Pontchartrain hurricane and storm damage risk reduction system.  Three more systems, Upper Barataria, Lake Pontchartrain and Vicinity and the West Bank and Vicinity polders are either in or will soon be in design.</a:t>
            </a:r>
          </a:p>
          <a:p>
            <a:endParaRPr lang="en-US" dirty="0"/>
          </a:p>
          <a:p>
            <a:r>
              <a:rPr lang="en-US" dirty="0"/>
              <a:t>I will provide more detail on some of these shortly, but first I would like to share insight into the current response effort we are all currently engaged in, the region’s high rivers.</a:t>
            </a:r>
          </a:p>
        </p:txBody>
      </p:sp>
    </p:spTree>
    <p:extLst>
      <p:ext uri="{BB962C8B-B14F-4D97-AF65-F5344CB8AC3E}">
        <p14:creationId xmlns:p14="http://schemas.microsoft.com/office/powerpoint/2010/main" val="3199255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0575" y="165100"/>
            <a:ext cx="2889250" cy="1625600"/>
          </a:xfrm>
        </p:spPr>
      </p:sp>
      <p:sp>
        <p:nvSpPr>
          <p:cNvPr id="3" name="Notes Placeholder 2"/>
          <p:cNvSpPr>
            <a:spLocks noGrp="1"/>
          </p:cNvSpPr>
          <p:nvPr>
            <p:ph type="body" idx="1"/>
          </p:nvPr>
        </p:nvSpPr>
        <p:spPr>
          <a:xfrm>
            <a:off x="701040" y="2487089"/>
            <a:ext cx="5608320" cy="5647261"/>
          </a:xfrm>
        </p:spPr>
        <p:txBody>
          <a:bodyPr/>
          <a:lstStyle/>
          <a:p>
            <a:endParaRPr lang="en-US" dirty="0"/>
          </a:p>
        </p:txBody>
      </p:sp>
      <p:sp>
        <p:nvSpPr>
          <p:cNvPr id="4" name="Slide Number Placeholder 3"/>
          <p:cNvSpPr>
            <a:spLocks noGrp="1"/>
          </p:cNvSpPr>
          <p:nvPr>
            <p:ph type="sldNum" sz="quarter" idx="5"/>
          </p:nvPr>
        </p:nvSpPr>
        <p:spPr/>
        <p:txBody>
          <a:bodyPr/>
          <a:lstStyle/>
          <a:p>
            <a:fld id="{338ACEF6-E6F4-4C88-A908-4F21089E5C33}" type="slidenum">
              <a:rPr lang="en-US" smtClean="0"/>
              <a:t>3</a:t>
            </a:fld>
            <a:endParaRPr lang="en-US"/>
          </a:p>
        </p:txBody>
      </p:sp>
      <p:sp>
        <p:nvSpPr>
          <p:cNvPr id="5" name="TextBox 4">
            <a:extLst>
              <a:ext uri="{FF2B5EF4-FFF2-40B4-BE49-F238E27FC236}">
                <a16:creationId xmlns:a16="http://schemas.microsoft.com/office/drawing/2014/main" id="{0B177BAE-DAD5-2965-561C-4B4107C8D63D}"/>
              </a:ext>
            </a:extLst>
          </p:cNvPr>
          <p:cNvSpPr txBox="1"/>
          <p:nvPr/>
        </p:nvSpPr>
        <p:spPr>
          <a:xfrm>
            <a:off x="701040" y="2022475"/>
            <a:ext cx="5783981" cy="7294305"/>
          </a:xfrm>
          <a:prstGeom prst="rect">
            <a:avLst/>
          </a:prstGeom>
          <a:noFill/>
        </p:spPr>
        <p:txBody>
          <a:bodyPr wrap="square" rtlCol="0">
            <a:spAutoFit/>
          </a:bodyPr>
          <a:lstStyle/>
          <a:p>
            <a:r>
              <a:rPr lang="en-US" dirty="0"/>
              <a:t>The Carrollton Gage on the New Orleans District Campus is probably the most known of our trigger points for the Mississippi River.  This year, we are seeing water levels not experienced since 2020.  Since my assumption of command in late 2022, we have not had a year that reached 15 feet at the Carrollton Gage.  Fortunately, we are no longer forecasted of reaching our operational trigger for the Bonnet </a:t>
            </a:r>
            <a:r>
              <a:rPr lang="en-US" dirty="0" err="1"/>
              <a:t>Carre</a:t>
            </a:r>
            <a:r>
              <a:rPr lang="en-US" dirty="0"/>
              <a:t>’ Spillway of 1.25 million cubic feet per second.</a:t>
            </a:r>
          </a:p>
          <a:p>
            <a:endParaRPr lang="en-US" dirty="0"/>
          </a:p>
          <a:p>
            <a:r>
              <a:rPr lang="en-US" dirty="0"/>
              <a:t>As I mentioned a few minutes ago, you must have a team of teams and infrastructure to successfully defend against flood event.  Thanks to your work throughout the year, our system is in great shape. The daily levee inspections have not identified any areas of high or even medium concern.  This is a testament to the year-round dedication of good aggressive maintenance of the levee system.  </a:t>
            </a:r>
          </a:p>
          <a:p>
            <a:endParaRPr lang="en-US" dirty="0"/>
          </a:p>
          <a:p>
            <a:r>
              <a:rPr lang="en-US" dirty="0"/>
              <a:t>While it is good news that Bonnet </a:t>
            </a:r>
            <a:r>
              <a:rPr lang="en-US" dirty="0" err="1"/>
              <a:t>Carre</a:t>
            </a:r>
            <a:r>
              <a:rPr lang="en-US" dirty="0"/>
              <a:t>’ is not required for this event, we will remain in flood fight status through the first three weeks of May, with the possibility of more rain in the future.  Once the river falls, we will shift to conducting damage assessments to ensure the system is ready to defend against the next crest.</a:t>
            </a:r>
          </a:p>
          <a:p>
            <a:endParaRPr lang="en-US" dirty="0"/>
          </a:p>
          <a:p>
            <a:endParaRPr lang="en-US" dirty="0"/>
          </a:p>
        </p:txBody>
      </p:sp>
    </p:spTree>
    <p:extLst>
      <p:ext uri="{BB962C8B-B14F-4D97-AF65-F5344CB8AC3E}">
        <p14:creationId xmlns:p14="http://schemas.microsoft.com/office/powerpoint/2010/main" val="263990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0738" y="200025"/>
            <a:ext cx="2828925" cy="1590675"/>
          </a:xfrm>
        </p:spPr>
      </p:sp>
      <p:sp>
        <p:nvSpPr>
          <p:cNvPr id="3" name="Notes Placeholder 2"/>
          <p:cNvSpPr>
            <a:spLocks noGrp="1"/>
          </p:cNvSpPr>
          <p:nvPr>
            <p:ph type="body" idx="1"/>
          </p:nvPr>
        </p:nvSpPr>
        <p:spPr>
          <a:xfrm>
            <a:off x="701040" y="1913021"/>
            <a:ext cx="5608320" cy="6221329"/>
          </a:xfrm>
        </p:spPr>
        <p:txBody>
          <a:bodyPr/>
          <a:lstStyle/>
          <a:p>
            <a:endParaRPr lang="en-US" sz="1600" b="1" dirty="0"/>
          </a:p>
        </p:txBody>
      </p:sp>
      <p:sp>
        <p:nvSpPr>
          <p:cNvPr id="4" name="Slide Number Placeholder 3"/>
          <p:cNvSpPr>
            <a:spLocks noGrp="1"/>
          </p:cNvSpPr>
          <p:nvPr>
            <p:ph type="sldNum" sz="quarter" idx="5"/>
          </p:nvPr>
        </p:nvSpPr>
        <p:spPr/>
        <p:txBody>
          <a:bodyPr/>
          <a:lstStyle/>
          <a:p>
            <a:fld id="{338ACEF6-E6F4-4C88-A908-4F21089E5C33}" type="slidenum">
              <a:rPr lang="en-US" smtClean="0"/>
              <a:t>4</a:t>
            </a:fld>
            <a:endParaRPr lang="en-US"/>
          </a:p>
        </p:txBody>
      </p:sp>
    </p:spTree>
    <p:extLst>
      <p:ext uri="{BB962C8B-B14F-4D97-AF65-F5344CB8AC3E}">
        <p14:creationId xmlns:p14="http://schemas.microsoft.com/office/powerpoint/2010/main" val="1959730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1188" y="247650"/>
            <a:ext cx="2803525" cy="1577975"/>
          </a:xfrm>
        </p:spPr>
      </p:sp>
      <p:sp>
        <p:nvSpPr>
          <p:cNvPr id="3" name="Notes Placeholder 2"/>
          <p:cNvSpPr>
            <a:spLocks noGrp="1"/>
          </p:cNvSpPr>
          <p:nvPr>
            <p:ph type="body" idx="1"/>
          </p:nvPr>
        </p:nvSpPr>
        <p:spPr>
          <a:xfrm>
            <a:off x="701040" y="2057400"/>
            <a:ext cx="5608320" cy="6076950"/>
          </a:xfrm>
        </p:spPr>
        <p:txBody>
          <a:bodyPr/>
          <a:lstStyle/>
          <a:p>
            <a:endParaRPr lang="en-US" dirty="0"/>
          </a:p>
        </p:txBody>
      </p:sp>
      <p:sp>
        <p:nvSpPr>
          <p:cNvPr id="4" name="Slide Number Placeholder 3"/>
          <p:cNvSpPr>
            <a:spLocks noGrp="1"/>
          </p:cNvSpPr>
          <p:nvPr>
            <p:ph type="sldNum" sz="quarter" idx="5"/>
          </p:nvPr>
        </p:nvSpPr>
        <p:spPr/>
        <p:txBody>
          <a:bodyPr/>
          <a:lstStyle/>
          <a:p>
            <a:fld id="{338ACEF6-E6F4-4C88-A908-4F21089E5C33}" type="slidenum">
              <a:rPr lang="en-US" smtClean="0"/>
              <a:t>5</a:t>
            </a:fld>
            <a:endParaRPr lang="en-US"/>
          </a:p>
        </p:txBody>
      </p:sp>
    </p:spTree>
    <p:extLst>
      <p:ext uri="{BB962C8B-B14F-4D97-AF65-F5344CB8AC3E}">
        <p14:creationId xmlns:p14="http://schemas.microsoft.com/office/powerpoint/2010/main" val="1238785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0" y="296863"/>
            <a:ext cx="3073400" cy="1730375"/>
          </a:xfrm>
        </p:spPr>
      </p:sp>
      <p:sp>
        <p:nvSpPr>
          <p:cNvPr id="3" name="Notes Placeholder 2"/>
          <p:cNvSpPr>
            <a:spLocks noGrp="1"/>
          </p:cNvSpPr>
          <p:nvPr>
            <p:ph type="body" idx="1"/>
          </p:nvPr>
        </p:nvSpPr>
        <p:spPr>
          <a:xfrm>
            <a:off x="701040" y="2213811"/>
            <a:ext cx="5608320" cy="5920539"/>
          </a:xfrm>
        </p:spPr>
        <p:txBody>
          <a:bodyPr/>
          <a:lstStyle/>
          <a:p>
            <a:endParaRPr lang="en-US" dirty="0"/>
          </a:p>
        </p:txBody>
      </p:sp>
      <p:sp>
        <p:nvSpPr>
          <p:cNvPr id="4" name="Slide Number Placeholder 3"/>
          <p:cNvSpPr>
            <a:spLocks noGrp="1"/>
          </p:cNvSpPr>
          <p:nvPr>
            <p:ph type="sldNum" sz="quarter" idx="5"/>
          </p:nvPr>
        </p:nvSpPr>
        <p:spPr/>
        <p:txBody>
          <a:bodyPr/>
          <a:lstStyle/>
          <a:p>
            <a:fld id="{338ACEF6-E6F4-4C88-A908-4F21089E5C33}" type="slidenum">
              <a:rPr lang="en-US" smtClean="0"/>
              <a:t>6</a:t>
            </a:fld>
            <a:endParaRPr lang="en-US"/>
          </a:p>
        </p:txBody>
      </p:sp>
    </p:spTree>
    <p:extLst>
      <p:ext uri="{BB962C8B-B14F-4D97-AF65-F5344CB8AC3E}">
        <p14:creationId xmlns:p14="http://schemas.microsoft.com/office/powerpoint/2010/main" val="875463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344488"/>
            <a:ext cx="3213100" cy="1808162"/>
          </a:xfrm>
        </p:spPr>
      </p:sp>
      <p:sp>
        <p:nvSpPr>
          <p:cNvPr id="3" name="Notes Placeholder 2"/>
          <p:cNvSpPr>
            <a:spLocks noGrp="1"/>
          </p:cNvSpPr>
          <p:nvPr>
            <p:ph type="body" idx="1"/>
          </p:nvPr>
        </p:nvSpPr>
        <p:spPr>
          <a:xfrm>
            <a:off x="701040" y="2671011"/>
            <a:ext cx="5608320" cy="5463339"/>
          </a:xfrm>
        </p:spPr>
        <p:txBody>
          <a:bodyPr/>
          <a:lstStyle/>
          <a:p>
            <a:endParaRPr lang="en-US" dirty="0"/>
          </a:p>
        </p:txBody>
      </p:sp>
      <p:sp>
        <p:nvSpPr>
          <p:cNvPr id="4" name="Slide Number Placeholder 3"/>
          <p:cNvSpPr>
            <a:spLocks noGrp="1"/>
          </p:cNvSpPr>
          <p:nvPr>
            <p:ph type="sldNum" sz="quarter" idx="5"/>
          </p:nvPr>
        </p:nvSpPr>
        <p:spPr/>
        <p:txBody>
          <a:bodyPr/>
          <a:lstStyle/>
          <a:p>
            <a:fld id="{338ACEF6-E6F4-4C88-A908-4F21089E5C33}" type="slidenum">
              <a:rPr lang="en-US" smtClean="0"/>
              <a:t>7</a:t>
            </a:fld>
            <a:endParaRPr lang="en-US"/>
          </a:p>
        </p:txBody>
      </p:sp>
    </p:spTree>
    <p:extLst>
      <p:ext uri="{BB962C8B-B14F-4D97-AF65-F5344CB8AC3E}">
        <p14:creationId xmlns:p14="http://schemas.microsoft.com/office/powerpoint/2010/main" val="3684656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16113" y="268288"/>
            <a:ext cx="3176587" cy="1787525"/>
          </a:xfrm>
        </p:spPr>
      </p:sp>
      <p:sp>
        <p:nvSpPr>
          <p:cNvPr id="3" name="Notes Placeholder 2"/>
          <p:cNvSpPr>
            <a:spLocks noGrp="1"/>
          </p:cNvSpPr>
          <p:nvPr>
            <p:ph type="body" idx="1"/>
          </p:nvPr>
        </p:nvSpPr>
        <p:spPr>
          <a:xfrm>
            <a:off x="701040" y="2743200"/>
            <a:ext cx="5608320" cy="5391150"/>
          </a:xfrm>
        </p:spPr>
        <p:txBody>
          <a:bodyPr/>
          <a:lstStyle/>
          <a:p>
            <a:endParaRPr lang="en-US" dirty="0"/>
          </a:p>
        </p:txBody>
      </p:sp>
      <p:sp>
        <p:nvSpPr>
          <p:cNvPr id="4" name="Slide Number Placeholder 3"/>
          <p:cNvSpPr>
            <a:spLocks noGrp="1"/>
          </p:cNvSpPr>
          <p:nvPr>
            <p:ph type="sldNum" sz="quarter" idx="5"/>
          </p:nvPr>
        </p:nvSpPr>
        <p:spPr/>
        <p:txBody>
          <a:bodyPr/>
          <a:lstStyle/>
          <a:p>
            <a:fld id="{338ACEF6-E6F4-4C88-A908-4F21089E5C33}" type="slidenum">
              <a:rPr lang="en-US" smtClean="0"/>
              <a:t>8</a:t>
            </a:fld>
            <a:endParaRPr lang="en-US"/>
          </a:p>
        </p:txBody>
      </p:sp>
    </p:spTree>
    <p:extLst>
      <p:ext uri="{BB962C8B-B14F-4D97-AF65-F5344CB8AC3E}">
        <p14:creationId xmlns:p14="http://schemas.microsoft.com/office/powerpoint/2010/main" val="1534182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373063"/>
            <a:ext cx="2803525" cy="1577975"/>
          </a:xfrm>
        </p:spPr>
      </p:sp>
      <p:sp>
        <p:nvSpPr>
          <p:cNvPr id="3" name="Notes Placeholder 2"/>
          <p:cNvSpPr>
            <a:spLocks noGrp="1"/>
          </p:cNvSpPr>
          <p:nvPr>
            <p:ph type="body" idx="1"/>
          </p:nvPr>
        </p:nvSpPr>
        <p:spPr>
          <a:xfrm>
            <a:off x="701040" y="2298032"/>
            <a:ext cx="5608320" cy="5836318"/>
          </a:xfrm>
        </p:spPr>
        <p:txBody>
          <a:bodyPr/>
          <a:lstStyle/>
          <a:p>
            <a:endParaRPr lang="en-US" dirty="0"/>
          </a:p>
        </p:txBody>
      </p:sp>
      <p:sp>
        <p:nvSpPr>
          <p:cNvPr id="4" name="Slide Number Placeholder 3"/>
          <p:cNvSpPr>
            <a:spLocks noGrp="1"/>
          </p:cNvSpPr>
          <p:nvPr>
            <p:ph type="sldNum" sz="quarter" idx="5"/>
          </p:nvPr>
        </p:nvSpPr>
        <p:spPr/>
        <p:txBody>
          <a:bodyPr/>
          <a:lstStyle/>
          <a:p>
            <a:fld id="{338ACEF6-E6F4-4C88-A908-4F21089E5C33}" type="slidenum">
              <a:rPr lang="en-US" smtClean="0"/>
              <a:t>9</a:t>
            </a:fld>
            <a:endParaRPr lang="en-US"/>
          </a:p>
        </p:txBody>
      </p:sp>
    </p:spTree>
    <p:extLst>
      <p:ext uri="{BB962C8B-B14F-4D97-AF65-F5344CB8AC3E}">
        <p14:creationId xmlns:p14="http://schemas.microsoft.com/office/powerpoint/2010/main" val="2283093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7.wdp"/><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microsoft.com/office/2007/relationships/hdphoto" Target="../media/hdphoto7.wdp"/></Relationships>
</file>

<file path=ppt/slideLayouts/_rels/slideLayout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9.png"/><Relationship Id="rId4" Type="http://schemas.microsoft.com/office/2007/relationships/hdphoto" Target="../media/hdphoto3.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9.png"/><Relationship Id="rId4" Type="http://schemas.microsoft.com/office/2007/relationships/hdphoto" Target="../media/hdphoto4.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9.png"/><Relationship Id="rId4" Type="http://schemas.microsoft.com/office/2007/relationships/hdphoto" Target="../media/hdphoto5.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9.png"/><Relationship Id="rId4" Type="http://schemas.microsoft.com/office/2007/relationships/hdphoto" Target="../media/hdphoto6.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8" name="Picture 7" descr="A picture containing outdoor, water, sky, boat&#10;&#10;AI-generated content may be incorrect.">
            <a:extLst>
              <a:ext uri="{FF2B5EF4-FFF2-40B4-BE49-F238E27FC236}">
                <a16:creationId xmlns:a16="http://schemas.microsoft.com/office/drawing/2014/main" id="{80A7FD3E-2CD2-0E91-521B-F50CEE5B78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450" y="-1667436"/>
            <a:ext cx="12647108" cy="9916953"/>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658"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65139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93DB7EDF-EC88-F880-A839-9DE54715F7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7999"/>
          </a:xfrm>
          <a:prstGeom prst="rect">
            <a:avLst/>
          </a:prstGeom>
        </p:spPr>
      </p:pic>
      <p:pic>
        <p:nvPicPr>
          <p:cNvPr id="4" name="Picture 3" descr="A picture containing text, outdoor&#10;&#10;Description automatically generated">
            <a:extLst>
              <a:ext uri="{FF2B5EF4-FFF2-40B4-BE49-F238E27FC236}">
                <a16:creationId xmlns:a16="http://schemas.microsoft.com/office/drawing/2014/main" id="{57E42C17-21C3-A07B-C38A-50F5D8780E66}"/>
              </a:ext>
            </a:extLst>
          </p:cNvPr>
          <p:cNvPicPr>
            <a:picLocks noChangeAspect="1"/>
          </p:cNvPicPr>
          <p:nvPr userDrawn="1"/>
        </p:nvPicPr>
        <p:blipFill rotWithShape="1">
          <a:blip r:embed="rId4" cstate="screen">
            <a:alphaModFix amt="35000"/>
            <a:duotone>
              <a:prstClr val="black"/>
              <a:srgbClr val="D9C3A5">
                <a:tint val="50000"/>
                <a:satMod val="180000"/>
              </a:srgbClr>
            </a:duotone>
            <a:extLst>
              <a:ext uri="{BEBA8EAE-BF5A-486C-A8C5-ECC9F3942E4B}">
                <a14:imgProps xmlns:a14="http://schemas.microsoft.com/office/drawing/2010/main">
                  <a14:imgLayer r:embed="rId5">
                    <a14:imgEffect>
                      <a14:artisticPaintStrokes/>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6"/>
          <a:stretch>
            <a:fillRect/>
          </a:stretch>
        </p:blipFill>
        <p:spPr>
          <a:xfrm>
            <a:off x="0" y="1"/>
            <a:ext cx="12192000" cy="6857999"/>
          </a:xfrm>
          <a:prstGeom prst="rect">
            <a:avLst/>
          </a:prstGeom>
        </p:spPr>
      </p:pic>
      <p:pic>
        <p:nvPicPr>
          <p:cNvPr id="5" name="Picture 4">
            <a:extLst>
              <a:ext uri="{FF2B5EF4-FFF2-40B4-BE49-F238E27FC236}">
                <a16:creationId xmlns:a16="http://schemas.microsoft.com/office/drawing/2014/main" id="{B3C08080-A5FE-7588-AD4D-000512D75ED4}"/>
              </a:ext>
            </a:extLst>
          </p:cNvPr>
          <p:cNvPicPr>
            <a:picLocks noChangeAspect="1"/>
          </p:cNvPicPr>
          <p:nvPr userDrawn="1"/>
        </p:nvPicPr>
        <p:blipFill>
          <a:blip r:embed="rId6"/>
          <a:stretch>
            <a:fillRect/>
          </a:stretch>
        </p:blipFill>
        <p:spPr>
          <a:xfrm>
            <a:off x="12591" y="-1"/>
            <a:ext cx="12192000" cy="6857999"/>
          </a:xfrm>
          <a:prstGeom prst="rect">
            <a:avLst/>
          </a:prstGeom>
        </p:spPr>
      </p:pic>
      <p:grpSp>
        <p:nvGrpSpPr>
          <p:cNvPr id="6" name="Group 5">
            <a:extLst>
              <a:ext uri="{FF2B5EF4-FFF2-40B4-BE49-F238E27FC236}">
                <a16:creationId xmlns:a16="http://schemas.microsoft.com/office/drawing/2014/main" id="{0A806D8A-4120-F2D7-F677-0840AEB9F841}"/>
              </a:ext>
            </a:extLst>
          </p:cNvPr>
          <p:cNvGrpSpPr/>
          <p:nvPr userDrawn="1"/>
        </p:nvGrpSpPr>
        <p:grpSpPr>
          <a:xfrm>
            <a:off x="74500" y="124438"/>
            <a:ext cx="2612312" cy="6553531"/>
            <a:chOff x="74500" y="124438"/>
            <a:chExt cx="2612312" cy="6553531"/>
          </a:xfrm>
        </p:grpSpPr>
        <p:pic>
          <p:nvPicPr>
            <p:cNvPr id="14" name="Picture 13">
              <a:extLst>
                <a:ext uri="{FF2B5EF4-FFF2-40B4-BE49-F238E27FC236}">
                  <a16:creationId xmlns:a16="http://schemas.microsoft.com/office/drawing/2014/main" id="{D2F1A32D-0EC5-C594-92B1-9DF16BCBE529}"/>
                </a:ext>
                <a:ext uri="{C183D7F6-B498-43B3-948B-1728B52AA6E4}">
                  <adec:decorative xmlns:adec="http://schemas.microsoft.com/office/drawing/2017/decorative" val="1"/>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5" name="Picture 14" descr="A picture containing qr code&#10;&#10;Description automatically generated">
              <a:extLst>
                <a:ext uri="{FF2B5EF4-FFF2-40B4-BE49-F238E27FC236}">
                  <a16:creationId xmlns:a16="http://schemas.microsoft.com/office/drawing/2014/main" id="{A4684176-E3C5-BE25-3520-23392AE1D5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A2745293-17D6-307B-097E-32A5FF0AE15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E15064E4-0BBF-F1BD-C49D-C994EA72082D}"/>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39A2D02E-5E56-8C10-810B-F451DD1FB4B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536913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8" name="Picture 7" descr="A picture containing outdoor, water, sky, boat&#10;&#10;AI-generated content may be incorrect.">
            <a:extLst>
              <a:ext uri="{FF2B5EF4-FFF2-40B4-BE49-F238E27FC236}">
                <a16:creationId xmlns:a16="http://schemas.microsoft.com/office/drawing/2014/main" id="{48613358-D1B5-4CBD-C830-F21EFE79AB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4634" y="-254740"/>
            <a:ext cx="12326634" cy="9665661"/>
          </a:xfrm>
          <a:prstGeom prst="rect">
            <a:avLst/>
          </a:prstGeom>
        </p:spPr>
      </p:pic>
      <p:pic>
        <p:nvPicPr>
          <p:cNvPr id="6" name="Picture 5" descr="A picture containing text, outdoor&#10;&#10;Description automatically generated">
            <a:extLst>
              <a:ext uri="{FF2B5EF4-FFF2-40B4-BE49-F238E27FC236}">
                <a16:creationId xmlns:a16="http://schemas.microsoft.com/office/drawing/2014/main" id="{1A88E0A8-2694-177D-F7E3-1D80404846EF}"/>
              </a:ext>
            </a:extLst>
          </p:cNvPr>
          <p:cNvPicPr>
            <a:picLocks noChangeAspect="1"/>
          </p:cNvPicPr>
          <p:nvPr userDrawn="1"/>
        </p:nvPicPr>
        <p:blipFill rotWithShape="1">
          <a:blip r:embed="rId3" cstate="screen">
            <a:alphaModFix amt="35000"/>
            <a:duotone>
              <a:prstClr val="black"/>
              <a:srgbClr val="D9C3A5">
                <a:tint val="50000"/>
                <a:satMod val="180000"/>
              </a:srgbClr>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37354"/>
            <a:ext cx="12192000" cy="6858000"/>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180031"/>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4EFA99E5-2092-5473-9359-91ED20161547}"/>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8329ACDF-BCBD-23EC-4E18-2DB2D9AC4A3D}"/>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FC98284A-52EA-731A-5288-2E3A6D81193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9599361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close up of a keyboard&#10;&#10;Description automatically generated with medium confidence">
            <a:extLst>
              <a:ext uri="{FF2B5EF4-FFF2-40B4-BE49-F238E27FC236}">
                <a16:creationId xmlns:a16="http://schemas.microsoft.com/office/drawing/2014/main" id="{E0DEDC28-A92A-E2BD-A0EE-E799F51FB46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33000"/>
                    </a14:imgEffect>
                    <a14:imgEffect>
                      <a14:brightnessContrast bright="33000" contrast="-3000"/>
                    </a14:imgEffect>
                  </a14:imgLayer>
                </a14:imgProps>
              </a:ext>
              <a:ext uri="{28A0092B-C50C-407E-A947-70E740481C1C}">
                <a14:useLocalDpi xmlns:a14="http://schemas.microsoft.com/office/drawing/2010/main"/>
              </a:ext>
            </a:extLst>
          </a:blip>
          <a:stretch>
            <a:fillRect/>
          </a:stretch>
        </p:blipFill>
        <p:spPr>
          <a:xfrm>
            <a:off x="0" y="1"/>
            <a:ext cx="12192000" cy="6887552"/>
          </a:xfrm>
          <a:prstGeom prst="rect">
            <a:avLst/>
          </a:prstGeom>
          <a:effectLst>
            <a:outerShdw dir="5400000" sx="1000" sy="1000" algn="ctr" rotWithShape="0">
              <a:srgbClr val="000000"/>
            </a:outerShdw>
          </a:effectLst>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18900000" algn="bl"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8155" y="5784204"/>
            <a:ext cx="2139512" cy="94935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BA707A5-77F7-520C-48BB-E4C323B0C6F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78B7CC9-9BD8-2E08-1451-E5AEF33D88AE}"/>
              </a:ext>
            </a:extLst>
          </p:cNvPr>
          <p:cNvSpPr>
            <a:spLocks noGrp="1"/>
          </p:cNvSpPr>
          <p:nvPr>
            <p:ph sz="half" idx="1"/>
          </p:nvPr>
        </p:nvSpPr>
        <p:spPr>
          <a:xfrm>
            <a:off x="2699403" y="2486061"/>
            <a:ext cx="5258055" cy="3308350"/>
          </a:xfrm>
          <a:prstGeom prst="rect">
            <a:avLst/>
          </a:prstGeom>
          <a:ln w="12700">
            <a:solidFill>
              <a:schemeClr val="tx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4" name="Picture Placeholder 2">
            <a:extLst>
              <a:ext uri="{FF2B5EF4-FFF2-40B4-BE49-F238E27FC236}">
                <a16:creationId xmlns:a16="http://schemas.microsoft.com/office/drawing/2014/main" id="{6F179DE1-68DD-F970-43A7-B13607251693}"/>
              </a:ext>
            </a:extLst>
          </p:cNvPr>
          <p:cNvSpPr>
            <a:spLocks noGrp="1"/>
          </p:cNvSpPr>
          <p:nvPr>
            <p:ph type="pic" idx="10"/>
          </p:nvPr>
        </p:nvSpPr>
        <p:spPr>
          <a:xfrm>
            <a:off x="8518985" y="2486061"/>
            <a:ext cx="2512935" cy="3308350"/>
          </a:xfrm>
          <a:prstGeom prst="rect">
            <a:avLst/>
          </a:prstGeom>
          <a:ln w="12700">
            <a:solidFill>
              <a:schemeClr val="tx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2778096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745FDA-8026-CB5C-15E7-4D219461A689}"/>
              </a:ext>
            </a:extLst>
          </p:cNvPr>
          <p:cNvSpPr>
            <a:spLocks noGrp="1" noRot="1" noMove="1" noResize="1" noEditPoints="1" noAdjustHandles="1" noChangeArrowheads="1" noChangeShapeType="1"/>
          </p:cNvSpPr>
          <p:nvPr userDrawn="1"/>
        </p:nvSpPr>
        <p:spPr>
          <a:xfrm>
            <a:off x="0" y="0"/>
            <a:ext cx="12202028" cy="6857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0235D09-2772-83CE-FFFC-1778DF35936E}"/>
              </a:ext>
            </a:extLst>
          </p:cNvPr>
          <p:cNvPicPr>
            <a:picLocks noGrp="1" noRot="1" noChangeAspect="1" noMove="1" noResize="1" noEditPoints="1" noAdjustHandles="1" noChangeArrowheads="1" noChangeShapeType="1" noCrop="1"/>
          </p:cNvPicPr>
          <p:nvPr userDrawn="1"/>
        </p:nvPicPr>
        <p:blipFill>
          <a:blip r:embed="rId2">
            <a:duotone>
              <a:prstClr val="black"/>
              <a:srgbClr val="D9C3A5">
                <a:tint val="50000"/>
                <a:satMod val="180000"/>
              </a:srgbClr>
            </a:duotone>
            <a:alphaModFix amt="70000"/>
          </a:blip>
          <a:stretch>
            <a:fillRect/>
          </a:stretch>
        </p:blipFill>
        <p:spPr>
          <a:xfrm flipH="1">
            <a:off x="3514731" y="0"/>
            <a:ext cx="8677268" cy="6858000"/>
          </a:xfrm>
          <a:prstGeom prst="rect">
            <a:avLst/>
          </a:prstGeom>
        </p:spPr>
      </p:pic>
      <p:pic>
        <p:nvPicPr>
          <p:cNvPr id="15" name="Picture 14" descr="A picture containing water, outdoor, ocean&#10;&#10;Description automatically generated">
            <a:extLst>
              <a:ext uri="{FF2B5EF4-FFF2-40B4-BE49-F238E27FC236}">
                <a16:creationId xmlns:a16="http://schemas.microsoft.com/office/drawing/2014/main" id="{B37685FF-2C31-DC91-0C23-FB866808B3C9}"/>
              </a:ext>
            </a:extLst>
          </p:cNvPr>
          <p:cNvPicPr>
            <a:picLocks noGrp="1" noRot="1" noChangeAspect="1" noMove="1" noResize="1" noEditPoints="1" noAdjustHandles="1" noChangeArrowheads="1" noChangeShapeType="1" noCrop="1"/>
          </p:cNvPicPr>
          <p:nvPr userDrawn="1"/>
        </p:nvPicPr>
        <p:blipFill>
          <a:blip r:embed="rId3" cstate="screen">
            <a:duotone>
              <a:prstClr val="black"/>
              <a:srgbClr val="D9C3A5">
                <a:tint val="50000"/>
                <a:satMod val="180000"/>
              </a:srgbClr>
            </a:duotone>
            <a:alphaModFix amt="70000"/>
            <a:extLst>
              <a:ext uri="{28A0092B-C50C-407E-A947-70E740481C1C}">
                <a14:useLocalDpi xmlns:a14="http://schemas.microsoft.com/office/drawing/2010/main"/>
              </a:ext>
            </a:extLst>
          </a:blip>
          <a:stretch>
            <a:fillRect/>
          </a:stretch>
        </p:blipFill>
        <p:spPr>
          <a:xfrm flipH="1">
            <a:off x="-1" y="0"/>
            <a:ext cx="3519307" cy="6858000"/>
          </a:xfrm>
          <a:prstGeom prst="rect">
            <a:avLst/>
          </a:prstGeom>
        </p:spPr>
      </p:pic>
      <p:pic>
        <p:nvPicPr>
          <p:cNvPr id="19" name="Picture 18">
            <a:extLst>
              <a:ext uri="{FF2B5EF4-FFF2-40B4-BE49-F238E27FC236}">
                <a16:creationId xmlns:a16="http://schemas.microsoft.com/office/drawing/2014/main" id="{2298F51C-776F-F39A-C4EF-E3222DB41A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086" y="169622"/>
            <a:ext cx="4358285" cy="4070813"/>
          </a:xfrm>
          <a:prstGeom prst="rect">
            <a:avLst/>
          </a:prstGeom>
          <a:effectLst>
            <a:outerShdw blurRad="50800" dist="38100" dir="10800000" algn="r" rotWithShape="0">
              <a:prstClr val="black">
                <a:alpha val="40000"/>
              </a:prstClr>
            </a:outerShdw>
          </a:effectLst>
        </p:spPr>
      </p:pic>
      <p:pic>
        <p:nvPicPr>
          <p:cNvPr id="22" name="Picture 21">
            <a:extLst>
              <a:ext uri="{FF2B5EF4-FFF2-40B4-BE49-F238E27FC236}">
                <a16:creationId xmlns:a16="http://schemas.microsoft.com/office/drawing/2014/main" id="{C334314C-2196-D609-E42A-DBDC55EF246C}"/>
              </a:ext>
            </a:extLst>
          </p:cNvPr>
          <p:cNvPicPr>
            <a:picLocks noChangeAspect="1"/>
          </p:cNvPicPr>
          <p:nvPr userDrawn="1"/>
        </p:nvPicPr>
        <p:blipFill>
          <a:blip r:embed="rId5"/>
          <a:stretch>
            <a:fillRect/>
          </a:stretch>
        </p:blipFill>
        <p:spPr>
          <a:xfrm>
            <a:off x="239950" y="5743416"/>
            <a:ext cx="2139881" cy="94496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90347A0-C128-F931-C70A-C851095AA2E5}"/>
              </a:ext>
            </a:extLst>
          </p:cNvPr>
          <p:cNvSpPr>
            <a:spLocks noGrp="1"/>
          </p:cNvSpPr>
          <p:nvPr>
            <p:ph type="title"/>
          </p:nvPr>
        </p:nvSpPr>
        <p:spPr>
          <a:xfrm>
            <a:off x="4245428" y="1407992"/>
            <a:ext cx="7369629"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AD42FDE-260B-13D3-B0F5-7793231F06EF}"/>
              </a:ext>
            </a:extLst>
          </p:cNvPr>
          <p:cNvSpPr>
            <a:spLocks noGrp="1"/>
          </p:cNvSpPr>
          <p:nvPr>
            <p:ph sz="half" idx="1"/>
          </p:nvPr>
        </p:nvSpPr>
        <p:spPr>
          <a:xfrm>
            <a:off x="4245427" y="3084780"/>
            <a:ext cx="4550229" cy="3308350"/>
          </a:xfrm>
          <a:prstGeom prst="rect">
            <a:avLst/>
          </a:prstGeom>
          <a:ln w="12700">
            <a:solidFill>
              <a:schemeClr val="bg1">
                <a:alpha val="99000"/>
              </a:schemeClr>
            </a:solidFill>
            <a:miter lim="800000"/>
          </a:ln>
        </p:spPr>
        <p:txBody>
          <a:bodyPr/>
          <a:lstStyle>
            <a:lvl1pPr marL="0" indent="0">
              <a:buNone/>
              <a:defRPr b="1" i="0" cap="none" baseline="0">
                <a:solidFill>
                  <a:schemeClr val="bg1"/>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4" name="Picture Placeholder 2">
            <a:extLst>
              <a:ext uri="{FF2B5EF4-FFF2-40B4-BE49-F238E27FC236}">
                <a16:creationId xmlns:a16="http://schemas.microsoft.com/office/drawing/2014/main" id="{6A10E0BF-6AB4-91E3-F5F4-D52C9D3EF2E5}"/>
              </a:ext>
            </a:extLst>
          </p:cNvPr>
          <p:cNvSpPr>
            <a:spLocks noGrp="1"/>
          </p:cNvSpPr>
          <p:nvPr>
            <p:ph type="pic" idx="10"/>
          </p:nvPr>
        </p:nvSpPr>
        <p:spPr>
          <a:xfrm>
            <a:off x="9117705" y="3084780"/>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84084659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9B9E0-09F1-8544-6BCD-438C4A63CD79}"/>
              </a:ext>
            </a:extLst>
          </p:cNvPr>
          <p:cNvSpPr>
            <a:spLocks noGrp="1"/>
          </p:cNvSpPr>
          <p:nvPr>
            <p:ph type="title"/>
          </p:nvPr>
        </p:nvSpPr>
        <p:spPr>
          <a:xfrm>
            <a:off x="1979034" y="640621"/>
            <a:ext cx="10099760" cy="1311331"/>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EB0F648-F94C-5A83-3DCE-F95BAD8AE5E3}"/>
              </a:ext>
            </a:extLst>
          </p:cNvPr>
          <p:cNvSpPr>
            <a:spLocks noGrp="1"/>
          </p:cNvSpPr>
          <p:nvPr>
            <p:ph idx="1"/>
          </p:nvPr>
        </p:nvSpPr>
        <p:spPr>
          <a:xfrm>
            <a:off x="1979034" y="2046517"/>
            <a:ext cx="10099760" cy="4032066"/>
          </a:xfrm>
          <a:prstGeom prst="rect">
            <a:avLst/>
          </a:prstGeom>
        </p:spPr>
        <p:txBody>
          <a:bodyPr/>
          <a:lstStyle>
            <a:lvl3pPr>
              <a:defRPr>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4B23386-C866-CEB6-12F2-6BE5F1286F26}"/>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1463152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F91B-715C-3F06-C807-AA3C877C2AA7}"/>
              </a:ext>
            </a:extLst>
          </p:cNvPr>
          <p:cNvSpPr>
            <a:spLocks noGrp="1"/>
          </p:cNvSpPr>
          <p:nvPr>
            <p:ph type="title"/>
          </p:nvPr>
        </p:nvSpPr>
        <p:spPr>
          <a:xfrm>
            <a:off x="1360710" y="1968135"/>
            <a:ext cx="10515600" cy="2071818"/>
          </a:xfrm>
          <a:prstGeom prst="rect">
            <a:avLst/>
          </a:prstGeom>
        </p:spPr>
        <p:txBody>
          <a:bodyPr anchor="b"/>
          <a:lstStyle>
            <a:lvl1pPr>
              <a:defRPr sz="60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9C22473-6748-6FC3-0F3D-D46FABFDF4F5}"/>
              </a:ext>
            </a:extLst>
          </p:cNvPr>
          <p:cNvSpPr>
            <a:spLocks noGrp="1"/>
          </p:cNvSpPr>
          <p:nvPr>
            <p:ph type="body" idx="1"/>
          </p:nvPr>
        </p:nvSpPr>
        <p:spPr>
          <a:xfrm>
            <a:off x="1360710" y="4119195"/>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66DEB94F-589C-8801-D603-FDF1BEFA55F3}"/>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1509132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C367-32F0-B2D4-D5D4-AC8FB6D3EB94}"/>
              </a:ext>
            </a:extLst>
          </p:cNvPr>
          <p:cNvSpPr>
            <a:spLocks noGrp="1"/>
          </p:cNvSpPr>
          <p:nvPr>
            <p:ph type="title"/>
          </p:nvPr>
        </p:nvSpPr>
        <p:spPr>
          <a:xfrm>
            <a:off x="1952892" y="548013"/>
            <a:ext cx="9368241" cy="1098225"/>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D2F617-67B1-C689-3FC6-DBCC717C39F9}"/>
              </a:ext>
            </a:extLst>
          </p:cNvPr>
          <p:cNvSpPr>
            <a:spLocks noGrp="1"/>
          </p:cNvSpPr>
          <p:nvPr>
            <p:ph sz="half" idx="1"/>
          </p:nvPr>
        </p:nvSpPr>
        <p:spPr>
          <a:xfrm>
            <a:off x="1952892" y="1825625"/>
            <a:ext cx="4937769"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619F59-46F7-7FA3-BF81-DA26BF009864}"/>
              </a:ext>
            </a:extLst>
          </p:cNvPr>
          <p:cNvSpPr>
            <a:spLocks noGrp="1"/>
          </p:cNvSpPr>
          <p:nvPr>
            <p:ph sz="half" idx="2"/>
          </p:nvPr>
        </p:nvSpPr>
        <p:spPr>
          <a:xfrm>
            <a:off x="7043061" y="1825625"/>
            <a:ext cx="4937769"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42CDFE2A-7E54-C2A1-F5D0-F2F72329C839}"/>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155430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83A2-3C7E-2EA9-1BB7-D62F250DDB2E}"/>
              </a:ext>
            </a:extLst>
          </p:cNvPr>
          <p:cNvSpPr>
            <a:spLocks noGrp="1"/>
          </p:cNvSpPr>
          <p:nvPr>
            <p:ph type="title"/>
          </p:nvPr>
        </p:nvSpPr>
        <p:spPr>
          <a:xfrm>
            <a:off x="1919656" y="591545"/>
            <a:ext cx="9984959"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5F2997-07F8-509B-4121-5A59999D18E7}"/>
              </a:ext>
            </a:extLst>
          </p:cNvPr>
          <p:cNvSpPr>
            <a:spLocks noGrp="1"/>
          </p:cNvSpPr>
          <p:nvPr>
            <p:ph type="body" idx="1"/>
          </p:nvPr>
        </p:nvSpPr>
        <p:spPr>
          <a:xfrm>
            <a:off x="1919656" y="211659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F4AAA2-F946-7184-B488-B6CDF909CBFC}"/>
              </a:ext>
            </a:extLst>
          </p:cNvPr>
          <p:cNvSpPr>
            <a:spLocks noGrp="1"/>
          </p:cNvSpPr>
          <p:nvPr>
            <p:ph sz="half" idx="2"/>
          </p:nvPr>
        </p:nvSpPr>
        <p:spPr>
          <a:xfrm>
            <a:off x="1919656" y="3010177"/>
            <a:ext cx="5157787" cy="322516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B7BEB5A-2F14-4733-8412-D04E3D1A6026}"/>
              </a:ext>
            </a:extLst>
          </p:cNvPr>
          <p:cNvSpPr>
            <a:spLocks noGrp="1"/>
          </p:cNvSpPr>
          <p:nvPr>
            <p:ph type="body" sz="quarter" idx="3"/>
          </p:nvPr>
        </p:nvSpPr>
        <p:spPr>
          <a:xfrm>
            <a:off x="7147564" y="2129750"/>
            <a:ext cx="4757051" cy="81075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2B16358-4325-D573-6782-DEB0A6898A65}"/>
              </a:ext>
            </a:extLst>
          </p:cNvPr>
          <p:cNvSpPr>
            <a:spLocks noGrp="1"/>
          </p:cNvSpPr>
          <p:nvPr>
            <p:ph sz="quarter" idx="4"/>
          </p:nvPr>
        </p:nvSpPr>
        <p:spPr>
          <a:xfrm>
            <a:off x="7147565" y="2979064"/>
            <a:ext cx="4757052" cy="325627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3EAFAE0-ABAB-55D3-72EF-495649DDE233}"/>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3774065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01FE5-0FC0-A3D2-7A87-F0F3ADBF955A}"/>
              </a:ext>
            </a:extLst>
          </p:cNvPr>
          <p:cNvSpPr>
            <a:spLocks noGrp="1"/>
          </p:cNvSpPr>
          <p:nvPr>
            <p:ph type="title"/>
          </p:nvPr>
        </p:nvSpPr>
        <p:spPr>
          <a:xfrm>
            <a:off x="1948542" y="643798"/>
            <a:ext cx="9616440"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A1D48213-1677-D706-EB61-AE2AF92650B1}"/>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3556941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D5A5-EFD2-E329-D02A-F34C475E7088}"/>
              </a:ext>
            </a:extLst>
          </p:cNvPr>
          <p:cNvSpPr>
            <a:spLocks noGrp="1"/>
          </p:cNvSpPr>
          <p:nvPr>
            <p:ph type="title"/>
          </p:nvPr>
        </p:nvSpPr>
        <p:spPr>
          <a:xfrm>
            <a:off x="2048691" y="608965"/>
            <a:ext cx="9620795"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2492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a:spLocks/>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9F3F0D91-0204-3B27-78F9-5270338C57F3}"/>
              </a:ext>
            </a:extLst>
          </p:cNvPr>
          <p:cNvPicPr>
            <a:picLocks noChangeAspect="1"/>
          </p:cNvPicPr>
          <p:nvPr userDrawn="1"/>
        </p:nvPicPr>
        <p:blipFill>
          <a:blip r:embed="rId3" cstate="screen">
            <a:duotone>
              <a:prstClr val="black"/>
              <a:srgbClr val="D9C3A5">
                <a:tint val="50000"/>
                <a:satMod val="180000"/>
              </a:srgbClr>
            </a:duotone>
            <a:alphaModFix amt="70000"/>
            <a:extLst>
              <a:ext uri="{BEBA8EAE-BF5A-486C-A8C5-ECC9F3942E4B}">
                <a14:imgProps xmlns:a14="http://schemas.microsoft.com/office/drawing/2010/main">
                  <a14:imgLayer r:embed="rId4">
                    <a14:imgEffect>
                      <a14:colorTemperature colorTemp="7214"/>
                    </a14:imgEffect>
                    <a14:imgEffect>
                      <a14:saturation sat="142000"/>
                    </a14:imgEffect>
                    <a14:imgEffect>
                      <a14:brightnessContrast bright="8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picture containing outdoor, water, sky, boat&#10;&#10;Description automatically generated">
            <a:extLst>
              <a:ext uri="{FF2B5EF4-FFF2-40B4-BE49-F238E27FC236}">
                <a16:creationId xmlns:a16="http://schemas.microsoft.com/office/drawing/2014/main" id="{1C946700-4EAF-5150-BAE6-1B741FE05FC3}"/>
              </a:ext>
            </a:extLst>
          </p:cNvPr>
          <p:cNvPicPr>
            <a:picLocks noGrp="1" noRot="1" noChangeAspect="1" noMove="1" noResize="1" noEditPoints="1" noAdjustHandles="1" noChangeArrowheads="1" noChangeShapeType="1" noCrop="1"/>
          </p:cNvPicPr>
          <p:nvPr userDrawn="1"/>
        </p:nvPicPr>
        <p:blipFill rotWithShape="1">
          <a:blip r:embed="rId5" cstate="screen">
            <a:alphaModFix amt="35000"/>
            <a:extLst>
              <a:ext uri="{BEBA8EAE-BF5A-486C-A8C5-ECC9F3942E4B}">
                <a14:imgProps xmlns:a14="http://schemas.microsoft.com/office/drawing/2010/main">
                  <a14:imgLayer r:embed="rId6">
                    <a14:imgEffect>
                      <a14:sharpenSoften amount="57000"/>
                    </a14:imgEffect>
                    <a14:imgEffect>
                      <a14:colorTemperature colorTemp="8108"/>
                    </a14:imgEffect>
                    <a14:imgEffect>
                      <a14:brightnessContrast bright="3000" contrast="21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66D345AB-E89E-614D-4497-C291C9B5C56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12591" y="-1"/>
            <a:ext cx="12192000" cy="6857999"/>
          </a:xfrm>
          <a:prstGeom prst="rect">
            <a:avLst/>
          </a:prstGeom>
        </p:spPr>
      </p:pic>
      <p:pic>
        <p:nvPicPr>
          <p:cNvPr id="15" name="Picture 14">
            <a:extLst>
              <a:ext uri="{FF2B5EF4-FFF2-40B4-BE49-F238E27FC236}">
                <a16:creationId xmlns:a16="http://schemas.microsoft.com/office/drawing/2014/main" id="{CFDD6CC5-1B83-7F52-9B49-9FA38A3117B4}"/>
              </a:ext>
              <a:ext uri="{C183D7F6-B498-43B3-948B-1728B52AA6E4}">
                <adec:decorative xmlns:adec="http://schemas.microsoft.com/office/drawing/2017/decorative" val="1"/>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2700000" algn="tl"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9" name="Picture 18" descr="A picture containing qr code&#10;&#10;Description automatically generated">
            <a:extLst>
              <a:ext uri="{FF2B5EF4-FFF2-40B4-BE49-F238E27FC236}">
                <a16:creationId xmlns:a16="http://schemas.microsoft.com/office/drawing/2014/main" id="{3FC303A8-5BBC-EF3B-29CF-D44C30D6092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B8D0D923-5D1B-27BA-820E-05025E860B9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3EB3F203-FD11-1DCA-7F38-DF663E69E2E3}"/>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12" name="Picture Placeholder 2">
            <a:extLst>
              <a:ext uri="{FF2B5EF4-FFF2-40B4-BE49-F238E27FC236}">
                <a16:creationId xmlns:a16="http://schemas.microsoft.com/office/drawing/2014/main" id="{7956C692-2D64-03F7-3DA4-A639159C6030}"/>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353809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22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6307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12" name="Picture 11" descr="A picture containing outdoor, mountain, black, old&#10;&#10;Description automatically generated">
            <a:extLst>
              <a:ext uri="{FF2B5EF4-FFF2-40B4-BE49-F238E27FC236}">
                <a16:creationId xmlns:a16="http://schemas.microsoft.com/office/drawing/2014/main" id="{9B8EB226-6643-F8FD-BC9E-F5E7F809A3BF}"/>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2591" y="0"/>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5"/>
          <a:stretch>
            <a:fillRect/>
          </a:stretch>
        </p:blipFill>
        <p:spPr>
          <a:xfrm>
            <a:off x="12591" y="-1"/>
            <a:ext cx="12192000" cy="6857999"/>
          </a:xfrm>
          <a:prstGeom prst="rect">
            <a:avLst/>
          </a:prstGeom>
        </p:spPr>
      </p:pic>
      <p:pic>
        <p:nvPicPr>
          <p:cNvPr id="10" name="Picture 9">
            <a:extLst>
              <a:ext uri="{FF2B5EF4-FFF2-40B4-BE49-F238E27FC236}">
                <a16:creationId xmlns:a16="http://schemas.microsoft.com/office/drawing/2014/main" id="{E4F2DE20-6379-429B-0166-78BFFF98EDC4}"/>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descr="A picture containing qr code&#10;&#10;Description automatically generated">
            <a:extLst>
              <a:ext uri="{FF2B5EF4-FFF2-40B4-BE49-F238E27FC236}">
                <a16:creationId xmlns:a16="http://schemas.microsoft.com/office/drawing/2014/main" id="{2F44B104-0FDA-A1E2-47C9-A19FD5A4BD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2286EE40-8AA7-F9B3-1D39-D0C8095AF1E7}"/>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CF5A593-2304-F079-22AA-B4D46C840087}"/>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4" name="Picture Placeholder 2">
            <a:extLst>
              <a:ext uri="{FF2B5EF4-FFF2-40B4-BE49-F238E27FC236}">
                <a16:creationId xmlns:a16="http://schemas.microsoft.com/office/drawing/2014/main" id="{F2CE906A-E122-DF42-7570-C05661F8CF3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9103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2" name="Picture 1" descr="A picture containing outdoor, grass, field, old&#10;&#10;Description automatically generated">
            <a:extLst>
              <a:ext uri="{FF2B5EF4-FFF2-40B4-BE49-F238E27FC236}">
                <a16:creationId xmlns:a16="http://schemas.microsoft.com/office/drawing/2014/main" id="{6255434C-0444-0409-3E3E-DDC5B9693111}"/>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5"/>
          <a:stretch>
            <a:fillRect/>
          </a:stretch>
        </p:blipFill>
        <p:spPr>
          <a:xfrm>
            <a:off x="1" y="1"/>
            <a:ext cx="12192000" cy="6857999"/>
          </a:xfrm>
          <a:prstGeom prst="rect">
            <a:avLst/>
          </a:prstGeom>
        </p:spPr>
      </p:pic>
      <p:grpSp>
        <p:nvGrpSpPr>
          <p:cNvPr id="9" name="Group 8">
            <a:extLst>
              <a:ext uri="{FF2B5EF4-FFF2-40B4-BE49-F238E27FC236}">
                <a16:creationId xmlns:a16="http://schemas.microsoft.com/office/drawing/2014/main" id="{47543DDD-4B74-1599-9A7B-B293534B5CF7}"/>
              </a:ext>
            </a:extLst>
          </p:cNvPr>
          <p:cNvGrpSpPr/>
          <p:nvPr userDrawn="1"/>
        </p:nvGrpSpPr>
        <p:grpSpPr>
          <a:xfrm>
            <a:off x="74500" y="124438"/>
            <a:ext cx="2612312" cy="6553531"/>
            <a:chOff x="74500" y="124438"/>
            <a:chExt cx="2612312" cy="6553531"/>
          </a:xfrm>
        </p:grpSpPr>
        <p:pic>
          <p:nvPicPr>
            <p:cNvPr id="10" name="Picture 9">
              <a:extLst>
                <a:ext uri="{FF2B5EF4-FFF2-40B4-BE49-F238E27FC236}">
                  <a16:creationId xmlns:a16="http://schemas.microsoft.com/office/drawing/2014/main" id="{E4F2DE20-6379-429B-0166-78BFFF98EDC4}"/>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descr="A picture containing qr code&#10;&#10;Description automatically generated">
              <a:extLst>
                <a:ext uri="{FF2B5EF4-FFF2-40B4-BE49-F238E27FC236}">
                  <a16:creationId xmlns:a16="http://schemas.microsoft.com/office/drawing/2014/main" id="{2F44B104-0FDA-A1E2-47C9-A19FD5A4BD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350C5803-3471-1408-2778-7E1B1803ED34}"/>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7E038DDD-66DA-3B1F-DCBB-6C63390565BA}"/>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5" name="Picture Placeholder 2">
            <a:extLst>
              <a:ext uri="{FF2B5EF4-FFF2-40B4-BE49-F238E27FC236}">
                <a16:creationId xmlns:a16="http://schemas.microsoft.com/office/drawing/2014/main" id="{4CB32BA9-9065-35E5-EDA9-ACD3661C3E7F}"/>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926425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2" name="Picture 1" descr="A picture containing text, old, outdoor, factory&#10;&#10;Description automatically generated">
            <a:extLst>
              <a:ext uri="{FF2B5EF4-FFF2-40B4-BE49-F238E27FC236}">
                <a16:creationId xmlns:a16="http://schemas.microsoft.com/office/drawing/2014/main" id="{692F9CA0-62C6-BB7B-F8E6-1B4EF9DA9508}"/>
              </a:ext>
            </a:extLst>
          </p:cNvPr>
          <p:cNvPicPr>
            <a:picLocks noGrp="1" noRot="1" noChangeAspect="1" noMove="1" noResize="1" noEditPoints="1" noAdjustHandles="1" noChangeArrowheads="1" noChangeShapeType="1" noCrop="1"/>
          </p:cNvPicPr>
          <p:nvPr userDrawn="1"/>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5" name="Picture 14">
            <a:extLst>
              <a:ext uri="{FF2B5EF4-FFF2-40B4-BE49-F238E27FC236}">
                <a16:creationId xmlns:a16="http://schemas.microsoft.com/office/drawing/2014/main" id="{F212AEBA-01A8-C100-F453-CA77315299DE}"/>
              </a:ext>
            </a:extLst>
          </p:cNvPr>
          <p:cNvPicPr>
            <a:picLocks noChangeAspect="1"/>
          </p:cNvPicPr>
          <p:nvPr userDrawn="1"/>
        </p:nvPicPr>
        <p:blipFill>
          <a:blip r:embed="rId5"/>
          <a:stretch>
            <a:fillRect/>
          </a:stretch>
        </p:blipFill>
        <p:spPr>
          <a:xfrm>
            <a:off x="0" y="-2"/>
            <a:ext cx="12192000" cy="6857999"/>
          </a:xfrm>
          <a:prstGeom prst="rect">
            <a:avLst/>
          </a:prstGeom>
        </p:spPr>
      </p:pic>
      <p:grpSp>
        <p:nvGrpSpPr>
          <p:cNvPr id="3" name="Group 2">
            <a:extLst>
              <a:ext uri="{FF2B5EF4-FFF2-40B4-BE49-F238E27FC236}">
                <a16:creationId xmlns:a16="http://schemas.microsoft.com/office/drawing/2014/main" id="{B07344CB-6014-B470-B1F4-E1118D0DE17B}"/>
              </a:ext>
            </a:extLst>
          </p:cNvPr>
          <p:cNvGrpSpPr/>
          <p:nvPr userDrawn="1"/>
        </p:nvGrpSpPr>
        <p:grpSpPr>
          <a:xfrm>
            <a:off x="74500" y="124438"/>
            <a:ext cx="2612312" cy="6553531"/>
            <a:chOff x="74500" y="124438"/>
            <a:chExt cx="2612312" cy="6553531"/>
          </a:xfrm>
        </p:grpSpPr>
        <p:pic>
          <p:nvPicPr>
            <p:cNvPr id="4" name="Picture 3">
              <a:extLst>
                <a:ext uri="{FF2B5EF4-FFF2-40B4-BE49-F238E27FC236}">
                  <a16:creationId xmlns:a16="http://schemas.microsoft.com/office/drawing/2014/main" id="{7F25C857-E414-AEE2-8E4D-4A56F4C48EDA}"/>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5" name="Picture 4" descr="A picture containing qr code&#10;&#10;Description automatically generated">
              <a:extLst>
                <a:ext uri="{FF2B5EF4-FFF2-40B4-BE49-F238E27FC236}">
                  <a16:creationId xmlns:a16="http://schemas.microsoft.com/office/drawing/2014/main" id="{3D59AD30-6415-EF80-F8F2-34D8079CB17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9" name="Title 1">
            <a:extLst>
              <a:ext uri="{FF2B5EF4-FFF2-40B4-BE49-F238E27FC236}">
                <a16:creationId xmlns:a16="http://schemas.microsoft.com/office/drawing/2014/main" id="{82E5A114-6814-B35E-C58E-33A67198E2A1}"/>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1B5B754-C474-2BDA-1764-659BE492D6C1}"/>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11" name="Picture Placeholder 2">
            <a:extLst>
              <a:ext uri="{FF2B5EF4-FFF2-40B4-BE49-F238E27FC236}">
                <a16:creationId xmlns:a16="http://schemas.microsoft.com/office/drawing/2014/main" id="{F97F5149-A922-0C43-6F2B-1C4E0F167579}"/>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97936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icture containing rectangle&#10;&#10;Description automatically generated">
            <a:extLst>
              <a:ext uri="{FF2B5EF4-FFF2-40B4-BE49-F238E27FC236}">
                <a16:creationId xmlns:a16="http://schemas.microsoft.com/office/drawing/2014/main" id="{C622EA81-B6DB-8C6C-5ED3-8E085766C9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A picture containing outdoor, sky, ground, old&#10;&#10;Description automatically generated">
            <a:extLst>
              <a:ext uri="{FF2B5EF4-FFF2-40B4-BE49-F238E27FC236}">
                <a16:creationId xmlns:a16="http://schemas.microsoft.com/office/drawing/2014/main" id="{7224291E-CE7F-DEAC-C585-0CD78765206A}"/>
              </a:ext>
            </a:extLst>
          </p:cNvPr>
          <p:cNvPicPr>
            <a:picLocks noGrp="1" noRot="1" noChangeAspect="1" noMove="1" noResize="1" noEditPoints="1" noAdjustHandles="1" noChangeArrowheads="1" noChangeShapeType="1" noCrop="1"/>
          </p:cNvPicPr>
          <p:nvPr userDrawn="1"/>
        </p:nvPicPr>
        <p:blipFill rotWithShape="1">
          <a:blip r:embed="rId3" cstate="screen">
            <a:alphaModFix amt="59000"/>
            <a:extLst>
              <a:ext uri="{BEBA8EAE-BF5A-486C-A8C5-ECC9F3942E4B}">
                <a14:imgProps xmlns:a14="http://schemas.microsoft.com/office/drawing/2010/main">
                  <a14:imgLayer r:embed="rId4">
                    <a14:imgEffect>
                      <a14:sharpenSoften amount="27000"/>
                    </a14:imgEffect>
                    <a14:imgEffect>
                      <a14:colorTemperature colorTemp="7393"/>
                    </a14:imgEffect>
                    <a14:imgEffect>
                      <a14:saturation sat="129000"/>
                    </a14:imgEffect>
                    <a14:imgEffect>
                      <a14:brightnessContrast bright="21000" contrast="18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8DB0FE10-E1BA-071A-285D-C9B350A5CFB3}"/>
              </a:ext>
            </a:extLst>
          </p:cNvPr>
          <p:cNvPicPr>
            <a:picLocks noChangeAspect="1"/>
          </p:cNvPicPr>
          <p:nvPr userDrawn="1"/>
        </p:nvPicPr>
        <p:blipFill>
          <a:blip r:embed="rId5"/>
          <a:stretch>
            <a:fillRect/>
          </a:stretch>
        </p:blipFill>
        <p:spPr>
          <a:xfrm>
            <a:off x="0" y="0"/>
            <a:ext cx="12192000" cy="6857999"/>
          </a:xfrm>
          <a:prstGeom prst="rect">
            <a:avLst/>
          </a:prstGeom>
        </p:spPr>
      </p:pic>
      <p:grpSp>
        <p:nvGrpSpPr>
          <p:cNvPr id="5" name="Group 4">
            <a:extLst>
              <a:ext uri="{FF2B5EF4-FFF2-40B4-BE49-F238E27FC236}">
                <a16:creationId xmlns:a16="http://schemas.microsoft.com/office/drawing/2014/main" id="{3A2AAC1B-6882-D004-3166-ABC22F6CC8BE}"/>
              </a:ext>
            </a:extLst>
          </p:cNvPr>
          <p:cNvGrpSpPr/>
          <p:nvPr userDrawn="1"/>
        </p:nvGrpSpPr>
        <p:grpSpPr>
          <a:xfrm>
            <a:off x="74500" y="124438"/>
            <a:ext cx="2612312" cy="6553531"/>
            <a:chOff x="74500" y="124438"/>
            <a:chExt cx="2612312" cy="6553531"/>
          </a:xfrm>
        </p:grpSpPr>
        <p:pic>
          <p:nvPicPr>
            <p:cNvPr id="6" name="Picture 5">
              <a:extLst>
                <a:ext uri="{FF2B5EF4-FFF2-40B4-BE49-F238E27FC236}">
                  <a16:creationId xmlns:a16="http://schemas.microsoft.com/office/drawing/2014/main" id="{FF7285F3-D581-4F26-C195-B26ACFB9FD0B}"/>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4" name="Picture 13" descr="A picture containing qr code&#10;&#10;Description automatically generated">
              <a:extLst>
                <a:ext uri="{FF2B5EF4-FFF2-40B4-BE49-F238E27FC236}">
                  <a16:creationId xmlns:a16="http://schemas.microsoft.com/office/drawing/2014/main" id="{4357EE07-DF2E-6CEB-A19C-A7B1922B196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47D56436-3769-816D-1292-33D44B5655EF}"/>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092E659F-BB7D-842C-AEEA-C4ED73C71E07}"/>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8" name="Picture Placeholder 2">
            <a:extLst>
              <a:ext uri="{FF2B5EF4-FFF2-40B4-BE49-F238E27FC236}">
                <a16:creationId xmlns:a16="http://schemas.microsoft.com/office/drawing/2014/main" id="{271CD653-0627-ECB7-8998-BC86C301DFB7}"/>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35253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0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outdoor, sky, ground, old&#10;&#10;Description automatically generated">
            <a:extLst>
              <a:ext uri="{FF2B5EF4-FFF2-40B4-BE49-F238E27FC236}">
                <a16:creationId xmlns:a16="http://schemas.microsoft.com/office/drawing/2014/main" id="{8F171DEF-A430-B5BA-DBA4-4789F8E036ED}"/>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626"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20CB5390-F2DE-C494-A6E3-0E3F2CF9501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788BD536-BD6E-6976-33F2-203E3B0A4CB8}"/>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DD6A4172-9744-668D-6E17-AF4017235DA1}"/>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8715179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A picture containing rectangle&#10;&#10;Description automatically generated">
            <a:extLst>
              <a:ext uri="{FF2B5EF4-FFF2-40B4-BE49-F238E27FC236}">
                <a16:creationId xmlns:a16="http://schemas.microsoft.com/office/drawing/2014/main" id="{B5CAC99D-BD1B-72A6-6A0E-04193384811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4A47BFF-F88D-E254-51CB-DA810DBED30F}"/>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15536"/>
            <a:ext cx="12192000" cy="6873536"/>
          </a:xfrm>
          <a:prstGeom prst="rect">
            <a:avLst/>
          </a:prstGeom>
        </p:spPr>
      </p:pic>
      <p:pic>
        <p:nvPicPr>
          <p:cNvPr id="2" name="Picture 1" descr="A picture containing outdoor, old&#10;&#10;Description automatically generated">
            <a:extLst>
              <a:ext uri="{FF2B5EF4-FFF2-40B4-BE49-F238E27FC236}">
                <a16:creationId xmlns:a16="http://schemas.microsoft.com/office/drawing/2014/main" id="{CB7CA560-15D9-B8B7-77DD-EC335969E56A}"/>
              </a:ext>
            </a:extLst>
          </p:cNvPr>
          <p:cNvPicPr>
            <a:picLocks noGrp="1" noRot="1" noChangeAspect="1" noMove="1" noResize="1" noEditPoints="1" noAdjustHandles="1" noChangeArrowheads="1" noChangeShapeType="1" noCrop="1"/>
          </p:cNvPicPr>
          <p:nvPr userDrawn="1"/>
        </p:nvPicPr>
        <p:blipFill rotWithShape="1">
          <a:blip r:embed="rId4" cstate="screen">
            <a:alphaModFix amt="35000"/>
            <a:extLst>
              <a:ext uri="{28A0092B-C50C-407E-A947-70E740481C1C}">
                <a14:useLocalDpi xmlns:a14="http://schemas.microsoft.com/office/drawing/2010/main"/>
              </a:ext>
            </a:extLst>
          </a:blip>
          <a:srcRect/>
          <a:stretch/>
        </p:blipFill>
        <p:spPr>
          <a:xfrm>
            <a:off x="1" y="-7768"/>
            <a:ext cx="12192000" cy="6873535"/>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 y="-23303"/>
            <a:ext cx="12192000" cy="6857999"/>
          </a:xfrm>
          <a:prstGeom prst="rect">
            <a:avLst/>
          </a:prstGeom>
        </p:spPr>
      </p:pic>
      <p:grpSp>
        <p:nvGrpSpPr>
          <p:cNvPr id="14" name="Group 13">
            <a:extLst>
              <a:ext uri="{FF2B5EF4-FFF2-40B4-BE49-F238E27FC236}">
                <a16:creationId xmlns:a16="http://schemas.microsoft.com/office/drawing/2014/main" id="{EE631BEF-3BDD-DE22-794E-9CBB017A778B}"/>
              </a:ext>
            </a:extLst>
          </p:cNvPr>
          <p:cNvGrpSpPr/>
          <p:nvPr userDrawn="1"/>
        </p:nvGrpSpPr>
        <p:grpSpPr>
          <a:xfrm>
            <a:off x="74500" y="124438"/>
            <a:ext cx="2612312" cy="6553531"/>
            <a:chOff x="74500" y="124438"/>
            <a:chExt cx="2612312" cy="6553531"/>
          </a:xfrm>
        </p:grpSpPr>
        <p:pic>
          <p:nvPicPr>
            <p:cNvPr id="15" name="Picture 14">
              <a:extLst>
                <a:ext uri="{FF2B5EF4-FFF2-40B4-BE49-F238E27FC236}">
                  <a16:creationId xmlns:a16="http://schemas.microsoft.com/office/drawing/2014/main" id="{664C231B-7DFE-7C75-A906-0B2B2C789993}"/>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9" name="Picture 18" descr="A picture containing qr code&#10;&#10;Description automatically generated">
              <a:extLst>
                <a:ext uri="{FF2B5EF4-FFF2-40B4-BE49-F238E27FC236}">
                  <a16:creationId xmlns:a16="http://schemas.microsoft.com/office/drawing/2014/main" id="{75FDA547-66B6-3212-C804-4CD120628FA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A5B4D753-6F4F-C112-4727-1FCC63A930A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F06462BE-7AC8-90F6-8A55-9CDC151D0DFE}"/>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7" name="Picture Placeholder 2">
            <a:extLst>
              <a:ext uri="{FF2B5EF4-FFF2-40B4-BE49-F238E27FC236}">
                <a16:creationId xmlns:a16="http://schemas.microsoft.com/office/drawing/2014/main" id="{AE4ADB99-AF46-9B44-7C8B-43C4BE38320F}"/>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51106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1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picture containing outdoor, old&#10;&#10;Description automatically generated">
            <a:extLst>
              <a:ext uri="{FF2B5EF4-FFF2-40B4-BE49-F238E27FC236}">
                <a16:creationId xmlns:a16="http://schemas.microsoft.com/office/drawing/2014/main" id="{E7BB7CC7-BB85-BB66-5E98-2B3B35360216}"/>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5098" cy="6857999"/>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5F9CA195-CD7C-5D3C-6650-BE01D65B03D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02B4491A-D2E3-EF6B-EAB1-B3FA6BC4B5FB}"/>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978C0055-8594-B930-5FEB-3A41096AC411}"/>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55151961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0F1B85-CA10-5B17-91A7-21B2064C15F6}"/>
              </a:ext>
            </a:extLst>
          </p:cNvPr>
          <p:cNvPicPr>
            <a:picLocks noChangeAspect="1"/>
          </p:cNvPicPr>
          <p:nvPr userDrawn="1"/>
        </p:nvPicPr>
        <p:blipFill>
          <a:blip r:embed="rId23"/>
          <a:stretch>
            <a:fillRect/>
          </a:stretch>
        </p:blipFill>
        <p:spPr>
          <a:xfrm>
            <a:off x="0" y="1"/>
            <a:ext cx="12192000" cy="6857999"/>
          </a:xfrm>
          <a:prstGeom prst="rect">
            <a:avLst/>
          </a:prstGeom>
        </p:spPr>
      </p:pic>
      <p:pic>
        <p:nvPicPr>
          <p:cNvPr id="10" name="Picture 9">
            <a:extLst>
              <a:ext uri="{FF2B5EF4-FFF2-40B4-BE49-F238E27FC236}">
                <a16:creationId xmlns:a16="http://schemas.microsoft.com/office/drawing/2014/main" id="{F2CBBAF8-AA03-519A-A04C-7AB4E65A23B5}"/>
              </a:ext>
              <a:ext uri="{C183D7F6-B498-43B3-948B-1728B52AA6E4}">
                <adec:decorative xmlns:adec="http://schemas.microsoft.com/office/drawing/2017/decorative" val="1"/>
              </a:ext>
            </a:extLst>
          </p:cNvPr>
          <p:cNvPicPr>
            <a:picLocks noChangeAspect="1"/>
          </p:cNvPicPr>
          <p:nvPr userDrawn="1"/>
        </p:nvPicPr>
        <p:blipFill>
          <a:blip r:embed="rId24" cstate="screen">
            <a:alphaModFix/>
            <a:extLst>
              <a:ext uri="{28A0092B-C50C-407E-A947-70E740481C1C}">
                <a14:useLocalDpi xmlns:a14="http://schemas.microsoft.com/office/drawing/2010/main"/>
              </a:ext>
            </a:extLst>
          </a:blip>
          <a:stretch>
            <a:fillRect/>
          </a:stretch>
        </p:blipFill>
        <p:spPr>
          <a:xfrm>
            <a:off x="115243" y="182714"/>
            <a:ext cx="1770489" cy="1654792"/>
          </a:xfrm>
          <a:prstGeom prst="rect">
            <a:avLst/>
          </a:prstGeom>
          <a:ln>
            <a:noFill/>
          </a:ln>
          <a:effectLst>
            <a:outerShdw blurRad="50800" dist="38100" dir="2700000" algn="tl"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a:extLst>
              <a:ext uri="{FF2B5EF4-FFF2-40B4-BE49-F238E27FC236}">
                <a16:creationId xmlns:a16="http://schemas.microsoft.com/office/drawing/2014/main" id="{659E95A8-3758-DF9C-D007-7B97123ABBD6}"/>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115243" y="5813015"/>
            <a:ext cx="2139510" cy="9493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3773761"/>
      </p:ext>
    </p:extLst>
  </p:cSld>
  <p:clrMap bg1="lt1" tx1="dk1" bg2="lt2" tx2="dk2" accent1="accent1" accent2="accent2" accent3="accent3" accent4="accent4" accent5="accent5" accent6="accent6" hlink="hlink" folHlink="folHlink"/>
  <p:sldLayoutIdLst>
    <p:sldLayoutId id="2147483700" r:id="rId1"/>
    <p:sldLayoutId id="2147483687" r:id="rId2"/>
    <p:sldLayoutId id="2147483649" r:id="rId3"/>
    <p:sldLayoutId id="2147483685" r:id="rId4"/>
    <p:sldLayoutId id="2147483692" r:id="rId5"/>
    <p:sldLayoutId id="2147483688" r:id="rId6"/>
    <p:sldLayoutId id="2147483699" r:id="rId7"/>
    <p:sldLayoutId id="2147483689" r:id="rId8"/>
    <p:sldLayoutId id="2147483698" r:id="rId9"/>
    <p:sldLayoutId id="2147483690" r:id="rId10"/>
    <p:sldLayoutId id="2147483697" r:id="rId11"/>
    <p:sldLayoutId id="2147483695" r:id="rId12"/>
    <p:sldLayoutId id="2147483694" r:id="rId13"/>
    <p:sldLayoutId id="2147483650" r:id="rId14"/>
    <p:sldLayoutId id="2147483651" r:id="rId15"/>
    <p:sldLayoutId id="2147483652" r:id="rId16"/>
    <p:sldLayoutId id="2147483653" r:id="rId17"/>
    <p:sldLayoutId id="2147483654" r:id="rId18"/>
    <p:sldLayoutId id="2147483684" r:id="rId19"/>
    <p:sldLayoutId id="2147483691" r:id="rId20"/>
    <p:sldLayoutId id="214748370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9.wdp"/></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26.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sky, train, track&#10;&#10;AI-generated content may be incorrect.">
            <a:extLst>
              <a:ext uri="{FF2B5EF4-FFF2-40B4-BE49-F238E27FC236}">
                <a16:creationId xmlns:a16="http://schemas.microsoft.com/office/drawing/2014/main" id="{9C9A8A1C-6E2B-169C-3695-F305FECBEC42}"/>
              </a:ext>
            </a:extLst>
          </p:cNvPr>
          <p:cNvPicPr>
            <a:picLocks noChangeAspect="1"/>
          </p:cNvPicPr>
          <p:nvPr/>
        </p:nvPicPr>
        <p:blipFill>
          <a:blip r:embed="rId3" cstate="screen">
            <a:duotone>
              <a:prstClr val="black"/>
              <a:schemeClr val="bg2">
                <a:lumMod val="10000"/>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0" y="1"/>
            <a:ext cx="12254804" cy="6858000"/>
          </a:xfrm>
          <a:prstGeom prst="rect">
            <a:avLst/>
          </a:prstGeom>
        </p:spPr>
      </p:pic>
      <p:pic>
        <p:nvPicPr>
          <p:cNvPr id="5" name="Picture 4" descr="A picture containing text, silhouette&#10;&#10;Description automatically generated">
            <a:extLst>
              <a:ext uri="{FF2B5EF4-FFF2-40B4-BE49-F238E27FC236}">
                <a16:creationId xmlns:a16="http://schemas.microsoft.com/office/drawing/2014/main" id="{658DCD5C-472E-3353-42A4-7DD3AD9D37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00" y="-1"/>
            <a:ext cx="12192000" cy="6858000"/>
          </a:xfrm>
          <a:prstGeom prst="rect">
            <a:avLst/>
          </a:prstGeom>
        </p:spPr>
      </p:pic>
      <p:pic>
        <p:nvPicPr>
          <p:cNvPr id="6" name="Picture 5" descr="A picture containing qr code&#10;&#10;Description automatically generated">
            <a:extLst>
              <a:ext uri="{FF2B5EF4-FFF2-40B4-BE49-F238E27FC236}">
                <a16:creationId xmlns:a16="http://schemas.microsoft.com/office/drawing/2014/main" id="{4CD5D698-99E6-2A81-E3FE-98D223A07C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887" y="5821911"/>
            <a:ext cx="2139512" cy="949358"/>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5564AD3-FA0E-65AF-FA10-D5B0019D3238}"/>
              </a:ext>
              <a:ext uri="{C183D7F6-B498-43B3-948B-1728B52AA6E4}">
                <adec:decorative xmlns:adec="http://schemas.microsoft.com/office/drawing/2017/decorative" val="1"/>
              </a:ext>
            </a:extLst>
          </p:cNvPr>
          <p:cNvPicPr>
            <a:picLocks noChangeAspect="1"/>
          </p:cNvPicPr>
          <p:nvPr/>
        </p:nvPicPr>
        <p:blipFill>
          <a:blip r:embed="rId7"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sp>
        <p:nvSpPr>
          <p:cNvPr id="10" name="Title 1">
            <a:extLst>
              <a:ext uri="{FF2B5EF4-FFF2-40B4-BE49-F238E27FC236}">
                <a16:creationId xmlns:a16="http://schemas.microsoft.com/office/drawing/2014/main" id="{31054524-6859-0910-DD95-9F5A81C76A1D}"/>
              </a:ext>
            </a:extLst>
          </p:cNvPr>
          <p:cNvSpPr>
            <a:spLocks noGrp="1"/>
          </p:cNvSpPr>
          <p:nvPr>
            <p:ph type="title"/>
          </p:nvPr>
        </p:nvSpPr>
        <p:spPr>
          <a:xfrm>
            <a:off x="2686812" y="1847619"/>
            <a:ext cx="8719243" cy="1098225"/>
          </a:xfrm>
        </p:spPr>
        <p:txBody>
          <a:bodyPr/>
          <a:lstStyle/>
          <a:p>
            <a:r>
              <a:rPr lang="en-US" sz="4800" dirty="0">
                <a:solidFill>
                  <a:srgbClr val="FFCD05"/>
                </a:solidFill>
                <a:effectLst>
                  <a:outerShdw blurRad="38100" dist="38100" dir="2700000" algn="tl">
                    <a:schemeClr val="tx1"/>
                  </a:outerShdw>
                </a:effectLst>
              </a:rPr>
              <a:t>ASSOCIATION OF LEVEE BOARDS OF LOUISIANA</a:t>
            </a:r>
          </a:p>
        </p:txBody>
      </p:sp>
      <p:sp>
        <p:nvSpPr>
          <p:cNvPr id="11" name="Title 1">
            <a:extLst>
              <a:ext uri="{FF2B5EF4-FFF2-40B4-BE49-F238E27FC236}">
                <a16:creationId xmlns:a16="http://schemas.microsoft.com/office/drawing/2014/main" id="{2250E893-0C6C-87F3-9C2E-A7BFE137960C}"/>
              </a:ext>
            </a:extLst>
          </p:cNvPr>
          <p:cNvSpPr txBox="1">
            <a:spLocks/>
          </p:cNvSpPr>
          <p:nvPr/>
        </p:nvSpPr>
        <p:spPr>
          <a:xfrm>
            <a:off x="2686812" y="5272798"/>
            <a:ext cx="9009529" cy="109822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3200" dirty="0">
                <a:solidFill>
                  <a:schemeClr val="bg1"/>
                </a:solidFill>
                <a:effectLst>
                  <a:outerShdw blurRad="38100" dist="38100" dir="2700000" algn="tl">
                    <a:schemeClr val="tx1"/>
                  </a:outerShdw>
                </a:effectLst>
              </a:rPr>
              <a:t>New Orleans District Update</a:t>
            </a:r>
          </a:p>
          <a:p>
            <a:r>
              <a:rPr lang="en-US" sz="3200" dirty="0">
                <a:solidFill>
                  <a:schemeClr val="bg1"/>
                </a:solidFill>
                <a:effectLst>
                  <a:outerShdw blurRad="38100" dist="38100" dir="2700000" algn="tl">
                    <a:schemeClr val="tx1"/>
                  </a:outerShdw>
                </a:effectLst>
              </a:rPr>
              <a:t>COL Cullen Jones, P.E. PMP</a:t>
            </a:r>
          </a:p>
          <a:p>
            <a:r>
              <a:rPr lang="en-US" sz="3200" dirty="0">
                <a:solidFill>
                  <a:schemeClr val="bg1"/>
                </a:solidFill>
                <a:effectLst>
                  <a:outerShdw blurRad="38100" dist="38100" dir="2700000" algn="tl">
                    <a:schemeClr val="tx1"/>
                  </a:outerShdw>
                </a:effectLst>
              </a:rPr>
              <a:t>1 MAY 2025</a:t>
            </a:r>
          </a:p>
        </p:txBody>
      </p:sp>
    </p:spTree>
    <p:extLst>
      <p:ext uri="{BB962C8B-B14F-4D97-AF65-F5344CB8AC3E}">
        <p14:creationId xmlns:p14="http://schemas.microsoft.com/office/powerpoint/2010/main" val="414424906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23F940-B477-69F6-1FE4-19A5245FBF6F}"/>
              </a:ext>
            </a:extLst>
          </p:cNvPr>
          <p:cNvGrpSpPr/>
          <p:nvPr/>
        </p:nvGrpSpPr>
        <p:grpSpPr>
          <a:xfrm>
            <a:off x="1679657" y="1705130"/>
            <a:ext cx="10268510" cy="4898787"/>
            <a:chOff x="1679657" y="1705130"/>
            <a:chExt cx="10268510" cy="4898787"/>
          </a:xfrm>
        </p:grpSpPr>
        <p:pic>
          <p:nvPicPr>
            <p:cNvPr id="6" name="Picture 5" descr="Logo, icon&#10;&#10;Description automatically generated">
              <a:extLst>
                <a:ext uri="{FF2B5EF4-FFF2-40B4-BE49-F238E27FC236}">
                  <a16:creationId xmlns:a16="http://schemas.microsoft.com/office/drawing/2014/main" id="{D3C39019-1B34-BDCE-31CD-06D68D484D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035" y="2760445"/>
              <a:ext cx="784540" cy="78454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scene3d>
              <a:camera prst="orthographicFront"/>
              <a:lightRig rig="morning" dir="t"/>
            </a:scene3d>
          </p:spPr>
        </p:pic>
        <p:pic>
          <p:nvPicPr>
            <p:cNvPr id="8" name="Picture 7" descr="Icon&#10;&#10;Description automatically generated">
              <a:extLst>
                <a:ext uri="{FF2B5EF4-FFF2-40B4-BE49-F238E27FC236}">
                  <a16:creationId xmlns:a16="http://schemas.microsoft.com/office/drawing/2014/main" id="{A154215D-602E-B396-7FFC-026AB022D2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9979" y="3734042"/>
              <a:ext cx="937230" cy="937230"/>
            </a:xfrm>
            <a:prstGeom prst="rect">
              <a:avLst/>
            </a:prstGeom>
          </p:spPr>
        </p:pic>
        <p:pic>
          <p:nvPicPr>
            <p:cNvPr id="25" name="Picture 24" descr="Icon&#10;&#10;Description automatically generated">
              <a:extLst>
                <a:ext uri="{FF2B5EF4-FFF2-40B4-BE49-F238E27FC236}">
                  <a16:creationId xmlns:a16="http://schemas.microsoft.com/office/drawing/2014/main" id="{F45B6C3C-E30C-1D59-E970-B7717121E9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95321" y="4883721"/>
              <a:ext cx="710937" cy="710937"/>
            </a:xfrm>
            <a:prstGeom prst="rect">
              <a:avLst/>
            </a:prstGeom>
          </p:spPr>
        </p:pic>
        <p:pic>
          <p:nvPicPr>
            <p:cNvPr id="33" name="Picture 32" descr="A red and white sign&#10;&#10;Description automatically generated with medium confidence">
              <a:extLst>
                <a:ext uri="{FF2B5EF4-FFF2-40B4-BE49-F238E27FC236}">
                  <a16:creationId xmlns:a16="http://schemas.microsoft.com/office/drawing/2014/main" id="{4E45A8F0-048C-2A0A-F350-5E75E789AC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10499" y="1705130"/>
              <a:ext cx="1137668" cy="784539"/>
            </a:xfrm>
            <a:prstGeom prst="rect">
              <a:avLst/>
            </a:prstGeom>
          </p:spPr>
        </p:pic>
        <p:pic>
          <p:nvPicPr>
            <p:cNvPr id="5" name="Picture 4" descr="Logo&#10;&#10;Description automatically generated">
              <a:extLst>
                <a:ext uri="{FF2B5EF4-FFF2-40B4-BE49-F238E27FC236}">
                  <a16:creationId xmlns:a16="http://schemas.microsoft.com/office/drawing/2014/main" id="{EF80959A-F2FA-5A31-35A0-220DCDC420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58035" y="5828101"/>
              <a:ext cx="759105" cy="759105"/>
            </a:xfrm>
            <a:prstGeom prst="rect">
              <a:avLst/>
            </a:prstGeom>
          </p:spPr>
        </p:pic>
        <p:grpSp>
          <p:nvGrpSpPr>
            <p:cNvPr id="14" name="Group 13">
              <a:extLst>
                <a:ext uri="{FF2B5EF4-FFF2-40B4-BE49-F238E27FC236}">
                  <a16:creationId xmlns:a16="http://schemas.microsoft.com/office/drawing/2014/main" id="{C59B47EA-8824-BC96-D145-9B40DCA7454F}"/>
                </a:ext>
              </a:extLst>
            </p:cNvPr>
            <p:cNvGrpSpPr/>
            <p:nvPr/>
          </p:nvGrpSpPr>
          <p:grpSpPr>
            <a:xfrm>
              <a:off x="1679657" y="1727751"/>
              <a:ext cx="9085945" cy="4876166"/>
              <a:chOff x="1273261" y="1669695"/>
              <a:chExt cx="9085945" cy="4876166"/>
            </a:xfrm>
          </p:grpSpPr>
          <p:sp>
            <p:nvSpPr>
              <p:cNvPr id="37" name="TextBox 36">
                <a:extLst>
                  <a:ext uri="{FF2B5EF4-FFF2-40B4-BE49-F238E27FC236}">
                    <a16:creationId xmlns:a16="http://schemas.microsoft.com/office/drawing/2014/main" id="{5DBEC420-8AA0-E744-8E4B-B8E7AA2DDB65}"/>
                  </a:ext>
                </a:extLst>
              </p:cNvPr>
              <p:cNvSpPr txBox="1"/>
              <p:nvPr/>
            </p:nvSpPr>
            <p:spPr>
              <a:xfrm>
                <a:off x="3334290" y="1669695"/>
                <a:ext cx="7024915"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www.mvn.usace.army.mil</a:t>
                </a:r>
              </a:p>
            </p:txBody>
          </p:sp>
          <p:sp>
            <p:nvSpPr>
              <p:cNvPr id="41" name="TextBox 40">
                <a:extLst>
                  <a:ext uri="{FF2B5EF4-FFF2-40B4-BE49-F238E27FC236}">
                    <a16:creationId xmlns:a16="http://schemas.microsoft.com/office/drawing/2014/main" id="{808652F4-2F96-19D8-31EE-B48EA697F491}"/>
                  </a:ext>
                </a:extLst>
              </p:cNvPr>
              <p:cNvSpPr txBox="1"/>
              <p:nvPr/>
            </p:nvSpPr>
            <p:spPr>
              <a:xfrm>
                <a:off x="2013491" y="2696376"/>
                <a:ext cx="8345715" cy="769441"/>
              </a:xfrm>
              <a:prstGeom prst="rect">
                <a:avLst/>
              </a:prstGeom>
              <a:noFill/>
              <a:effectLst>
                <a:innerShdw blurRad="63500" dist="50800" dir="13500000">
                  <a:prstClr val="black">
                    <a:alpha val="50000"/>
                  </a:prstClr>
                </a:innerShdw>
              </a:effectLst>
              <a:scene3d>
                <a:camera prst="orthographicFront"/>
                <a:lightRig rig="chilly" dir="t"/>
              </a:scene3d>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Arial" panose="020B0604020202020204" pitchFamily="34" charset="0"/>
                    <a:ea typeface="Calibri" panose="020F0502020204030204" pitchFamily="34" charset="0"/>
                    <a:cs typeface="Arial" panose="020B0604020202020204" pitchFamily="34" charset="0"/>
                  </a:rPr>
                  <a:t>www.facebook.com/usacenola</a:t>
                </a:r>
                <a:endPar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D092E3D7-6FCA-A353-2B21-CB8F2141982D}"/>
                  </a:ext>
                </a:extLst>
              </p:cNvPr>
              <p:cNvSpPr txBox="1"/>
              <p:nvPr/>
            </p:nvSpPr>
            <p:spPr>
              <a:xfrm>
                <a:off x="1273261" y="3723057"/>
                <a:ext cx="9085943" cy="76944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Arial" panose="020B0604020202020204" pitchFamily="34" charset="0"/>
                    <a:ea typeface="Calibri" panose="020F0502020204030204" pitchFamily="34" charset="0"/>
                    <a:cs typeface="Arial" panose="020B0604020202020204" pitchFamily="34" charset="0"/>
                  </a:rPr>
                  <a:t>www.instagram.com/usace_nola</a:t>
                </a:r>
              </a:p>
            </p:txBody>
          </p:sp>
          <p:sp>
            <p:nvSpPr>
              <p:cNvPr id="46" name="TextBox 45">
                <a:extLst>
                  <a:ext uri="{FF2B5EF4-FFF2-40B4-BE49-F238E27FC236}">
                    <a16:creationId xmlns:a16="http://schemas.microsoft.com/office/drawing/2014/main" id="{16EB5E8D-FE84-CCE5-DA8F-D72448AB58E3}"/>
                  </a:ext>
                </a:extLst>
              </p:cNvPr>
              <p:cNvSpPr txBox="1"/>
              <p:nvPr/>
            </p:nvSpPr>
            <p:spPr>
              <a:xfrm>
                <a:off x="4060005" y="4749738"/>
                <a:ext cx="6299199" cy="76944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Arial" panose="020B0604020202020204" pitchFamily="34" charset="0"/>
                    <a:ea typeface="Calibri" panose="020F0502020204030204" pitchFamily="34" charset="0"/>
                    <a:cs typeface="Arial" panose="020B0604020202020204" pitchFamily="34" charset="0"/>
                  </a:rPr>
                  <a:t>twitter.com/</a:t>
                </a:r>
                <a:r>
                  <a:rPr kumimoji="0" lang="en-US" sz="4400" b="1" i="0" u="none" strike="noStrike" kern="1200" cap="none" spc="0" normalizeH="0" baseline="0" noProof="0" dirty="0" err="1">
                    <a:ln>
                      <a:noFill/>
                    </a:ln>
                    <a:effectLst>
                      <a:innerShdw blurRad="63500" dist="50800" dir="13500000">
                        <a:prstClr val="black">
                          <a:alpha val="50000"/>
                        </a:prstClr>
                      </a:innerShdw>
                    </a:effectLst>
                    <a:uLnTx/>
                    <a:uFillTx/>
                    <a:latin typeface="Arial" panose="020B0604020202020204" pitchFamily="34" charset="0"/>
                    <a:ea typeface="Calibri" panose="020F0502020204030204" pitchFamily="34" charset="0"/>
                    <a:cs typeface="Arial" panose="020B0604020202020204" pitchFamily="34" charset="0"/>
                  </a:rPr>
                  <a:t>usacenola</a:t>
                </a:r>
                <a:endParaRPr kumimoji="0" lang="en-US" sz="4400" b="1" i="0" u="none" strike="noStrike" kern="1200" cap="none" spc="0" normalizeH="0" baseline="0" noProof="0" dirty="0">
                  <a:ln>
                    <a:noFill/>
                  </a:ln>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982A257-EAD8-0BC9-A10D-D21F4D7A1082}"/>
                  </a:ext>
                </a:extLst>
              </p:cNvPr>
              <p:cNvSpPr txBox="1"/>
              <p:nvPr/>
            </p:nvSpPr>
            <p:spPr>
              <a:xfrm>
                <a:off x="1853834" y="5776420"/>
                <a:ext cx="8505370" cy="769441"/>
              </a:xfrm>
              <a:prstGeom prst="rect">
                <a:avLst/>
              </a:prstGeom>
              <a:noFill/>
            </p:spPr>
            <p:txBody>
              <a:bodyPr wrap="square">
                <a:spAutoFit/>
              </a:bodyPr>
              <a:lstStyle/>
              <a:p>
                <a:pPr marL="0" marR="0" algn="r">
                  <a:spcBef>
                    <a:spcPts val="0"/>
                  </a:spcBef>
                  <a:spcAft>
                    <a:spcPts val="0"/>
                  </a:spcAft>
                </a:pPr>
                <a:r>
                  <a:rPr lang="en-US" sz="4400" b="1" dirty="0">
                    <a:effectLst>
                      <a:innerShdw blurRad="63500" dist="50800" dir="13500000">
                        <a:prstClr val="black">
                          <a:alpha val="50000"/>
                        </a:prstClr>
                      </a:innerShdw>
                    </a:effectLst>
                    <a:latin typeface="Arial" panose="020B0604020202020204" pitchFamily="34" charset="0"/>
                    <a:ea typeface="Calibri" panose="020F0502020204030204" pitchFamily="34" charset="0"/>
                    <a:cs typeface="Arial" panose="020B0604020202020204" pitchFamily="34" charset="0"/>
                  </a:rPr>
                  <a:t>LinkedIn - New Orleans District</a:t>
                </a:r>
              </a:p>
            </p:txBody>
          </p:sp>
        </p:grpSp>
      </p:grpSp>
      <p:sp>
        <p:nvSpPr>
          <p:cNvPr id="12" name="TextBox 11">
            <a:extLst>
              <a:ext uri="{FF2B5EF4-FFF2-40B4-BE49-F238E27FC236}">
                <a16:creationId xmlns:a16="http://schemas.microsoft.com/office/drawing/2014/main" id="{3094D72F-BAC6-9B6A-6866-C9A0461FB3E7}"/>
              </a:ext>
            </a:extLst>
          </p:cNvPr>
          <p:cNvSpPr txBox="1"/>
          <p:nvPr/>
        </p:nvSpPr>
        <p:spPr>
          <a:xfrm>
            <a:off x="1965996" y="421208"/>
            <a:ext cx="9981317" cy="954107"/>
          </a:xfrm>
          <a:prstGeom prst="rect">
            <a:avLst/>
          </a:prstGeom>
          <a:noFill/>
        </p:spPr>
        <p:txBody>
          <a:bodyPr wrap="square" rtlCol="0">
            <a:spAutoFit/>
            <a:scene3d>
              <a:camera prst="orthographicFront"/>
              <a:lightRig rig="sunrise" dir="t">
                <a:rot lat="0" lon="0" rev="10800000"/>
              </a:lightRig>
            </a:scene3d>
          </a:bodyPr>
          <a:lstStyle/>
          <a:p>
            <a:r>
              <a:rPr lang="en-US" sz="2400" b="1" dirty="0">
                <a:effectLst>
                  <a:innerShdw blurRad="114300" dist="38100" dir="13500000">
                    <a:prstClr val="black">
                      <a:alpha val="90000"/>
                    </a:prstClr>
                  </a:innerShdw>
                </a:effectLst>
                <a:latin typeface="Arial" panose="020B0604020202020204" pitchFamily="34" charset="0"/>
                <a:cs typeface="Arial" panose="020B0604020202020204" pitchFamily="34" charset="0"/>
              </a:rPr>
              <a:t>NEW ORLEANS DISTRICT CHANNELS</a:t>
            </a:r>
          </a:p>
          <a:p>
            <a:r>
              <a:rPr lang="en-US" sz="3200" b="1" dirty="0">
                <a:effectLst>
                  <a:innerShdw blurRad="114300" dist="38100" dir="13500000">
                    <a:prstClr val="black">
                      <a:alpha val="90000"/>
                    </a:prstClr>
                  </a:innerShdw>
                </a:effectLst>
                <a:latin typeface="Arial" panose="020B0604020202020204" pitchFamily="34" charset="0"/>
                <a:cs typeface="Arial" panose="020B0604020202020204" pitchFamily="34" charset="0"/>
              </a:rPr>
              <a:t>FOLLOW FOR THE LATEST NEWS AND EVENTS</a:t>
            </a:r>
          </a:p>
        </p:txBody>
      </p:sp>
    </p:spTree>
    <p:extLst>
      <p:ext uri="{BB962C8B-B14F-4D97-AF65-F5344CB8AC3E}">
        <p14:creationId xmlns:p14="http://schemas.microsoft.com/office/powerpoint/2010/main" val="31636980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C7C5698-899B-87CA-DB3C-97FA632CB20E}"/>
              </a:ext>
            </a:extLst>
          </p:cNvPr>
          <p:cNvGrpSpPr/>
          <p:nvPr/>
        </p:nvGrpSpPr>
        <p:grpSpPr>
          <a:xfrm>
            <a:off x="2856416" y="6617601"/>
            <a:ext cx="9243225" cy="122051"/>
            <a:chOff x="2875270" y="6617601"/>
            <a:chExt cx="9243225" cy="122051"/>
          </a:xfrm>
          <a:effectLst>
            <a:outerShdw blurRad="12700" dist="25400" dir="2700000" algn="tl" rotWithShape="0">
              <a:prstClr val="black">
                <a:alpha val="30000"/>
              </a:prstClr>
            </a:outerShdw>
          </a:effectLst>
        </p:grpSpPr>
        <p:sp>
          <p:nvSpPr>
            <p:cNvPr id="4" name="Oval 3">
              <a:extLst>
                <a:ext uri="{FF2B5EF4-FFF2-40B4-BE49-F238E27FC236}">
                  <a16:creationId xmlns:a16="http://schemas.microsoft.com/office/drawing/2014/main" id="{7A2FBDE1-0378-383F-402E-CE2DF1F0C216}"/>
                </a:ext>
              </a:extLst>
            </p:cNvPr>
            <p:cNvSpPr/>
            <p:nvPr/>
          </p:nvSpPr>
          <p:spPr>
            <a:xfrm>
              <a:off x="287527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A42315-51DA-0E69-1FFD-B20E6C7031F6}"/>
                </a:ext>
              </a:extLst>
            </p:cNvPr>
            <p:cNvSpPr/>
            <p:nvPr/>
          </p:nvSpPr>
          <p:spPr>
            <a:xfrm>
              <a:off x="3794274"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31AE83-FC8B-FB8E-8A8A-13014244036A}"/>
                </a:ext>
              </a:extLst>
            </p:cNvPr>
            <p:cNvSpPr/>
            <p:nvPr/>
          </p:nvSpPr>
          <p:spPr>
            <a:xfrm>
              <a:off x="471097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7FCC9C-B3D2-3EDB-1BBA-2AA7B0AC7BD0}"/>
                </a:ext>
              </a:extLst>
            </p:cNvPr>
            <p:cNvSpPr/>
            <p:nvPr/>
          </p:nvSpPr>
          <p:spPr>
            <a:xfrm>
              <a:off x="562537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5FC4A1-39F3-98DB-1888-D28FEE44B7B8}"/>
                </a:ext>
              </a:extLst>
            </p:cNvPr>
            <p:cNvSpPr/>
            <p:nvPr/>
          </p:nvSpPr>
          <p:spPr>
            <a:xfrm>
              <a:off x="654438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83C9AB-072C-1FD1-E241-76EFB04149A5}"/>
                </a:ext>
              </a:extLst>
            </p:cNvPr>
            <p:cNvSpPr/>
            <p:nvPr/>
          </p:nvSpPr>
          <p:spPr>
            <a:xfrm>
              <a:off x="7461082"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A3114E4-5889-BBC9-B2A1-C85DA01C522C}"/>
                </a:ext>
              </a:extLst>
            </p:cNvPr>
            <p:cNvSpPr/>
            <p:nvPr/>
          </p:nvSpPr>
          <p:spPr>
            <a:xfrm>
              <a:off x="8375482"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5F6C42-E5CB-1EA0-EDDC-445D60E83329}"/>
                </a:ext>
              </a:extLst>
            </p:cNvPr>
            <p:cNvSpPr/>
            <p:nvPr/>
          </p:nvSpPr>
          <p:spPr>
            <a:xfrm>
              <a:off x="929448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693B90A-3095-C216-90C1-2D8C6B79F91B}"/>
                </a:ext>
              </a:extLst>
            </p:cNvPr>
            <p:cNvSpPr/>
            <p:nvPr/>
          </p:nvSpPr>
          <p:spPr>
            <a:xfrm>
              <a:off x="1021118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3A94C7D-11E4-78D6-4CC5-1E91FC1AF7DD}"/>
                </a:ext>
              </a:extLst>
            </p:cNvPr>
            <p:cNvSpPr/>
            <p:nvPr/>
          </p:nvSpPr>
          <p:spPr>
            <a:xfrm>
              <a:off x="11125588"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A824CA5-E609-5ECD-49DF-E1C10469E08F}"/>
                </a:ext>
              </a:extLst>
            </p:cNvPr>
            <p:cNvSpPr/>
            <p:nvPr/>
          </p:nvSpPr>
          <p:spPr>
            <a:xfrm>
              <a:off x="1199644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3CA83525-D5D1-6C12-A5D5-274F680F9C0F}"/>
              </a:ext>
            </a:extLst>
          </p:cNvPr>
          <p:cNvGrpSpPr/>
          <p:nvPr/>
        </p:nvGrpSpPr>
        <p:grpSpPr>
          <a:xfrm>
            <a:off x="96883" y="118348"/>
            <a:ext cx="10205771" cy="122051"/>
            <a:chOff x="2418070" y="6617601"/>
            <a:chExt cx="10205771" cy="122051"/>
          </a:xfrm>
          <a:effectLst>
            <a:outerShdw blurRad="12700" dist="25400" dir="2700000" algn="tl" rotWithShape="0">
              <a:prstClr val="black">
                <a:alpha val="26000"/>
              </a:prstClr>
            </a:outerShdw>
          </a:effectLst>
        </p:grpSpPr>
        <p:sp>
          <p:nvSpPr>
            <p:cNvPr id="37" name="Oval 36">
              <a:extLst>
                <a:ext uri="{FF2B5EF4-FFF2-40B4-BE49-F238E27FC236}">
                  <a16:creationId xmlns:a16="http://schemas.microsoft.com/office/drawing/2014/main" id="{63C27785-2DB6-3A71-77B3-8B8FBF179FA4}"/>
                </a:ext>
              </a:extLst>
            </p:cNvPr>
            <p:cNvSpPr/>
            <p:nvPr/>
          </p:nvSpPr>
          <p:spPr>
            <a:xfrm>
              <a:off x="241807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84C15F3-16AC-282C-2B61-933A9EDC7424}"/>
                </a:ext>
              </a:extLst>
            </p:cNvPr>
            <p:cNvSpPr/>
            <p:nvPr/>
          </p:nvSpPr>
          <p:spPr>
            <a:xfrm>
              <a:off x="4251474"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F867F76-E092-971A-6323-8A9C1CA69CCA}"/>
                </a:ext>
              </a:extLst>
            </p:cNvPr>
            <p:cNvSpPr/>
            <p:nvPr/>
          </p:nvSpPr>
          <p:spPr>
            <a:xfrm>
              <a:off x="516817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E9CBD23-9CE5-2BCE-E6BB-194E98F3D89A}"/>
                </a:ext>
              </a:extLst>
            </p:cNvPr>
            <p:cNvSpPr/>
            <p:nvPr/>
          </p:nvSpPr>
          <p:spPr>
            <a:xfrm>
              <a:off x="608487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5F92538-BEF7-8D7E-A0AF-28B6A071921B}"/>
                </a:ext>
              </a:extLst>
            </p:cNvPr>
            <p:cNvSpPr/>
            <p:nvPr/>
          </p:nvSpPr>
          <p:spPr>
            <a:xfrm>
              <a:off x="700158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5574CB0-606A-CB26-753C-E58E1BF20CEA}"/>
                </a:ext>
              </a:extLst>
            </p:cNvPr>
            <p:cNvSpPr/>
            <p:nvPr/>
          </p:nvSpPr>
          <p:spPr>
            <a:xfrm>
              <a:off x="7918282"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0D63AA3-3F17-8C15-CB8F-A1143ED8A0C6}"/>
                </a:ext>
              </a:extLst>
            </p:cNvPr>
            <p:cNvSpPr/>
            <p:nvPr/>
          </p:nvSpPr>
          <p:spPr>
            <a:xfrm>
              <a:off x="8834984"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41A68FE-E4E6-82E0-17A0-10CC416788F1}"/>
                </a:ext>
              </a:extLst>
            </p:cNvPr>
            <p:cNvSpPr/>
            <p:nvPr/>
          </p:nvSpPr>
          <p:spPr>
            <a:xfrm>
              <a:off x="975168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F7ED8DA-6B8B-A92C-2DB9-7E8E2E67F7ED}"/>
                </a:ext>
              </a:extLst>
            </p:cNvPr>
            <p:cNvSpPr/>
            <p:nvPr/>
          </p:nvSpPr>
          <p:spPr>
            <a:xfrm>
              <a:off x="10668388"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BFCA657-2157-7164-AAA4-0D06407ADEBC}"/>
                </a:ext>
              </a:extLst>
            </p:cNvPr>
            <p:cNvSpPr/>
            <p:nvPr/>
          </p:nvSpPr>
          <p:spPr>
            <a:xfrm>
              <a:off x="11585090"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B403F5B-EEC1-5ED1-FD4D-56A04C275B2E}"/>
                </a:ext>
              </a:extLst>
            </p:cNvPr>
            <p:cNvSpPr/>
            <p:nvPr/>
          </p:nvSpPr>
          <p:spPr>
            <a:xfrm>
              <a:off x="12501792"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CFFDCB8D-FBA0-BC57-5EB1-83613AECA0C4}"/>
              </a:ext>
            </a:extLst>
          </p:cNvPr>
          <p:cNvGrpSpPr/>
          <p:nvPr/>
        </p:nvGrpSpPr>
        <p:grpSpPr>
          <a:xfrm>
            <a:off x="11097307" y="107673"/>
            <a:ext cx="992907" cy="132724"/>
            <a:chOff x="2418070" y="6606928"/>
            <a:chExt cx="992907" cy="132724"/>
          </a:xfrm>
          <a:effectLst>
            <a:outerShdw blurRad="12700" dist="12700" algn="l" rotWithShape="0">
              <a:prstClr val="black">
                <a:alpha val="30000"/>
              </a:prstClr>
            </a:outerShdw>
          </a:effectLst>
        </p:grpSpPr>
        <p:sp>
          <p:nvSpPr>
            <p:cNvPr id="62" name="Oval 61">
              <a:extLst>
                <a:ext uri="{FF2B5EF4-FFF2-40B4-BE49-F238E27FC236}">
                  <a16:creationId xmlns:a16="http://schemas.microsoft.com/office/drawing/2014/main" id="{B0D5BCA2-8674-032B-E662-A68A1B7B4609}"/>
                </a:ext>
              </a:extLst>
            </p:cNvPr>
            <p:cNvSpPr/>
            <p:nvPr/>
          </p:nvSpPr>
          <p:spPr>
            <a:xfrm>
              <a:off x="241807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7D656BBD-D991-D04B-B8F6-708DE0882977}"/>
                </a:ext>
              </a:extLst>
            </p:cNvPr>
            <p:cNvSpPr/>
            <p:nvPr/>
          </p:nvSpPr>
          <p:spPr>
            <a:xfrm>
              <a:off x="3288928" y="6606928"/>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24F0D269-1292-929D-66DB-F883AE2BB060}"/>
              </a:ext>
            </a:extLst>
          </p:cNvPr>
          <p:cNvGrpSpPr/>
          <p:nvPr/>
        </p:nvGrpSpPr>
        <p:grpSpPr>
          <a:xfrm rot="16200000">
            <a:off x="9684687" y="3319582"/>
            <a:ext cx="4707861" cy="122051"/>
            <a:chOff x="2875270" y="6617601"/>
            <a:chExt cx="4707861" cy="122051"/>
          </a:xfrm>
          <a:effectLst>
            <a:outerShdw blurRad="12700" dist="12700" dir="5400000" algn="t" rotWithShape="0">
              <a:prstClr val="black">
                <a:alpha val="30000"/>
              </a:prstClr>
            </a:outerShdw>
          </a:effectLst>
          <a:scene3d>
            <a:camera prst="orthographicFront"/>
            <a:lightRig rig="threePt" dir="t">
              <a:rot lat="0" lon="0" rev="4800000"/>
            </a:lightRig>
          </a:scene3d>
        </p:grpSpPr>
        <p:sp>
          <p:nvSpPr>
            <p:cNvPr id="88" name="Oval 87">
              <a:extLst>
                <a:ext uri="{FF2B5EF4-FFF2-40B4-BE49-F238E27FC236}">
                  <a16:creationId xmlns:a16="http://schemas.microsoft.com/office/drawing/2014/main" id="{7D9B6AB7-928A-6104-15E5-D54CED23F5E7}"/>
                </a:ext>
              </a:extLst>
            </p:cNvPr>
            <p:cNvSpPr/>
            <p:nvPr/>
          </p:nvSpPr>
          <p:spPr>
            <a:xfrm>
              <a:off x="287527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1226C33B-9CCF-B3C9-7EBD-BAE54F949F67}"/>
                </a:ext>
              </a:extLst>
            </p:cNvPr>
            <p:cNvSpPr/>
            <p:nvPr/>
          </p:nvSpPr>
          <p:spPr>
            <a:xfrm>
              <a:off x="3794274"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4EE32DB-EFC4-1327-DEF9-E65FC3A47E1A}"/>
                </a:ext>
              </a:extLst>
            </p:cNvPr>
            <p:cNvSpPr/>
            <p:nvPr/>
          </p:nvSpPr>
          <p:spPr>
            <a:xfrm>
              <a:off x="471097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A8A0935D-0BC0-B8AE-3A28-65C6769B6A5E}"/>
                </a:ext>
              </a:extLst>
            </p:cNvPr>
            <p:cNvSpPr/>
            <p:nvPr/>
          </p:nvSpPr>
          <p:spPr>
            <a:xfrm>
              <a:off x="562537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C6F2941-5820-91BC-111E-5AAF7DBFDFCA}"/>
                </a:ext>
              </a:extLst>
            </p:cNvPr>
            <p:cNvSpPr/>
            <p:nvPr/>
          </p:nvSpPr>
          <p:spPr>
            <a:xfrm>
              <a:off x="654438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79296F0-892F-F662-8524-05D5C0017A43}"/>
                </a:ext>
              </a:extLst>
            </p:cNvPr>
            <p:cNvSpPr/>
            <p:nvPr/>
          </p:nvSpPr>
          <p:spPr>
            <a:xfrm>
              <a:off x="7461082"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3A15D6AD-CD8B-6061-F7C5-3FEAE285CC7A}"/>
              </a:ext>
            </a:extLst>
          </p:cNvPr>
          <p:cNvGrpSpPr/>
          <p:nvPr/>
        </p:nvGrpSpPr>
        <p:grpSpPr>
          <a:xfrm rot="5400000">
            <a:off x="-1754969" y="3786340"/>
            <a:ext cx="3788857" cy="122051"/>
            <a:chOff x="4251474" y="6617601"/>
            <a:chExt cx="3788857" cy="122051"/>
          </a:xfrm>
          <a:effectLst>
            <a:outerShdw blurRad="12700" dist="25400" dir="18900000" algn="bl" rotWithShape="0">
              <a:prstClr val="black">
                <a:alpha val="30000"/>
              </a:prstClr>
            </a:outerShdw>
          </a:effectLst>
          <a:scene3d>
            <a:camera prst="orthographicFront"/>
            <a:lightRig rig="threePt" dir="t">
              <a:rot lat="0" lon="0" rev="15000000"/>
            </a:lightRig>
          </a:scene3d>
        </p:grpSpPr>
        <p:sp>
          <p:nvSpPr>
            <p:cNvPr id="116" name="Oval 115">
              <a:extLst>
                <a:ext uri="{FF2B5EF4-FFF2-40B4-BE49-F238E27FC236}">
                  <a16:creationId xmlns:a16="http://schemas.microsoft.com/office/drawing/2014/main" id="{D21C752F-0A90-90C4-96EC-AB736B1A2D6F}"/>
                </a:ext>
              </a:extLst>
            </p:cNvPr>
            <p:cNvSpPr/>
            <p:nvPr/>
          </p:nvSpPr>
          <p:spPr>
            <a:xfrm>
              <a:off x="4251474"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943D191-6F6B-88D4-0CD7-71987E48D23E}"/>
                </a:ext>
              </a:extLst>
            </p:cNvPr>
            <p:cNvSpPr/>
            <p:nvPr/>
          </p:nvSpPr>
          <p:spPr>
            <a:xfrm>
              <a:off x="516817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6F3FCEF0-E6D2-4C7F-D2F7-0EAFF33B75ED}"/>
                </a:ext>
              </a:extLst>
            </p:cNvPr>
            <p:cNvSpPr/>
            <p:nvPr/>
          </p:nvSpPr>
          <p:spPr>
            <a:xfrm>
              <a:off x="608487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0AA2D0D-574C-3709-4F5C-F689D0522E17}"/>
                </a:ext>
              </a:extLst>
            </p:cNvPr>
            <p:cNvSpPr/>
            <p:nvPr/>
          </p:nvSpPr>
          <p:spPr>
            <a:xfrm>
              <a:off x="700158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0D4FC196-CE1B-186D-4E9F-48FFC5008211}"/>
                </a:ext>
              </a:extLst>
            </p:cNvPr>
            <p:cNvSpPr/>
            <p:nvPr/>
          </p:nvSpPr>
          <p:spPr>
            <a:xfrm>
              <a:off x="7918282"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Content Placeholder 5" descr="Map&#10;&#10;Description automatically generated">
            <a:extLst>
              <a:ext uri="{FF2B5EF4-FFF2-40B4-BE49-F238E27FC236}">
                <a16:creationId xmlns:a16="http://schemas.microsoft.com/office/drawing/2014/main" id="{C5CD24BE-EF54-0B8A-724B-FEB51BE4AD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56415" y="1698463"/>
            <a:ext cx="8948129" cy="4714135"/>
          </a:xfrm>
          <a:prstGeom prst="rect">
            <a:avLst/>
          </a:prstGeom>
        </p:spPr>
      </p:pic>
      <p:sp>
        <p:nvSpPr>
          <p:cNvPr id="40" name="TextBox 39">
            <a:extLst>
              <a:ext uri="{FF2B5EF4-FFF2-40B4-BE49-F238E27FC236}">
                <a16:creationId xmlns:a16="http://schemas.microsoft.com/office/drawing/2014/main" id="{2D443A73-7610-2F4C-0D19-7AEE71C00FA0}"/>
              </a:ext>
            </a:extLst>
          </p:cNvPr>
          <p:cNvSpPr txBox="1"/>
          <p:nvPr/>
        </p:nvSpPr>
        <p:spPr>
          <a:xfrm>
            <a:off x="1838257" y="610117"/>
            <a:ext cx="9947111"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REDUCING RISK THROUGHOUT SOUTH LOUISIANA</a:t>
            </a:r>
          </a:p>
        </p:txBody>
      </p:sp>
      <p:sp>
        <p:nvSpPr>
          <p:cNvPr id="48" name="TextBox 47">
            <a:extLst>
              <a:ext uri="{FF2B5EF4-FFF2-40B4-BE49-F238E27FC236}">
                <a16:creationId xmlns:a16="http://schemas.microsoft.com/office/drawing/2014/main" id="{6778AA90-686E-FB80-3931-5EAA2751BBC8}"/>
              </a:ext>
            </a:extLst>
          </p:cNvPr>
          <p:cNvSpPr txBox="1"/>
          <p:nvPr/>
        </p:nvSpPr>
        <p:spPr>
          <a:xfrm>
            <a:off x="1838257" y="257286"/>
            <a:ext cx="932950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USACE NEW ORLEANS DISTRICT FLOOD RISK MANAGEMENT</a:t>
            </a:r>
          </a:p>
        </p:txBody>
      </p:sp>
      <p:sp>
        <p:nvSpPr>
          <p:cNvPr id="50" name="TextBox 49">
            <a:extLst>
              <a:ext uri="{FF2B5EF4-FFF2-40B4-BE49-F238E27FC236}">
                <a16:creationId xmlns:a16="http://schemas.microsoft.com/office/drawing/2014/main" id="{2FC7D6ED-D2D3-D704-A933-4BE3CA1561D2}"/>
              </a:ext>
            </a:extLst>
          </p:cNvPr>
          <p:cNvSpPr txBox="1"/>
          <p:nvPr/>
        </p:nvSpPr>
        <p:spPr>
          <a:xfrm>
            <a:off x="291919" y="1838056"/>
            <a:ext cx="2555070" cy="4724370"/>
          </a:xfrm>
          <a:prstGeom prst="rect">
            <a:avLst/>
          </a:prstGeom>
          <a:noFill/>
        </p:spPr>
        <p:txBody>
          <a:bodyPr wrap="square" rtlCol="0">
            <a:spAutoFit/>
          </a:bodyPr>
          <a:lstStyle/>
          <a:p>
            <a:pPr marL="342900" indent="-342900">
              <a:spcAft>
                <a:spcPts val="600"/>
              </a:spcAft>
              <a:buFont typeface="Wingdings" panose="05000000000000000000" pitchFamily="2" charset="2"/>
              <a:buChar char="q"/>
            </a:pPr>
            <a:r>
              <a:rPr lang="en-US" sz="2000" b="1" dirty="0">
                <a:latin typeface="Arial" panose="020B0604020202020204" pitchFamily="34" charset="0"/>
                <a:cs typeface="Arial" panose="020B0604020202020204" pitchFamily="34" charset="0"/>
              </a:rPr>
              <a:t>Eight FRM systems in active construction</a:t>
            </a:r>
          </a:p>
          <a:p>
            <a:pPr marL="342900" indent="-342900">
              <a:spcAft>
                <a:spcPts val="600"/>
              </a:spcAft>
              <a:buFont typeface="Wingdings" panose="05000000000000000000" pitchFamily="2" charset="2"/>
              <a:buChar char="q"/>
            </a:pPr>
            <a:r>
              <a:rPr lang="en-US" sz="2000" b="1" dirty="0">
                <a:latin typeface="Arial" panose="020B0604020202020204" pitchFamily="34" charset="0"/>
                <a:cs typeface="Arial" panose="020B0604020202020204" pitchFamily="34" charset="0"/>
              </a:rPr>
              <a:t>Three undergoing feature design</a:t>
            </a:r>
          </a:p>
          <a:p>
            <a:pPr marL="342900" indent="-342900">
              <a:spcAft>
                <a:spcPts val="600"/>
              </a:spcAft>
              <a:buFont typeface="Wingdings" panose="05000000000000000000" pitchFamily="2" charset="2"/>
              <a:buChar char="q"/>
            </a:pPr>
            <a:r>
              <a:rPr lang="en-US" sz="2000" b="1" dirty="0">
                <a:latin typeface="Arial" panose="020B0604020202020204" pitchFamily="34" charset="0"/>
                <a:cs typeface="Arial" panose="020B0604020202020204" pitchFamily="34" charset="0"/>
              </a:rPr>
              <a:t>Two active FRM studies</a:t>
            </a:r>
          </a:p>
          <a:p>
            <a:pPr marL="342900" indent="-342900">
              <a:spcAft>
                <a:spcPts val="600"/>
              </a:spcAft>
              <a:buFont typeface="Wingdings" panose="05000000000000000000" pitchFamily="2" charset="2"/>
              <a:buChar char="q"/>
            </a:pPr>
            <a:r>
              <a:rPr lang="en-US" sz="2000" b="1" dirty="0">
                <a:latin typeface="Arial" panose="020B0604020202020204" pitchFamily="34" charset="0"/>
                <a:cs typeface="Arial" panose="020B0604020202020204" pitchFamily="34" charset="0"/>
              </a:rPr>
              <a:t>Two resiliency GRR studies underway</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928847807"/>
      </p:ext>
    </p:extLst>
  </p:cSld>
  <p:clrMapOvr>
    <a:masterClrMapping/>
  </p:clrMapOvr>
  <p:transition spd="slow" advTm="120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C7C5698-899B-87CA-DB3C-97FA632CB20E}"/>
              </a:ext>
            </a:extLst>
          </p:cNvPr>
          <p:cNvGrpSpPr/>
          <p:nvPr/>
        </p:nvGrpSpPr>
        <p:grpSpPr>
          <a:xfrm>
            <a:off x="2856416" y="6617601"/>
            <a:ext cx="9243225" cy="122051"/>
            <a:chOff x="2875270" y="6617601"/>
            <a:chExt cx="9243225" cy="122051"/>
          </a:xfrm>
          <a:effectLst>
            <a:outerShdw blurRad="12700" dist="25400" dir="2700000" algn="tl" rotWithShape="0">
              <a:prstClr val="black">
                <a:alpha val="30000"/>
              </a:prstClr>
            </a:outerShdw>
          </a:effectLst>
        </p:grpSpPr>
        <p:sp>
          <p:nvSpPr>
            <p:cNvPr id="4" name="Oval 3">
              <a:extLst>
                <a:ext uri="{FF2B5EF4-FFF2-40B4-BE49-F238E27FC236}">
                  <a16:creationId xmlns:a16="http://schemas.microsoft.com/office/drawing/2014/main" id="{7A2FBDE1-0378-383F-402E-CE2DF1F0C216}"/>
                </a:ext>
              </a:extLst>
            </p:cNvPr>
            <p:cNvSpPr/>
            <p:nvPr/>
          </p:nvSpPr>
          <p:spPr>
            <a:xfrm>
              <a:off x="287527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A42315-51DA-0E69-1FFD-B20E6C7031F6}"/>
                </a:ext>
              </a:extLst>
            </p:cNvPr>
            <p:cNvSpPr/>
            <p:nvPr/>
          </p:nvSpPr>
          <p:spPr>
            <a:xfrm>
              <a:off x="3794274"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31AE83-FC8B-FB8E-8A8A-13014244036A}"/>
                </a:ext>
              </a:extLst>
            </p:cNvPr>
            <p:cNvSpPr/>
            <p:nvPr/>
          </p:nvSpPr>
          <p:spPr>
            <a:xfrm>
              <a:off x="471097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7FCC9C-B3D2-3EDB-1BBA-2AA7B0AC7BD0}"/>
                </a:ext>
              </a:extLst>
            </p:cNvPr>
            <p:cNvSpPr/>
            <p:nvPr/>
          </p:nvSpPr>
          <p:spPr>
            <a:xfrm>
              <a:off x="562537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5FC4A1-39F3-98DB-1888-D28FEE44B7B8}"/>
                </a:ext>
              </a:extLst>
            </p:cNvPr>
            <p:cNvSpPr/>
            <p:nvPr/>
          </p:nvSpPr>
          <p:spPr>
            <a:xfrm>
              <a:off x="654438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83C9AB-072C-1FD1-E241-76EFB04149A5}"/>
                </a:ext>
              </a:extLst>
            </p:cNvPr>
            <p:cNvSpPr/>
            <p:nvPr/>
          </p:nvSpPr>
          <p:spPr>
            <a:xfrm>
              <a:off x="7461082"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A3114E4-5889-BBC9-B2A1-C85DA01C522C}"/>
                </a:ext>
              </a:extLst>
            </p:cNvPr>
            <p:cNvSpPr/>
            <p:nvPr/>
          </p:nvSpPr>
          <p:spPr>
            <a:xfrm>
              <a:off x="8375482"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5F6C42-E5CB-1EA0-EDDC-445D60E83329}"/>
                </a:ext>
              </a:extLst>
            </p:cNvPr>
            <p:cNvSpPr/>
            <p:nvPr/>
          </p:nvSpPr>
          <p:spPr>
            <a:xfrm>
              <a:off x="929448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693B90A-3095-C216-90C1-2D8C6B79F91B}"/>
                </a:ext>
              </a:extLst>
            </p:cNvPr>
            <p:cNvSpPr/>
            <p:nvPr/>
          </p:nvSpPr>
          <p:spPr>
            <a:xfrm>
              <a:off x="1021118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3A94C7D-11E4-78D6-4CC5-1E91FC1AF7DD}"/>
                </a:ext>
              </a:extLst>
            </p:cNvPr>
            <p:cNvSpPr/>
            <p:nvPr/>
          </p:nvSpPr>
          <p:spPr>
            <a:xfrm>
              <a:off x="11125588"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A824CA5-E609-5ECD-49DF-E1C10469E08F}"/>
                </a:ext>
              </a:extLst>
            </p:cNvPr>
            <p:cNvSpPr/>
            <p:nvPr/>
          </p:nvSpPr>
          <p:spPr>
            <a:xfrm>
              <a:off x="1199644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3CA83525-D5D1-6C12-A5D5-274F680F9C0F}"/>
              </a:ext>
            </a:extLst>
          </p:cNvPr>
          <p:cNvGrpSpPr/>
          <p:nvPr/>
        </p:nvGrpSpPr>
        <p:grpSpPr>
          <a:xfrm>
            <a:off x="96883" y="118348"/>
            <a:ext cx="10205771" cy="122051"/>
            <a:chOff x="2418070" y="6617601"/>
            <a:chExt cx="10205771" cy="122051"/>
          </a:xfrm>
          <a:effectLst>
            <a:outerShdw blurRad="12700" dist="25400" dir="2700000" algn="tl" rotWithShape="0">
              <a:prstClr val="black">
                <a:alpha val="26000"/>
              </a:prstClr>
            </a:outerShdw>
          </a:effectLst>
        </p:grpSpPr>
        <p:sp>
          <p:nvSpPr>
            <p:cNvPr id="37" name="Oval 36">
              <a:extLst>
                <a:ext uri="{FF2B5EF4-FFF2-40B4-BE49-F238E27FC236}">
                  <a16:creationId xmlns:a16="http://schemas.microsoft.com/office/drawing/2014/main" id="{63C27785-2DB6-3A71-77B3-8B8FBF179FA4}"/>
                </a:ext>
              </a:extLst>
            </p:cNvPr>
            <p:cNvSpPr/>
            <p:nvPr/>
          </p:nvSpPr>
          <p:spPr>
            <a:xfrm>
              <a:off x="241807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84C15F3-16AC-282C-2B61-933A9EDC7424}"/>
                </a:ext>
              </a:extLst>
            </p:cNvPr>
            <p:cNvSpPr/>
            <p:nvPr/>
          </p:nvSpPr>
          <p:spPr>
            <a:xfrm>
              <a:off x="4251474"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F867F76-E092-971A-6323-8A9C1CA69CCA}"/>
                </a:ext>
              </a:extLst>
            </p:cNvPr>
            <p:cNvSpPr/>
            <p:nvPr/>
          </p:nvSpPr>
          <p:spPr>
            <a:xfrm>
              <a:off x="516817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E9CBD23-9CE5-2BCE-E6BB-194E98F3D89A}"/>
                </a:ext>
              </a:extLst>
            </p:cNvPr>
            <p:cNvSpPr/>
            <p:nvPr/>
          </p:nvSpPr>
          <p:spPr>
            <a:xfrm>
              <a:off x="608487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5F92538-BEF7-8D7E-A0AF-28B6A071921B}"/>
                </a:ext>
              </a:extLst>
            </p:cNvPr>
            <p:cNvSpPr/>
            <p:nvPr/>
          </p:nvSpPr>
          <p:spPr>
            <a:xfrm>
              <a:off x="700158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5574CB0-606A-CB26-753C-E58E1BF20CEA}"/>
                </a:ext>
              </a:extLst>
            </p:cNvPr>
            <p:cNvSpPr/>
            <p:nvPr/>
          </p:nvSpPr>
          <p:spPr>
            <a:xfrm>
              <a:off x="7918282"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0D63AA3-3F17-8C15-CB8F-A1143ED8A0C6}"/>
                </a:ext>
              </a:extLst>
            </p:cNvPr>
            <p:cNvSpPr/>
            <p:nvPr/>
          </p:nvSpPr>
          <p:spPr>
            <a:xfrm>
              <a:off x="8834984"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41A68FE-E4E6-82E0-17A0-10CC416788F1}"/>
                </a:ext>
              </a:extLst>
            </p:cNvPr>
            <p:cNvSpPr/>
            <p:nvPr/>
          </p:nvSpPr>
          <p:spPr>
            <a:xfrm>
              <a:off x="975168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F7ED8DA-6B8B-A92C-2DB9-7E8E2E67F7ED}"/>
                </a:ext>
              </a:extLst>
            </p:cNvPr>
            <p:cNvSpPr/>
            <p:nvPr/>
          </p:nvSpPr>
          <p:spPr>
            <a:xfrm>
              <a:off x="10668388"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BFCA657-2157-7164-AAA4-0D06407ADEBC}"/>
                </a:ext>
              </a:extLst>
            </p:cNvPr>
            <p:cNvSpPr/>
            <p:nvPr/>
          </p:nvSpPr>
          <p:spPr>
            <a:xfrm>
              <a:off x="11585090"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B403F5B-EEC1-5ED1-FD4D-56A04C275B2E}"/>
                </a:ext>
              </a:extLst>
            </p:cNvPr>
            <p:cNvSpPr/>
            <p:nvPr/>
          </p:nvSpPr>
          <p:spPr>
            <a:xfrm>
              <a:off x="12501792"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CFFDCB8D-FBA0-BC57-5EB1-83613AECA0C4}"/>
              </a:ext>
            </a:extLst>
          </p:cNvPr>
          <p:cNvGrpSpPr/>
          <p:nvPr/>
        </p:nvGrpSpPr>
        <p:grpSpPr>
          <a:xfrm>
            <a:off x="11097307" y="107673"/>
            <a:ext cx="992907" cy="132724"/>
            <a:chOff x="2418070" y="6606928"/>
            <a:chExt cx="992907" cy="132724"/>
          </a:xfrm>
          <a:effectLst>
            <a:outerShdw blurRad="12700" dist="12700" algn="l" rotWithShape="0">
              <a:prstClr val="black">
                <a:alpha val="30000"/>
              </a:prstClr>
            </a:outerShdw>
          </a:effectLst>
        </p:grpSpPr>
        <p:sp>
          <p:nvSpPr>
            <p:cNvPr id="62" name="Oval 61">
              <a:extLst>
                <a:ext uri="{FF2B5EF4-FFF2-40B4-BE49-F238E27FC236}">
                  <a16:creationId xmlns:a16="http://schemas.microsoft.com/office/drawing/2014/main" id="{B0D5BCA2-8674-032B-E662-A68A1B7B4609}"/>
                </a:ext>
              </a:extLst>
            </p:cNvPr>
            <p:cNvSpPr/>
            <p:nvPr/>
          </p:nvSpPr>
          <p:spPr>
            <a:xfrm>
              <a:off x="241807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7D656BBD-D991-D04B-B8F6-708DE0882977}"/>
                </a:ext>
              </a:extLst>
            </p:cNvPr>
            <p:cNvSpPr/>
            <p:nvPr/>
          </p:nvSpPr>
          <p:spPr>
            <a:xfrm>
              <a:off x="3288928" y="6606928"/>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24F0D269-1292-929D-66DB-F883AE2BB060}"/>
              </a:ext>
            </a:extLst>
          </p:cNvPr>
          <p:cNvGrpSpPr/>
          <p:nvPr/>
        </p:nvGrpSpPr>
        <p:grpSpPr>
          <a:xfrm rot="16200000">
            <a:off x="9684687" y="3319582"/>
            <a:ext cx="4707861" cy="122051"/>
            <a:chOff x="2875270" y="6617601"/>
            <a:chExt cx="4707861" cy="122051"/>
          </a:xfrm>
          <a:effectLst>
            <a:outerShdw blurRad="12700" dist="12700" dir="5400000" algn="t" rotWithShape="0">
              <a:prstClr val="black">
                <a:alpha val="30000"/>
              </a:prstClr>
            </a:outerShdw>
          </a:effectLst>
          <a:scene3d>
            <a:camera prst="orthographicFront"/>
            <a:lightRig rig="threePt" dir="t">
              <a:rot lat="0" lon="0" rev="4800000"/>
            </a:lightRig>
          </a:scene3d>
        </p:grpSpPr>
        <p:sp>
          <p:nvSpPr>
            <p:cNvPr id="88" name="Oval 87">
              <a:extLst>
                <a:ext uri="{FF2B5EF4-FFF2-40B4-BE49-F238E27FC236}">
                  <a16:creationId xmlns:a16="http://schemas.microsoft.com/office/drawing/2014/main" id="{7D9B6AB7-928A-6104-15E5-D54CED23F5E7}"/>
                </a:ext>
              </a:extLst>
            </p:cNvPr>
            <p:cNvSpPr/>
            <p:nvPr/>
          </p:nvSpPr>
          <p:spPr>
            <a:xfrm>
              <a:off x="287527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1226C33B-9CCF-B3C9-7EBD-BAE54F949F67}"/>
                </a:ext>
              </a:extLst>
            </p:cNvPr>
            <p:cNvSpPr/>
            <p:nvPr/>
          </p:nvSpPr>
          <p:spPr>
            <a:xfrm>
              <a:off x="3794274"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4EE32DB-EFC4-1327-DEF9-E65FC3A47E1A}"/>
                </a:ext>
              </a:extLst>
            </p:cNvPr>
            <p:cNvSpPr/>
            <p:nvPr/>
          </p:nvSpPr>
          <p:spPr>
            <a:xfrm>
              <a:off x="471097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A8A0935D-0BC0-B8AE-3A28-65C6769B6A5E}"/>
                </a:ext>
              </a:extLst>
            </p:cNvPr>
            <p:cNvSpPr/>
            <p:nvPr/>
          </p:nvSpPr>
          <p:spPr>
            <a:xfrm>
              <a:off x="562537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C6F2941-5820-91BC-111E-5AAF7DBFDFCA}"/>
                </a:ext>
              </a:extLst>
            </p:cNvPr>
            <p:cNvSpPr/>
            <p:nvPr/>
          </p:nvSpPr>
          <p:spPr>
            <a:xfrm>
              <a:off x="654438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79296F0-892F-F662-8524-05D5C0017A43}"/>
                </a:ext>
              </a:extLst>
            </p:cNvPr>
            <p:cNvSpPr/>
            <p:nvPr/>
          </p:nvSpPr>
          <p:spPr>
            <a:xfrm>
              <a:off x="7461082"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3A15D6AD-CD8B-6061-F7C5-3FEAE285CC7A}"/>
              </a:ext>
            </a:extLst>
          </p:cNvPr>
          <p:cNvGrpSpPr/>
          <p:nvPr/>
        </p:nvGrpSpPr>
        <p:grpSpPr>
          <a:xfrm rot="5400000">
            <a:off x="-1754969" y="3786340"/>
            <a:ext cx="3788857" cy="122051"/>
            <a:chOff x="4251474" y="6617601"/>
            <a:chExt cx="3788857" cy="122051"/>
          </a:xfrm>
          <a:effectLst>
            <a:outerShdw blurRad="12700" dist="25400" dir="18900000" algn="bl" rotWithShape="0">
              <a:prstClr val="black">
                <a:alpha val="30000"/>
              </a:prstClr>
            </a:outerShdw>
          </a:effectLst>
          <a:scene3d>
            <a:camera prst="orthographicFront"/>
            <a:lightRig rig="threePt" dir="t">
              <a:rot lat="0" lon="0" rev="15000000"/>
            </a:lightRig>
          </a:scene3d>
        </p:grpSpPr>
        <p:sp>
          <p:nvSpPr>
            <p:cNvPr id="116" name="Oval 115">
              <a:extLst>
                <a:ext uri="{FF2B5EF4-FFF2-40B4-BE49-F238E27FC236}">
                  <a16:creationId xmlns:a16="http://schemas.microsoft.com/office/drawing/2014/main" id="{D21C752F-0A90-90C4-96EC-AB736B1A2D6F}"/>
                </a:ext>
              </a:extLst>
            </p:cNvPr>
            <p:cNvSpPr/>
            <p:nvPr/>
          </p:nvSpPr>
          <p:spPr>
            <a:xfrm>
              <a:off x="4251474"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943D191-6F6B-88D4-0CD7-71987E48D23E}"/>
                </a:ext>
              </a:extLst>
            </p:cNvPr>
            <p:cNvSpPr/>
            <p:nvPr/>
          </p:nvSpPr>
          <p:spPr>
            <a:xfrm>
              <a:off x="516817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6F3FCEF0-E6D2-4C7F-D2F7-0EAFF33B75ED}"/>
                </a:ext>
              </a:extLst>
            </p:cNvPr>
            <p:cNvSpPr/>
            <p:nvPr/>
          </p:nvSpPr>
          <p:spPr>
            <a:xfrm>
              <a:off x="608487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0AA2D0D-574C-3709-4F5C-F689D0522E17}"/>
                </a:ext>
              </a:extLst>
            </p:cNvPr>
            <p:cNvSpPr/>
            <p:nvPr/>
          </p:nvSpPr>
          <p:spPr>
            <a:xfrm>
              <a:off x="700158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0D4FC196-CE1B-186D-4E9F-48FFC5008211}"/>
                </a:ext>
              </a:extLst>
            </p:cNvPr>
            <p:cNvSpPr/>
            <p:nvPr/>
          </p:nvSpPr>
          <p:spPr>
            <a:xfrm>
              <a:off x="7918282"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2D443A73-7610-2F4C-0D19-7AEE71C00FA0}"/>
              </a:ext>
            </a:extLst>
          </p:cNvPr>
          <p:cNvSpPr txBox="1"/>
          <p:nvPr/>
        </p:nvSpPr>
        <p:spPr>
          <a:xfrm>
            <a:off x="1838257" y="610117"/>
            <a:ext cx="9947111"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2025 MISSISSIPPI RIVER HIGH WATER</a:t>
            </a:r>
          </a:p>
        </p:txBody>
      </p:sp>
      <p:sp>
        <p:nvSpPr>
          <p:cNvPr id="48" name="TextBox 47">
            <a:extLst>
              <a:ext uri="{FF2B5EF4-FFF2-40B4-BE49-F238E27FC236}">
                <a16:creationId xmlns:a16="http://schemas.microsoft.com/office/drawing/2014/main" id="{6778AA90-686E-FB80-3931-5EAA2751BBC8}"/>
              </a:ext>
            </a:extLst>
          </p:cNvPr>
          <p:cNvSpPr txBox="1"/>
          <p:nvPr/>
        </p:nvSpPr>
        <p:spPr>
          <a:xfrm>
            <a:off x="1838257" y="257286"/>
            <a:ext cx="932950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USACE NEW ORLEANS DISTRICT FLOOD RISK MANAGEMENT</a:t>
            </a:r>
          </a:p>
        </p:txBody>
      </p:sp>
      <p:sp>
        <p:nvSpPr>
          <p:cNvPr id="2" name="TextBox 1">
            <a:extLst>
              <a:ext uri="{FF2B5EF4-FFF2-40B4-BE49-F238E27FC236}">
                <a16:creationId xmlns:a16="http://schemas.microsoft.com/office/drawing/2014/main" id="{16D931D9-A183-2476-EEC1-75C15777382A}"/>
              </a:ext>
            </a:extLst>
          </p:cNvPr>
          <p:cNvSpPr txBox="1"/>
          <p:nvPr/>
        </p:nvSpPr>
        <p:spPr>
          <a:xfrm>
            <a:off x="3474009" y="1042558"/>
            <a:ext cx="8180535" cy="646331"/>
          </a:xfrm>
          <a:prstGeom prst="rect">
            <a:avLst/>
          </a:prstGeom>
          <a:noFill/>
        </p:spPr>
        <p:txBody>
          <a:bodyPr wrap="square">
            <a:spAutoFit/>
          </a:bodyPr>
          <a:lstStyle/>
          <a:p>
            <a:pPr algn="r"/>
            <a:r>
              <a:rPr lang="en-US" dirty="0">
                <a:latin typeface="Arial" panose="020B0604020202020204" pitchFamily="34" charset="0"/>
                <a:cs typeface="Arial" panose="020B0604020202020204" pitchFamily="34" charset="0"/>
              </a:rPr>
              <a:t>IN PARTNERSHIP WITH RRABB, EBR, SLFPA-E &amp; W, PLD, SMLD, ABLD, LBLD, &amp; PPG</a:t>
            </a:r>
          </a:p>
        </p:txBody>
      </p:sp>
      <p:pic>
        <p:nvPicPr>
          <p:cNvPr id="5" name="Picture 4" descr="A group of construction workers on a bridge&#10;&#10;AI-generated content may be incorrect.">
            <a:extLst>
              <a:ext uri="{FF2B5EF4-FFF2-40B4-BE49-F238E27FC236}">
                <a16:creationId xmlns:a16="http://schemas.microsoft.com/office/drawing/2014/main" id="{CDAA32EC-572F-39E8-CE55-F0D4B02B2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122" y="1837747"/>
            <a:ext cx="6959925" cy="4630994"/>
          </a:xfrm>
          <a:prstGeom prst="rect">
            <a:avLst/>
          </a:prstGeom>
        </p:spPr>
      </p:pic>
      <p:sp>
        <p:nvSpPr>
          <p:cNvPr id="6" name="TextBox 5">
            <a:extLst>
              <a:ext uri="{FF2B5EF4-FFF2-40B4-BE49-F238E27FC236}">
                <a16:creationId xmlns:a16="http://schemas.microsoft.com/office/drawing/2014/main" id="{91B27230-18ED-3A76-A5C9-A11C3FE18C3C}"/>
              </a:ext>
            </a:extLst>
          </p:cNvPr>
          <p:cNvSpPr txBox="1"/>
          <p:nvPr/>
        </p:nvSpPr>
        <p:spPr>
          <a:xfrm>
            <a:off x="321009" y="1805140"/>
            <a:ext cx="4250584" cy="4832092"/>
          </a:xfrm>
          <a:prstGeom prst="rect">
            <a:avLst/>
          </a:prstGeom>
          <a:noFill/>
        </p:spPr>
        <p:txBody>
          <a:bodyPr wrap="square" rtlCol="0">
            <a:spAutoFit/>
          </a:bodyPr>
          <a:lstStyle/>
          <a:p>
            <a:pPr marL="342900" indent="-342900">
              <a:spcAft>
                <a:spcPts val="600"/>
              </a:spcAft>
              <a:buFont typeface="Wingdings" panose="05000000000000000000" pitchFamily="2" charset="2"/>
              <a:buChar char="q"/>
            </a:pPr>
            <a:r>
              <a:rPr lang="en-US" sz="2200" b="1" dirty="0">
                <a:latin typeface="Arial" panose="020B0604020202020204" pitchFamily="34" charset="0"/>
                <a:cs typeface="Arial" panose="020B0604020202020204" pitchFamily="34" charset="0"/>
              </a:rPr>
              <a:t>Phase I activated on FEB 24 and again on APR 14, 2025.</a:t>
            </a:r>
          </a:p>
          <a:p>
            <a:pPr marL="342900" indent="-342900">
              <a:spcAft>
                <a:spcPts val="600"/>
              </a:spcAft>
              <a:buFont typeface="Wingdings" panose="05000000000000000000" pitchFamily="2" charset="2"/>
              <a:buChar char="q"/>
            </a:pPr>
            <a:r>
              <a:rPr lang="en-US" sz="2200" b="1" dirty="0">
                <a:latin typeface="Arial" panose="020B0604020202020204" pitchFamily="34" charset="0"/>
                <a:cs typeface="Arial" panose="020B0604020202020204" pitchFamily="34" charset="0"/>
              </a:rPr>
              <a:t>Phase II activated on APR 23, 2025.</a:t>
            </a:r>
          </a:p>
          <a:p>
            <a:pPr marL="342900" indent="-342900">
              <a:spcAft>
                <a:spcPts val="600"/>
              </a:spcAft>
              <a:buFont typeface="Wingdings" panose="05000000000000000000" pitchFamily="2" charset="2"/>
              <a:buChar char="q"/>
            </a:pPr>
            <a:r>
              <a:rPr lang="en-US" sz="2200" b="1" dirty="0">
                <a:latin typeface="Arial" panose="020B0604020202020204" pitchFamily="34" charset="0"/>
                <a:cs typeface="Arial" panose="020B0604020202020204" pitchFamily="34" charset="0"/>
              </a:rPr>
              <a:t>Bonnet </a:t>
            </a:r>
            <a:r>
              <a:rPr lang="en-US" sz="2200" b="1" dirty="0" err="1">
                <a:latin typeface="Arial" panose="020B0604020202020204" pitchFamily="34" charset="0"/>
                <a:cs typeface="Arial" panose="020B0604020202020204" pitchFamily="34" charset="0"/>
              </a:rPr>
              <a:t>Carre</a:t>
            </a:r>
            <a:r>
              <a:rPr lang="en-US" sz="2200" b="1" dirty="0">
                <a:latin typeface="Arial" panose="020B0604020202020204" pitchFamily="34" charset="0"/>
                <a:cs typeface="Arial" panose="020B0604020202020204" pitchFamily="34" charset="0"/>
              </a:rPr>
              <a:t>’ Spillway is no longer forecasted</a:t>
            </a:r>
          </a:p>
          <a:p>
            <a:pPr marL="800100" lvl="1" indent="-342900">
              <a:spcAft>
                <a:spcPts val="600"/>
              </a:spcAft>
              <a:buFont typeface="Wingdings" panose="05000000000000000000" pitchFamily="2" charset="2"/>
              <a:buChar char="q"/>
            </a:pPr>
            <a:r>
              <a:rPr lang="en-US" sz="2200" b="1" dirty="0">
                <a:latin typeface="Arial" panose="020B0604020202020204" pitchFamily="34" charset="0"/>
                <a:cs typeface="Arial" panose="020B0604020202020204" pitchFamily="34" charset="0"/>
              </a:rPr>
              <a:t>Anticipate passing just below the operational trigger</a:t>
            </a:r>
          </a:p>
          <a:p>
            <a:pPr marL="800100" lvl="1" indent="-342900">
              <a:spcAft>
                <a:spcPts val="600"/>
              </a:spcAft>
              <a:buFont typeface="Wingdings" panose="05000000000000000000" pitchFamily="2" charset="2"/>
              <a:buChar char="q"/>
            </a:pPr>
            <a:r>
              <a:rPr lang="en-US" sz="2200" b="1" dirty="0">
                <a:latin typeface="Arial" panose="020B0604020202020204" pitchFamily="34" charset="0"/>
                <a:cs typeface="Arial" panose="020B0604020202020204" pitchFamily="34" charset="0"/>
              </a:rPr>
              <a:t>Highest mainstem flows since 2020</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830564705"/>
      </p:ext>
    </p:extLst>
  </p:cSld>
  <p:clrMapOvr>
    <a:masterClrMapping/>
  </p:clrMapOvr>
  <p:transition spd="slow" advTm="12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C7C5698-899B-87CA-DB3C-97FA632CB20E}"/>
              </a:ext>
            </a:extLst>
          </p:cNvPr>
          <p:cNvGrpSpPr/>
          <p:nvPr/>
        </p:nvGrpSpPr>
        <p:grpSpPr>
          <a:xfrm>
            <a:off x="2856416" y="6617601"/>
            <a:ext cx="9243225" cy="122051"/>
            <a:chOff x="2875270" y="6617601"/>
            <a:chExt cx="9243225" cy="122051"/>
          </a:xfrm>
          <a:effectLst>
            <a:outerShdw blurRad="12700" dist="25400" dir="2700000" algn="tl" rotWithShape="0">
              <a:prstClr val="black">
                <a:alpha val="30000"/>
              </a:prstClr>
            </a:outerShdw>
          </a:effectLst>
        </p:grpSpPr>
        <p:sp>
          <p:nvSpPr>
            <p:cNvPr id="4" name="Oval 3">
              <a:extLst>
                <a:ext uri="{FF2B5EF4-FFF2-40B4-BE49-F238E27FC236}">
                  <a16:creationId xmlns:a16="http://schemas.microsoft.com/office/drawing/2014/main" id="{7A2FBDE1-0378-383F-402E-CE2DF1F0C216}"/>
                </a:ext>
              </a:extLst>
            </p:cNvPr>
            <p:cNvSpPr/>
            <p:nvPr/>
          </p:nvSpPr>
          <p:spPr>
            <a:xfrm>
              <a:off x="287527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A42315-51DA-0E69-1FFD-B20E6C7031F6}"/>
                </a:ext>
              </a:extLst>
            </p:cNvPr>
            <p:cNvSpPr/>
            <p:nvPr/>
          </p:nvSpPr>
          <p:spPr>
            <a:xfrm>
              <a:off x="3794274"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31AE83-FC8B-FB8E-8A8A-13014244036A}"/>
                </a:ext>
              </a:extLst>
            </p:cNvPr>
            <p:cNvSpPr/>
            <p:nvPr/>
          </p:nvSpPr>
          <p:spPr>
            <a:xfrm>
              <a:off x="471097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7FCC9C-B3D2-3EDB-1BBA-2AA7B0AC7BD0}"/>
                </a:ext>
              </a:extLst>
            </p:cNvPr>
            <p:cNvSpPr/>
            <p:nvPr/>
          </p:nvSpPr>
          <p:spPr>
            <a:xfrm>
              <a:off x="562537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5FC4A1-39F3-98DB-1888-D28FEE44B7B8}"/>
                </a:ext>
              </a:extLst>
            </p:cNvPr>
            <p:cNvSpPr/>
            <p:nvPr/>
          </p:nvSpPr>
          <p:spPr>
            <a:xfrm>
              <a:off x="654438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83C9AB-072C-1FD1-E241-76EFB04149A5}"/>
                </a:ext>
              </a:extLst>
            </p:cNvPr>
            <p:cNvSpPr/>
            <p:nvPr/>
          </p:nvSpPr>
          <p:spPr>
            <a:xfrm>
              <a:off x="7461082"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A3114E4-5889-BBC9-B2A1-C85DA01C522C}"/>
                </a:ext>
              </a:extLst>
            </p:cNvPr>
            <p:cNvSpPr/>
            <p:nvPr/>
          </p:nvSpPr>
          <p:spPr>
            <a:xfrm>
              <a:off x="8375482"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5F6C42-E5CB-1EA0-EDDC-445D60E83329}"/>
                </a:ext>
              </a:extLst>
            </p:cNvPr>
            <p:cNvSpPr/>
            <p:nvPr/>
          </p:nvSpPr>
          <p:spPr>
            <a:xfrm>
              <a:off x="929448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693B90A-3095-C216-90C1-2D8C6B79F91B}"/>
                </a:ext>
              </a:extLst>
            </p:cNvPr>
            <p:cNvSpPr/>
            <p:nvPr/>
          </p:nvSpPr>
          <p:spPr>
            <a:xfrm>
              <a:off x="1021118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3A94C7D-11E4-78D6-4CC5-1E91FC1AF7DD}"/>
                </a:ext>
              </a:extLst>
            </p:cNvPr>
            <p:cNvSpPr/>
            <p:nvPr/>
          </p:nvSpPr>
          <p:spPr>
            <a:xfrm>
              <a:off x="11125588"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A824CA5-E609-5ECD-49DF-E1C10469E08F}"/>
                </a:ext>
              </a:extLst>
            </p:cNvPr>
            <p:cNvSpPr/>
            <p:nvPr/>
          </p:nvSpPr>
          <p:spPr>
            <a:xfrm>
              <a:off x="1199644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3CA83525-D5D1-6C12-A5D5-274F680F9C0F}"/>
              </a:ext>
            </a:extLst>
          </p:cNvPr>
          <p:cNvGrpSpPr/>
          <p:nvPr/>
        </p:nvGrpSpPr>
        <p:grpSpPr>
          <a:xfrm>
            <a:off x="96883" y="118348"/>
            <a:ext cx="10205771" cy="122051"/>
            <a:chOff x="2418070" y="6617601"/>
            <a:chExt cx="10205771" cy="122051"/>
          </a:xfrm>
          <a:effectLst>
            <a:outerShdw blurRad="12700" dist="25400" dir="2700000" algn="tl" rotWithShape="0">
              <a:prstClr val="black">
                <a:alpha val="26000"/>
              </a:prstClr>
            </a:outerShdw>
          </a:effectLst>
        </p:grpSpPr>
        <p:sp>
          <p:nvSpPr>
            <p:cNvPr id="37" name="Oval 36">
              <a:extLst>
                <a:ext uri="{FF2B5EF4-FFF2-40B4-BE49-F238E27FC236}">
                  <a16:creationId xmlns:a16="http://schemas.microsoft.com/office/drawing/2014/main" id="{63C27785-2DB6-3A71-77B3-8B8FBF179FA4}"/>
                </a:ext>
              </a:extLst>
            </p:cNvPr>
            <p:cNvSpPr/>
            <p:nvPr/>
          </p:nvSpPr>
          <p:spPr>
            <a:xfrm>
              <a:off x="241807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84C15F3-16AC-282C-2B61-933A9EDC7424}"/>
                </a:ext>
              </a:extLst>
            </p:cNvPr>
            <p:cNvSpPr/>
            <p:nvPr/>
          </p:nvSpPr>
          <p:spPr>
            <a:xfrm>
              <a:off x="4251474"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F867F76-E092-971A-6323-8A9C1CA69CCA}"/>
                </a:ext>
              </a:extLst>
            </p:cNvPr>
            <p:cNvSpPr/>
            <p:nvPr/>
          </p:nvSpPr>
          <p:spPr>
            <a:xfrm>
              <a:off x="516817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E9CBD23-9CE5-2BCE-E6BB-194E98F3D89A}"/>
                </a:ext>
              </a:extLst>
            </p:cNvPr>
            <p:cNvSpPr/>
            <p:nvPr/>
          </p:nvSpPr>
          <p:spPr>
            <a:xfrm>
              <a:off x="608487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5F92538-BEF7-8D7E-A0AF-28B6A071921B}"/>
                </a:ext>
              </a:extLst>
            </p:cNvPr>
            <p:cNvSpPr/>
            <p:nvPr/>
          </p:nvSpPr>
          <p:spPr>
            <a:xfrm>
              <a:off x="700158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5574CB0-606A-CB26-753C-E58E1BF20CEA}"/>
                </a:ext>
              </a:extLst>
            </p:cNvPr>
            <p:cNvSpPr/>
            <p:nvPr/>
          </p:nvSpPr>
          <p:spPr>
            <a:xfrm>
              <a:off x="7918282"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0D63AA3-3F17-8C15-CB8F-A1143ED8A0C6}"/>
                </a:ext>
              </a:extLst>
            </p:cNvPr>
            <p:cNvSpPr/>
            <p:nvPr/>
          </p:nvSpPr>
          <p:spPr>
            <a:xfrm>
              <a:off x="8834984"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41A68FE-E4E6-82E0-17A0-10CC416788F1}"/>
                </a:ext>
              </a:extLst>
            </p:cNvPr>
            <p:cNvSpPr/>
            <p:nvPr/>
          </p:nvSpPr>
          <p:spPr>
            <a:xfrm>
              <a:off x="975168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F7ED8DA-6B8B-A92C-2DB9-7E8E2E67F7ED}"/>
                </a:ext>
              </a:extLst>
            </p:cNvPr>
            <p:cNvSpPr/>
            <p:nvPr/>
          </p:nvSpPr>
          <p:spPr>
            <a:xfrm>
              <a:off x="10668388"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BFCA657-2157-7164-AAA4-0D06407ADEBC}"/>
                </a:ext>
              </a:extLst>
            </p:cNvPr>
            <p:cNvSpPr/>
            <p:nvPr/>
          </p:nvSpPr>
          <p:spPr>
            <a:xfrm>
              <a:off x="11585090"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B403F5B-EEC1-5ED1-FD4D-56A04C275B2E}"/>
                </a:ext>
              </a:extLst>
            </p:cNvPr>
            <p:cNvSpPr/>
            <p:nvPr/>
          </p:nvSpPr>
          <p:spPr>
            <a:xfrm>
              <a:off x="12501792"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CFFDCB8D-FBA0-BC57-5EB1-83613AECA0C4}"/>
              </a:ext>
            </a:extLst>
          </p:cNvPr>
          <p:cNvGrpSpPr/>
          <p:nvPr/>
        </p:nvGrpSpPr>
        <p:grpSpPr>
          <a:xfrm>
            <a:off x="11097307" y="107673"/>
            <a:ext cx="992907" cy="132724"/>
            <a:chOff x="2418070" y="6606928"/>
            <a:chExt cx="992907" cy="132724"/>
          </a:xfrm>
          <a:effectLst>
            <a:outerShdw blurRad="12700" dist="12700" algn="l" rotWithShape="0">
              <a:prstClr val="black">
                <a:alpha val="30000"/>
              </a:prstClr>
            </a:outerShdw>
          </a:effectLst>
        </p:grpSpPr>
        <p:sp>
          <p:nvSpPr>
            <p:cNvPr id="62" name="Oval 61">
              <a:extLst>
                <a:ext uri="{FF2B5EF4-FFF2-40B4-BE49-F238E27FC236}">
                  <a16:creationId xmlns:a16="http://schemas.microsoft.com/office/drawing/2014/main" id="{B0D5BCA2-8674-032B-E662-A68A1B7B4609}"/>
                </a:ext>
              </a:extLst>
            </p:cNvPr>
            <p:cNvSpPr/>
            <p:nvPr/>
          </p:nvSpPr>
          <p:spPr>
            <a:xfrm>
              <a:off x="241807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7D656BBD-D991-D04B-B8F6-708DE0882977}"/>
                </a:ext>
              </a:extLst>
            </p:cNvPr>
            <p:cNvSpPr/>
            <p:nvPr/>
          </p:nvSpPr>
          <p:spPr>
            <a:xfrm>
              <a:off x="3288928" y="6606928"/>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24F0D269-1292-929D-66DB-F883AE2BB060}"/>
              </a:ext>
            </a:extLst>
          </p:cNvPr>
          <p:cNvGrpSpPr/>
          <p:nvPr/>
        </p:nvGrpSpPr>
        <p:grpSpPr>
          <a:xfrm rot="16200000">
            <a:off x="9684687" y="3319582"/>
            <a:ext cx="4707861" cy="122051"/>
            <a:chOff x="2875270" y="6617601"/>
            <a:chExt cx="4707861" cy="122051"/>
          </a:xfrm>
          <a:effectLst>
            <a:outerShdw blurRad="12700" dist="12700" dir="5400000" algn="t" rotWithShape="0">
              <a:prstClr val="black">
                <a:alpha val="30000"/>
              </a:prstClr>
            </a:outerShdw>
          </a:effectLst>
          <a:scene3d>
            <a:camera prst="orthographicFront"/>
            <a:lightRig rig="threePt" dir="t">
              <a:rot lat="0" lon="0" rev="4800000"/>
            </a:lightRig>
          </a:scene3d>
        </p:grpSpPr>
        <p:sp>
          <p:nvSpPr>
            <p:cNvPr id="88" name="Oval 87">
              <a:extLst>
                <a:ext uri="{FF2B5EF4-FFF2-40B4-BE49-F238E27FC236}">
                  <a16:creationId xmlns:a16="http://schemas.microsoft.com/office/drawing/2014/main" id="{7D9B6AB7-928A-6104-15E5-D54CED23F5E7}"/>
                </a:ext>
              </a:extLst>
            </p:cNvPr>
            <p:cNvSpPr/>
            <p:nvPr/>
          </p:nvSpPr>
          <p:spPr>
            <a:xfrm>
              <a:off x="287527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1226C33B-9CCF-B3C9-7EBD-BAE54F949F67}"/>
                </a:ext>
              </a:extLst>
            </p:cNvPr>
            <p:cNvSpPr/>
            <p:nvPr/>
          </p:nvSpPr>
          <p:spPr>
            <a:xfrm>
              <a:off x="3794274"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4EE32DB-EFC4-1327-DEF9-E65FC3A47E1A}"/>
                </a:ext>
              </a:extLst>
            </p:cNvPr>
            <p:cNvSpPr/>
            <p:nvPr/>
          </p:nvSpPr>
          <p:spPr>
            <a:xfrm>
              <a:off x="471097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A8A0935D-0BC0-B8AE-3A28-65C6769B6A5E}"/>
                </a:ext>
              </a:extLst>
            </p:cNvPr>
            <p:cNvSpPr/>
            <p:nvPr/>
          </p:nvSpPr>
          <p:spPr>
            <a:xfrm>
              <a:off x="562537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C6F2941-5820-91BC-111E-5AAF7DBFDFCA}"/>
                </a:ext>
              </a:extLst>
            </p:cNvPr>
            <p:cNvSpPr/>
            <p:nvPr/>
          </p:nvSpPr>
          <p:spPr>
            <a:xfrm>
              <a:off x="654438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79296F0-892F-F662-8524-05D5C0017A43}"/>
                </a:ext>
              </a:extLst>
            </p:cNvPr>
            <p:cNvSpPr/>
            <p:nvPr/>
          </p:nvSpPr>
          <p:spPr>
            <a:xfrm>
              <a:off x="7461082"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3A15D6AD-CD8B-6061-F7C5-3FEAE285CC7A}"/>
              </a:ext>
            </a:extLst>
          </p:cNvPr>
          <p:cNvGrpSpPr/>
          <p:nvPr/>
        </p:nvGrpSpPr>
        <p:grpSpPr>
          <a:xfrm rot="5400000">
            <a:off x="-1754969" y="3786340"/>
            <a:ext cx="3788857" cy="122051"/>
            <a:chOff x="4251474" y="6617601"/>
            <a:chExt cx="3788857" cy="122051"/>
          </a:xfrm>
          <a:effectLst>
            <a:outerShdw blurRad="12700" dist="25400" dir="18900000" algn="bl" rotWithShape="0">
              <a:prstClr val="black">
                <a:alpha val="30000"/>
              </a:prstClr>
            </a:outerShdw>
          </a:effectLst>
          <a:scene3d>
            <a:camera prst="orthographicFront"/>
            <a:lightRig rig="threePt" dir="t">
              <a:rot lat="0" lon="0" rev="15000000"/>
            </a:lightRig>
          </a:scene3d>
        </p:grpSpPr>
        <p:sp>
          <p:nvSpPr>
            <p:cNvPr id="116" name="Oval 115">
              <a:extLst>
                <a:ext uri="{FF2B5EF4-FFF2-40B4-BE49-F238E27FC236}">
                  <a16:creationId xmlns:a16="http://schemas.microsoft.com/office/drawing/2014/main" id="{D21C752F-0A90-90C4-96EC-AB736B1A2D6F}"/>
                </a:ext>
              </a:extLst>
            </p:cNvPr>
            <p:cNvSpPr/>
            <p:nvPr/>
          </p:nvSpPr>
          <p:spPr>
            <a:xfrm>
              <a:off x="4251474"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943D191-6F6B-88D4-0CD7-71987E48D23E}"/>
                </a:ext>
              </a:extLst>
            </p:cNvPr>
            <p:cNvSpPr/>
            <p:nvPr/>
          </p:nvSpPr>
          <p:spPr>
            <a:xfrm>
              <a:off x="516817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6F3FCEF0-E6D2-4C7F-D2F7-0EAFF33B75ED}"/>
                </a:ext>
              </a:extLst>
            </p:cNvPr>
            <p:cNvSpPr/>
            <p:nvPr/>
          </p:nvSpPr>
          <p:spPr>
            <a:xfrm>
              <a:off x="608487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0AA2D0D-574C-3709-4F5C-F689D0522E17}"/>
                </a:ext>
              </a:extLst>
            </p:cNvPr>
            <p:cNvSpPr/>
            <p:nvPr/>
          </p:nvSpPr>
          <p:spPr>
            <a:xfrm>
              <a:off x="700158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0D4FC196-CE1B-186D-4E9F-48FFC5008211}"/>
                </a:ext>
              </a:extLst>
            </p:cNvPr>
            <p:cNvSpPr/>
            <p:nvPr/>
          </p:nvSpPr>
          <p:spPr>
            <a:xfrm>
              <a:off x="7918282"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picture containing decorated&#10;&#10;AI-generated content may be incorrect.">
            <a:extLst>
              <a:ext uri="{FF2B5EF4-FFF2-40B4-BE49-F238E27FC236}">
                <a16:creationId xmlns:a16="http://schemas.microsoft.com/office/drawing/2014/main" id="{907C2DF4-44D2-F084-80E2-62D4C013F9DB}"/>
              </a:ext>
            </a:extLst>
          </p:cNvPr>
          <p:cNvPicPr>
            <a:picLocks noChangeAspect="1"/>
          </p:cNvPicPr>
          <p:nvPr/>
        </p:nvPicPr>
        <p:blipFill>
          <a:blip r:embed="rId4">
            <a:extLst>
              <a:ext uri="{28A0092B-C50C-407E-A947-70E740481C1C}">
                <a14:useLocalDpi xmlns:a14="http://schemas.microsoft.com/office/drawing/2010/main" val="0"/>
              </a:ext>
            </a:extLst>
          </a:blip>
          <a:srcRect l="100000" r="-675"/>
          <a:stretch/>
        </p:blipFill>
        <p:spPr>
          <a:xfrm>
            <a:off x="11651041" y="1754690"/>
            <a:ext cx="45719" cy="4582830"/>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AF04BC70-EB81-1A85-DB60-E76DD658AC4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19300" y="1876739"/>
            <a:ext cx="5874008" cy="3865055"/>
          </a:xfrm>
          <a:prstGeom prst="rect">
            <a:avLst/>
          </a:prstGeom>
        </p:spPr>
      </p:pic>
      <p:pic>
        <p:nvPicPr>
          <p:cNvPr id="50" name="Picture 49" descr="Map&#10;&#10;AI-generated content may be incorrect.">
            <a:extLst>
              <a:ext uri="{FF2B5EF4-FFF2-40B4-BE49-F238E27FC236}">
                <a16:creationId xmlns:a16="http://schemas.microsoft.com/office/drawing/2014/main" id="{6E83129F-E55B-02D7-46CB-BA353AA243B8}"/>
              </a:ext>
            </a:extLst>
          </p:cNvPr>
          <p:cNvPicPr>
            <a:picLocks noChangeAspect="1"/>
          </p:cNvPicPr>
          <p:nvPr/>
        </p:nvPicPr>
        <p:blipFill>
          <a:blip r:embed="rId6">
            <a:extLst>
              <a:ext uri="{28A0092B-C50C-407E-A947-70E740481C1C}">
                <a14:useLocalDpi xmlns:a14="http://schemas.microsoft.com/office/drawing/2010/main" val="0"/>
              </a:ext>
            </a:extLst>
          </a:blip>
          <a:srcRect l="21815"/>
          <a:stretch/>
        </p:blipFill>
        <p:spPr>
          <a:xfrm>
            <a:off x="6522185" y="1876740"/>
            <a:ext cx="5232823" cy="3865054"/>
          </a:xfrm>
          <a:prstGeom prst="rect">
            <a:avLst/>
          </a:prstGeom>
        </p:spPr>
      </p:pic>
      <p:sp>
        <p:nvSpPr>
          <p:cNvPr id="54" name="TextBox 53">
            <a:extLst>
              <a:ext uri="{FF2B5EF4-FFF2-40B4-BE49-F238E27FC236}">
                <a16:creationId xmlns:a16="http://schemas.microsoft.com/office/drawing/2014/main" id="{149CB6D4-EA30-2F6E-8208-66EB0F1D463D}"/>
              </a:ext>
            </a:extLst>
          </p:cNvPr>
          <p:cNvSpPr txBox="1"/>
          <p:nvPr/>
        </p:nvSpPr>
        <p:spPr>
          <a:xfrm>
            <a:off x="8690847" y="1932871"/>
            <a:ext cx="3002973" cy="400110"/>
          </a:xfrm>
          <a:prstGeom prst="rect">
            <a:avLst/>
          </a:prstGeom>
          <a:noFill/>
        </p:spPr>
        <p:txBody>
          <a:bodyPr wrap="square" rtlCol="0">
            <a:spAutoFit/>
          </a:bodyPr>
          <a:lstStyle/>
          <a:p>
            <a:pPr algn="r"/>
            <a:r>
              <a:rPr lang="en-US" sz="2000" b="1" dirty="0">
                <a:solidFill>
                  <a:schemeClr val="bg1"/>
                </a:solidFill>
                <a:latin typeface="Arial" panose="020B0604020202020204" pitchFamily="34" charset="0"/>
                <a:cs typeface="Arial" panose="020B0604020202020204" pitchFamily="34" charset="0"/>
              </a:rPr>
              <a:t>MAY 2025</a:t>
            </a:r>
          </a:p>
        </p:txBody>
      </p:sp>
      <p:sp>
        <p:nvSpPr>
          <p:cNvPr id="56" name="TextBox 55">
            <a:extLst>
              <a:ext uri="{FF2B5EF4-FFF2-40B4-BE49-F238E27FC236}">
                <a16:creationId xmlns:a16="http://schemas.microsoft.com/office/drawing/2014/main" id="{67DB9114-01D5-D793-B89E-836AD52EB678}"/>
              </a:ext>
            </a:extLst>
          </p:cNvPr>
          <p:cNvSpPr txBox="1"/>
          <p:nvPr/>
        </p:nvSpPr>
        <p:spPr>
          <a:xfrm>
            <a:off x="2369970" y="5743245"/>
            <a:ext cx="9329501"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$114 IN PREVENTED DAMAGE FOR EVERY FEDERAL $1 TOWARD CONSTRUCTION, OPERATION AND MAINTENANCE</a:t>
            </a:r>
          </a:p>
        </p:txBody>
      </p:sp>
      <p:sp>
        <p:nvSpPr>
          <p:cNvPr id="58" name="TextBox 57">
            <a:extLst>
              <a:ext uri="{FF2B5EF4-FFF2-40B4-BE49-F238E27FC236}">
                <a16:creationId xmlns:a16="http://schemas.microsoft.com/office/drawing/2014/main" id="{63A07E19-7285-9DCC-0DF8-3A9567B7E5EE}"/>
              </a:ext>
            </a:extLst>
          </p:cNvPr>
          <p:cNvSpPr txBox="1"/>
          <p:nvPr/>
        </p:nvSpPr>
        <p:spPr>
          <a:xfrm>
            <a:off x="1857434" y="332680"/>
            <a:ext cx="932950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USACE NEW ORLEANS DISTRICT FLOOD RISK MANAGEMENT</a:t>
            </a:r>
          </a:p>
        </p:txBody>
      </p:sp>
      <p:sp>
        <p:nvSpPr>
          <p:cNvPr id="60" name="TextBox 59">
            <a:extLst>
              <a:ext uri="{FF2B5EF4-FFF2-40B4-BE49-F238E27FC236}">
                <a16:creationId xmlns:a16="http://schemas.microsoft.com/office/drawing/2014/main" id="{37EF1028-6AFF-EF36-C171-D164B1B8AD05}"/>
              </a:ext>
            </a:extLst>
          </p:cNvPr>
          <p:cNvSpPr txBox="1"/>
          <p:nvPr/>
        </p:nvSpPr>
        <p:spPr>
          <a:xfrm>
            <a:off x="1857434" y="662551"/>
            <a:ext cx="9947111"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MISSISSIPPI RIVER AND TRIBUTARIES LEVEE SYSTEM</a:t>
            </a:r>
          </a:p>
        </p:txBody>
      </p:sp>
      <p:pic>
        <p:nvPicPr>
          <p:cNvPr id="63" name="Picture 62" descr="A picture containing text&#10;&#10;Description automatically generated">
            <a:extLst>
              <a:ext uri="{FF2B5EF4-FFF2-40B4-BE49-F238E27FC236}">
                <a16:creationId xmlns:a16="http://schemas.microsoft.com/office/drawing/2014/main" id="{FBB68B8D-1F74-F19D-81B6-E884F5DF3B37}"/>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73715" t="19986" r="1628" b="62098"/>
          <a:stretch/>
        </p:blipFill>
        <p:spPr>
          <a:xfrm>
            <a:off x="4734206" y="1943379"/>
            <a:ext cx="1448385" cy="692472"/>
          </a:xfrm>
          <a:prstGeom prst="rect">
            <a:avLst/>
          </a:prstGeom>
          <a:effectLst/>
        </p:spPr>
      </p:pic>
      <p:sp>
        <p:nvSpPr>
          <p:cNvPr id="52" name="TextBox 51">
            <a:extLst>
              <a:ext uri="{FF2B5EF4-FFF2-40B4-BE49-F238E27FC236}">
                <a16:creationId xmlns:a16="http://schemas.microsoft.com/office/drawing/2014/main" id="{7C0AEE3F-93D3-62AE-0DFB-4A43B2C22A94}"/>
              </a:ext>
            </a:extLst>
          </p:cNvPr>
          <p:cNvSpPr txBox="1"/>
          <p:nvPr/>
        </p:nvSpPr>
        <p:spPr>
          <a:xfrm>
            <a:off x="3232719" y="1937573"/>
            <a:ext cx="3002973" cy="400110"/>
          </a:xfrm>
          <a:prstGeom prst="rect">
            <a:avLst/>
          </a:prstGeom>
          <a:noFill/>
        </p:spPr>
        <p:txBody>
          <a:bodyPr wrap="square" rtlCol="0">
            <a:spAutoFit/>
          </a:bodyPr>
          <a:lstStyle/>
          <a:p>
            <a:pPr algn="r"/>
            <a:r>
              <a:rPr lang="en-US" sz="2000" b="1" dirty="0">
                <a:solidFill>
                  <a:schemeClr val="bg1"/>
                </a:solidFill>
                <a:latin typeface="Arial" panose="020B0604020202020204" pitchFamily="34" charset="0"/>
                <a:cs typeface="Arial" panose="020B0604020202020204" pitchFamily="34" charset="0"/>
              </a:rPr>
              <a:t>DECEMBER 2022</a:t>
            </a:r>
          </a:p>
        </p:txBody>
      </p:sp>
      <p:sp>
        <p:nvSpPr>
          <p:cNvPr id="66" name="TextBox 65">
            <a:extLst>
              <a:ext uri="{FF2B5EF4-FFF2-40B4-BE49-F238E27FC236}">
                <a16:creationId xmlns:a16="http://schemas.microsoft.com/office/drawing/2014/main" id="{8714C5F4-DF11-8134-2B55-9FB351FFCFC7}"/>
              </a:ext>
            </a:extLst>
          </p:cNvPr>
          <p:cNvSpPr txBox="1"/>
          <p:nvPr/>
        </p:nvSpPr>
        <p:spPr>
          <a:xfrm>
            <a:off x="3574473" y="1256123"/>
            <a:ext cx="8180535" cy="646331"/>
          </a:xfrm>
          <a:prstGeom prst="rect">
            <a:avLst/>
          </a:prstGeom>
          <a:noFill/>
        </p:spPr>
        <p:txBody>
          <a:bodyPr wrap="square">
            <a:spAutoFit/>
          </a:bodyPr>
          <a:lstStyle/>
          <a:p>
            <a:pPr algn="r"/>
            <a:r>
              <a:rPr lang="en-US" dirty="0">
                <a:latin typeface="Arial" panose="020B0604020202020204" pitchFamily="34" charset="0"/>
                <a:cs typeface="Arial" panose="020B0604020202020204" pitchFamily="34" charset="0"/>
              </a:rPr>
              <a:t>IN PARTNERSHIP WITH RRABB, EBR, SLFPA-E &amp; W, PLD, SMLD, ABLD, LBLD, &amp; PPG</a:t>
            </a:r>
          </a:p>
        </p:txBody>
      </p:sp>
    </p:spTree>
    <p:extLst>
      <p:ext uri="{BB962C8B-B14F-4D97-AF65-F5344CB8AC3E}">
        <p14:creationId xmlns:p14="http://schemas.microsoft.com/office/powerpoint/2010/main" val="185864881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18526F-E41C-40A9-FB7A-D2D3552B4990}"/>
              </a:ext>
            </a:extLst>
          </p:cNvPr>
          <p:cNvSpPr txBox="1"/>
          <p:nvPr/>
        </p:nvSpPr>
        <p:spPr>
          <a:xfrm>
            <a:off x="1857434" y="332680"/>
            <a:ext cx="932950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USACE NEW ORLEANS DISTRICT FLOOD RISK MANAGEMENT</a:t>
            </a:r>
          </a:p>
        </p:txBody>
      </p:sp>
      <p:sp>
        <p:nvSpPr>
          <p:cNvPr id="6" name="TextBox 5">
            <a:extLst>
              <a:ext uri="{FF2B5EF4-FFF2-40B4-BE49-F238E27FC236}">
                <a16:creationId xmlns:a16="http://schemas.microsoft.com/office/drawing/2014/main" id="{63F68E97-140C-DDCB-8735-A694FA58C52A}"/>
              </a:ext>
            </a:extLst>
          </p:cNvPr>
          <p:cNvSpPr txBox="1"/>
          <p:nvPr/>
        </p:nvSpPr>
        <p:spPr>
          <a:xfrm>
            <a:off x="1857434" y="695818"/>
            <a:ext cx="994711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RIVERBANK/CHANNEL STABILIZATION</a:t>
            </a:r>
          </a:p>
        </p:txBody>
      </p:sp>
      <p:pic>
        <p:nvPicPr>
          <p:cNvPr id="7" name="Picture 6" descr="A group of people on a beach&#10;&#10;AI-generated content may be incorrect.">
            <a:extLst>
              <a:ext uri="{FF2B5EF4-FFF2-40B4-BE49-F238E27FC236}">
                <a16:creationId xmlns:a16="http://schemas.microsoft.com/office/drawing/2014/main" id="{CB3BDAE7-D137-E251-805A-7D541EBA6AAE}"/>
              </a:ext>
            </a:extLst>
          </p:cNvPr>
          <p:cNvPicPr>
            <a:picLocks noChangeAspect="1"/>
          </p:cNvPicPr>
          <p:nvPr/>
        </p:nvPicPr>
        <p:blipFill>
          <a:blip r:embed="rId3" cstate="screen">
            <a:extLst>
              <a:ext uri="{28A0092B-C50C-407E-A947-70E740481C1C}">
                <a14:useLocalDpi xmlns:a14="http://schemas.microsoft.com/office/drawing/2010/main"/>
              </a:ext>
            </a:extLst>
          </a:blip>
          <a:srcRect l="9696" r="-1078"/>
          <a:stretch/>
        </p:blipFill>
        <p:spPr>
          <a:xfrm>
            <a:off x="5185065" y="1574026"/>
            <a:ext cx="6857780" cy="5063520"/>
          </a:xfrm>
          <a:prstGeom prst="rect">
            <a:avLst/>
          </a:prstGeom>
        </p:spPr>
      </p:pic>
      <p:sp>
        <p:nvSpPr>
          <p:cNvPr id="9" name="TextBox 8">
            <a:extLst>
              <a:ext uri="{FF2B5EF4-FFF2-40B4-BE49-F238E27FC236}">
                <a16:creationId xmlns:a16="http://schemas.microsoft.com/office/drawing/2014/main" id="{F5576513-C0FA-CB8C-8A85-FB420466E77F}"/>
              </a:ext>
            </a:extLst>
          </p:cNvPr>
          <p:cNvSpPr txBox="1"/>
          <p:nvPr/>
        </p:nvSpPr>
        <p:spPr>
          <a:xfrm>
            <a:off x="149155" y="1931727"/>
            <a:ext cx="4752668" cy="3477875"/>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ysClr val="windowText" lastClr="000000"/>
                </a:solidFill>
                <a:effectLst>
                  <a:innerShdw blurRad="114300" dist="38100" dir="13500000">
                    <a:prstClr val="black">
                      <a:alpha val="90000"/>
                    </a:prstClr>
                  </a:innerShdw>
                </a:effectLst>
                <a:latin typeface="Arial" panose="020B0604020202020204" pitchFamily="34" charset="0"/>
                <a:cs typeface="Arial" panose="020B0604020202020204" pitchFamily="34" charset="0"/>
              </a:rPr>
              <a:t>Critical to both navigation and flood risk management because of proximity of levee to riverbank</a:t>
            </a:r>
          </a:p>
          <a:p>
            <a:pPr marL="342900" indent="-342900">
              <a:buFont typeface="Arial" panose="020B0604020202020204" pitchFamily="34" charset="0"/>
              <a:buChar char="•"/>
            </a:pPr>
            <a:endParaRPr lang="en-US" sz="2000" b="1" dirty="0">
              <a:solidFill>
                <a:sysClr val="windowText" lastClr="000000"/>
              </a:solidFill>
              <a:effectLst>
                <a:innerShdw blurRad="114300" dist="38100" dir="13500000">
                  <a:prstClr val="black">
                    <a:alpha val="90000"/>
                  </a:prstClr>
                </a:inn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effectLst>
                  <a:innerShdw blurRad="114300" dist="38100" dir="13500000">
                    <a:prstClr val="black">
                      <a:alpha val="90000"/>
                    </a:prstClr>
                  </a:innerShdw>
                </a:effectLst>
                <a:latin typeface="Arial" panose="020B0604020202020204" pitchFamily="34" charset="0"/>
                <a:cs typeface="Arial" panose="020B0604020202020204" pitchFamily="34" charset="0"/>
              </a:rPr>
              <a:t>417 miles of riverbank for Miss. and Atchafalaya rivers</a:t>
            </a:r>
          </a:p>
          <a:p>
            <a:pPr marL="342900" indent="-342900">
              <a:buFont typeface="Arial" panose="020B0604020202020204" pitchFamily="34" charset="0"/>
              <a:buChar char="•"/>
            </a:pPr>
            <a:endParaRPr lang="en-US" sz="2000" b="1" dirty="0">
              <a:effectLst>
                <a:innerShdw blurRad="114300" dist="38100" dir="13500000">
                  <a:prstClr val="black">
                    <a:alpha val="90000"/>
                  </a:prstClr>
                </a:inn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effectLst>
                  <a:innerShdw blurRad="114300" dist="38100" dir="13500000">
                    <a:prstClr val="black">
                      <a:alpha val="90000"/>
                    </a:prstClr>
                  </a:innerShdw>
                </a:effectLst>
                <a:latin typeface="Arial" panose="020B0604020202020204" pitchFamily="34" charset="0"/>
                <a:cs typeface="Arial" panose="020B0604020202020204" pitchFamily="34" charset="0"/>
              </a:rPr>
              <a:t>Six locations planned for channel improvement during 2025 mat sinking season.</a:t>
            </a:r>
          </a:p>
          <a:p>
            <a:pPr marL="342900" indent="-342900">
              <a:buFont typeface="Arial" panose="020B0604020202020204" pitchFamily="34" charset="0"/>
              <a:buChar char="•"/>
            </a:pPr>
            <a:endParaRPr lang="en-US" sz="2000" b="1" dirty="0">
              <a:solidFill>
                <a:sysClr val="windowText" lastClr="000000"/>
              </a:solidFill>
              <a:effectLst>
                <a:innerShdw blurRad="114300" dist="38100" dir="13500000">
                  <a:prstClr val="black">
                    <a:alpha val="90000"/>
                  </a:prstClr>
                </a:inn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54693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D0902-6283-6B74-80E7-A0EABD560B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29864" y="1852980"/>
            <a:ext cx="7332272" cy="4143741"/>
          </a:xfrm>
          <a:prstGeom prst="rect">
            <a:avLst/>
          </a:prstGeom>
        </p:spPr>
      </p:pic>
      <p:sp>
        <p:nvSpPr>
          <p:cNvPr id="7" name="TextBox 6">
            <a:extLst>
              <a:ext uri="{FF2B5EF4-FFF2-40B4-BE49-F238E27FC236}">
                <a16:creationId xmlns:a16="http://schemas.microsoft.com/office/drawing/2014/main" id="{BD406D9A-E539-B735-BDF7-9328FD1B1D4E}"/>
              </a:ext>
            </a:extLst>
          </p:cNvPr>
          <p:cNvSpPr txBox="1"/>
          <p:nvPr/>
        </p:nvSpPr>
        <p:spPr>
          <a:xfrm>
            <a:off x="1857434" y="332680"/>
            <a:ext cx="932950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USACE NEW ORLEANS DISTRICT FLOOD RISK MANAGEMENT</a:t>
            </a:r>
          </a:p>
        </p:txBody>
      </p:sp>
      <p:sp>
        <p:nvSpPr>
          <p:cNvPr id="8" name="TextBox 7">
            <a:extLst>
              <a:ext uri="{FF2B5EF4-FFF2-40B4-BE49-F238E27FC236}">
                <a16:creationId xmlns:a16="http://schemas.microsoft.com/office/drawing/2014/main" id="{0FB49867-A125-60E8-8EE1-86FE8EAC730D}"/>
              </a:ext>
            </a:extLst>
          </p:cNvPr>
          <p:cNvSpPr txBox="1"/>
          <p:nvPr/>
        </p:nvSpPr>
        <p:spPr>
          <a:xfrm>
            <a:off x="1857434" y="695818"/>
            <a:ext cx="9947111" cy="677108"/>
          </a:xfrm>
          <a:prstGeom prst="rect">
            <a:avLst/>
          </a:prstGeom>
          <a:noFill/>
        </p:spPr>
        <p:txBody>
          <a:bodyPr wrap="square" rtlCol="0">
            <a:spAutoFit/>
          </a:bodyPr>
          <a:lstStyle/>
          <a:p>
            <a:r>
              <a:rPr lang="en-US" sz="3800" b="1" dirty="0">
                <a:latin typeface="Arial" panose="020B0604020202020204" pitchFamily="34" charset="0"/>
                <a:cs typeface="Arial" panose="020B0604020202020204" pitchFamily="34" charset="0"/>
              </a:rPr>
              <a:t>WEST SHORE LAKE PONTCHARTRAIN</a:t>
            </a:r>
          </a:p>
        </p:txBody>
      </p:sp>
      <p:sp>
        <p:nvSpPr>
          <p:cNvPr id="9" name="TextBox 8">
            <a:extLst>
              <a:ext uri="{FF2B5EF4-FFF2-40B4-BE49-F238E27FC236}">
                <a16:creationId xmlns:a16="http://schemas.microsoft.com/office/drawing/2014/main" id="{E59E1381-26EB-A831-636B-179B82C14BAF}"/>
              </a:ext>
            </a:extLst>
          </p:cNvPr>
          <p:cNvSpPr txBox="1"/>
          <p:nvPr/>
        </p:nvSpPr>
        <p:spPr>
          <a:xfrm>
            <a:off x="1964501" y="1274399"/>
            <a:ext cx="9115366" cy="461665"/>
          </a:xfrm>
          <a:prstGeom prst="rect">
            <a:avLst/>
          </a:prstGeom>
          <a:noFill/>
        </p:spPr>
        <p:txBody>
          <a:bodyPr wrap="square">
            <a:spAutoFit/>
          </a:bodyPr>
          <a:lstStyle/>
          <a:p>
            <a:pPr algn="r"/>
            <a:r>
              <a:rPr lang="en-US" sz="2400" dirty="0">
                <a:latin typeface="Arial" panose="020B0604020202020204" pitchFamily="34" charset="0"/>
                <a:cs typeface="Arial" panose="020B0604020202020204" pitchFamily="34" charset="0"/>
              </a:rPr>
              <a:t>IN PARTNERSHIP WITH CPRA &amp; PLD</a:t>
            </a:r>
          </a:p>
        </p:txBody>
      </p:sp>
      <p:sp>
        <p:nvSpPr>
          <p:cNvPr id="10" name="TextBox 9">
            <a:extLst>
              <a:ext uri="{FF2B5EF4-FFF2-40B4-BE49-F238E27FC236}">
                <a16:creationId xmlns:a16="http://schemas.microsoft.com/office/drawing/2014/main" id="{EABA3C22-2230-823E-BE55-2444192A72FD}"/>
              </a:ext>
            </a:extLst>
          </p:cNvPr>
          <p:cNvSpPr txBox="1"/>
          <p:nvPr/>
        </p:nvSpPr>
        <p:spPr>
          <a:xfrm>
            <a:off x="2429864" y="6027003"/>
            <a:ext cx="7332272"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REDUCING RISK FOR 60,000 SOUTH LOUISIANA RESIDENTS</a:t>
            </a:r>
          </a:p>
        </p:txBody>
      </p:sp>
      <p:sp>
        <p:nvSpPr>
          <p:cNvPr id="11" name="TextBox 10">
            <a:extLst>
              <a:ext uri="{FF2B5EF4-FFF2-40B4-BE49-F238E27FC236}">
                <a16:creationId xmlns:a16="http://schemas.microsoft.com/office/drawing/2014/main" id="{6211A447-C280-DE22-1084-BE4EFF24525F}"/>
              </a:ext>
            </a:extLst>
          </p:cNvPr>
          <p:cNvSpPr txBox="1"/>
          <p:nvPr/>
        </p:nvSpPr>
        <p:spPr>
          <a:xfrm>
            <a:off x="108973" y="1852980"/>
            <a:ext cx="203081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DEC 2022</a:t>
            </a:r>
          </a:p>
        </p:txBody>
      </p:sp>
      <p:sp>
        <p:nvSpPr>
          <p:cNvPr id="12" name="TextBox 11">
            <a:extLst>
              <a:ext uri="{FF2B5EF4-FFF2-40B4-BE49-F238E27FC236}">
                <a16:creationId xmlns:a16="http://schemas.microsoft.com/office/drawing/2014/main" id="{38403609-AC03-1DE8-9854-ED5566B71854}"/>
              </a:ext>
            </a:extLst>
          </p:cNvPr>
          <p:cNvSpPr txBox="1"/>
          <p:nvPr/>
        </p:nvSpPr>
        <p:spPr>
          <a:xfrm>
            <a:off x="9823602" y="1846786"/>
            <a:ext cx="203081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MAY 2025</a:t>
            </a:r>
          </a:p>
        </p:txBody>
      </p:sp>
      <p:sp>
        <p:nvSpPr>
          <p:cNvPr id="13" name="TextBox 12">
            <a:extLst>
              <a:ext uri="{FF2B5EF4-FFF2-40B4-BE49-F238E27FC236}">
                <a16:creationId xmlns:a16="http://schemas.microsoft.com/office/drawing/2014/main" id="{13401626-3991-5FF8-6E06-9F3282E61C11}"/>
              </a:ext>
            </a:extLst>
          </p:cNvPr>
          <p:cNvSpPr txBox="1"/>
          <p:nvPr/>
        </p:nvSpPr>
        <p:spPr>
          <a:xfrm>
            <a:off x="223284" y="2317898"/>
            <a:ext cx="2030818" cy="3370153"/>
          </a:xfrm>
          <a:prstGeom prst="rect">
            <a:avLst/>
          </a:prstGeom>
          <a:noFill/>
        </p:spPr>
        <p:txBody>
          <a:bodyPr wrap="square" rtlCol="0">
            <a:spAutoFit/>
          </a:bodyPr>
          <a:lstStyle/>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Access roads under construction</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Pile load test contract issued</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Two sand placement contracts</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First levee contract out for bid</a:t>
            </a:r>
          </a:p>
        </p:txBody>
      </p:sp>
      <p:sp>
        <p:nvSpPr>
          <p:cNvPr id="14" name="TextBox 13">
            <a:extLst>
              <a:ext uri="{FF2B5EF4-FFF2-40B4-BE49-F238E27FC236}">
                <a16:creationId xmlns:a16="http://schemas.microsoft.com/office/drawing/2014/main" id="{C5F8DF3C-B3BD-F8DD-F55B-26BB9D5AF568}"/>
              </a:ext>
            </a:extLst>
          </p:cNvPr>
          <p:cNvSpPr txBox="1"/>
          <p:nvPr/>
        </p:nvSpPr>
        <p:spPr>
          <a:xfrm>
            <a:off x="9842345" y="2317897"/>
            <a:ext cx="2030818" cy="3924151"/>
          </a:xfrm>
          <a:prstGeom prst="rect">
            <a:avLst/>
          </a:prstGeom>
          <a:noFill/>
        </p:spPr>
        <p:txBody>
          <a:bodyPr wrap="square" rtlCol="0">
            <a:spAutoFit/>
          </a:bodyPr>
          <a:lstStyle/>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Access roads complete</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11 contracts in construction</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First levee contract currently undergoing resilient turf establishment</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Resiliency study underway</a:t>
            </a:r>
          </a:p>
        </p:txBody>
      </p:sp>
    </p:spTree>
    <p:extLst>
      <p:ext uri="{BB962C8B-B14F-4D97-AF65-F5344CB8AC3E}">
        <p14:creationId xmlns:p14="http://schemas.microsoft.com/office/powerpoint/2010/main" val="139113307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8F65EF15-54E6-9BAC-3161-76640226526F}"/>
              </a:ext>
            </a:extLst>
          </p:cNvPr>
          <p:cNvPicPr>
            <a:picLocks noChangeAspect="1"/>
          </p:cNvPicPr>
          <p:nvPr/>
        </p:nvPicPr>
        <p:blipFill>
          <a:blip r:embed="rId3"/>
          <a:stretch>
            <a:fillRect/>
          </a:stretch>
        </p:blipFill>
        <p:spPr>
          <a:xfrm>
            <a:off x="2728148" y="1764345"/>
            <a:ext cx="6735704" cy="4114612"/>
          </a:xfrm>
          <a:prstGeom prst="rect">
            <a:avLst/>
          </a:prstGeom>
        </p:spPr>
      </p:pic>
      <p:sp>
        <p:nvSpPr>
          <p:cNvPr id="7" name="TextBox 6">
            <a:extLst>
              <a:ext uri="{FF2B5EF4-FFF2-40B4-BE49-F238E27FC236}">
                <a16:creationId xmlns:a16="http://schemas.microsoft.com/office/drawing/2014/main" id="{A0192C64-AB92-F95B-E648-4CC438E87931}"/>
              </a:ext>
            </a:extLst>
          </p:cNvPr>
          <p:cNvSpPr txBox="1"/>
          <p:nvPr/>
        </p:nvSpPr>
        <p:spPr>
          <a:xfrm>
            <a:off x="1857434" y="332680"/>
            <a:ext cx="932950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USACE NEW ORLEANS DISTRICT FLOOD RISK MANAGEMENT</a:t>
            </a:r>
          </a:p>
        </p:txBody>
      </p:sp>
      <p:sp>
        <p:nvSpPr>
          <p:cNvPr id="8" name="TextBox 7">
            <a:extLst>
              <a:ext uri="{FF2B5EF4-FFF2-40B4-BE49-F238E27FC236}">
                <a16:creationId xmlns:a16="http://schemas.microsoft.com/office/drawing/2014/main" id="{4D603A22-A795-3571-09C6-AEE11ADA2CE1}"/>
              </a:ext>
            </a:extLst>
          </p:cNvPr>
          <p:cNvSpPr txBox="1"/>
          <p:nvPr/>
        </p:nvSpPr>
        <p:spPr>
          <a:xfrm>
            <a:off x="1857434" y="695818"/>
            <a:ext cx="994711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MORGANZA TO THE GULF</a:t>
            </a:r>
          </a:p>
        </p:txBody>
      </p:sp>
      <p:sp>
        <p:nvSpPr>
          <p:cNvPr id="9" name="TextBox 8">
            <a:extLst>
              <a:ext uri="{FF2B5EF4-FFF2-40B4-BE49-F238E27FC236}">
                <a16:creationId xmlns:a16="http://schemas.microsoft.com/office/drawing/2014/main" id="{0A554F74-E2F4-47DD-AE93-EC844A866634}"/>
              </a:ext>
            </a:extLst>
          </p:cNvPr>
          <p:cNvSpPr txBox="1"/>
          <p:nvPr/>
        </p:nvSpPr>
        <p:spPr>
          <a:xfrm>
            <a:off x="1964501" y="1216541"/>
            <a:ext cx="9115366" cy="400110"/>
          </a:xfrm>
          <a:prstGeom prst="rect">
            <a:avLst/>
          </a:prstGeom>
          <a:noFill/>
        </p:spPr>
        <p:txBody>
          <a:bodyPr wrap="square">
            <a:spAutoFit/>
          </a:bodyPr>
          <a:lstStyle/>
          <a:p>
            <a:pPr algn="r"/>
            <a:r>
              <a:rPr lang="en-US" sz="2000" dirty="0">
                <a:latin typeface="Arial" panose="020B0604020202020204" pitchFamily="34" charset="0"/>
                <a:cs typeface="Arial" panose="020B0604020202020204" pitchFamily="34" charset="0"/>
              </a:rPr>
              <a:t>IN PARTNERSHIP WITH CPRA, TCLD, NLLD &amp; SLLD</a:t>
            </a:r>
          </a:p>
        </p:txBody>
      </p:sp>
      <p:sp>
        <p:nvSpPr>
          <p:cNvPr id="10" name="TextBox 9">
            <a:extLst>
              <a:ext uri="{FF2B5EF4-FFF2-40B4-BE49-F238E27FC236}">
                <a16:creationId xmlns:a16="http://schemas.microsoft.com/office/drawing/2014/main" id="{69E4628A-F276-71EE-2BD5-421A1D22FDF8}"/>
              </a:ext>
            </a:extLst>
          </p:cNvPr>
          <p:cNvSpPr txBox="1"/>
          <p:nvPr/>
        </p:nvSpPr>
        <p:spPr>
          <a:xfrm>
            <a:off x="108973" y="1852980"/>
            <a:ext cx="203081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DEC 2022</a:t>
            </a:r>
          </a:p>
        </p:txBody>
      </p:sp>
      <p:sp>
        <p:nvSpPr>
          <p:cNvPr id="11" name="TextBox 10">
            <a:extLst>
              <a:ext uri="{FF2B5EF4-FFF2-40B4-BE49-F238E27FC236}">
                <a16:creationId xmlns:a16="http://schemas.microsoft.com/office/drawing/2014/main" id="{D54FDC4F-CF7F-24D9-2D6F-2C89D59C0DA3}"/>
              </a:ext>
            </a:extLst>
          </p:cNvPr>
          <p:cNvSpPr txBox="1"/>
          <p:nvPr/>
        </p:nvSpPr>
        <p:spPr>
          <a:xfrm>
            <a:off x="108973" y="2146921"/>
            <a:ext cx="2540709" cy="1477328"/>
          </a:xfrm>
          <a:prstGeom prst="rect">
            <a:avLst/>
          </a:prstGeom>
          <a:noFill/>
        </p:spPr>
        <p:txBody>
          <a:bodyPr wrap="square" rtlCol="0">
            <a:spAutoFit/>
          </a:bodyPr>
          <a:lstStyle/>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Humble Canal Preload:  First federal construction project broke ground</a:t>
            </a:r>
          </a:p>
        </p:txBody>
      </p:sp>
      <p:sp>
        <p:nvSpPr>
          <p:cNvPr id="12" name="TextBox 11">
            <a:extLst>
              <a:ext uri="{FF2B5EF4-FFF2-40B4-BE49-F238E27FC236}">
                <a16:creationId xmlns:a16="http://schemas.microsoft.com/office/drawing/2014/main" id="{C173749F-0F77-45EA-AF07-39F2D51CF6EC}"/>
              </a:ext>
            </a:extLst>
          </p:cNvPr>
          <p:cNvSpPr txBox="1"/>
          <p:nvPr/>
        </p:nvSpPr>
        <p:spPr>
          <a:xfrm>
            <a:off x="9484634" y="1734815"/>
            <a:ext cx="203081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MAY 2025</a:t>
            </a:r>
          </a:p>
        </p:txBody>
      </p:sp>
      <p:sp>
        <p:nvSpPr>
          <p:cNvPr id="13" name="TextBox 12">
            <a:extLst>
              <a:ext uri="{FF2B5EF4-FFF2-40B4-BE49-F238E27FC236}">
                <a16:creationId xmlns:a16="http://schemas.microsoft.com/office/drawing/2014/main" id="{502B0467-5410-68AC-8908-7F6118B7873A}"/>
              </a:ext>
            </a:extLst>
          </p:cNvPr>
          <p:cNvSpPr txBox="1"/>
          <p:nvPr/>
        </p:nvSpPr>
        <p:spPr>
          <a:xfrm>
            <a:off x="9484634" y="2037646"/>
            <a:ext cx="2516866" cy="4278094"/>
          </a:xfrm>
          <a:prstGeom prst="rect">
            <a:avLst/>
          </a:prstGeom>
          <a:noFill/>
        </p:spPr>
        <p:txBody>
          <a:bodyPr wrap="square" rtlCol="0">
            <a:spAutoFit/>
          </a:bodyPr>
          <a:lstStyle/>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Humble Canal Preload completed in 2023</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19 features in design</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Reach A broke ground in OCT. 24 and on schedule</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Reach F design to be completed this fiscal year. </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SEIS scheduled completion in spring 2026</a:t>
            </a:r>
          </a:p>
        </p:txBody>
      </p:sp>
      <p:sp>
        <p:nvSpPr>
          <p:cNvPr id="14" name="TextBox 13">
            <a:extLst>
              <a:ext uri="{FF2B5EF4-FFF2-40B4-BE49-F238E27FC236}">
                <a16:creationId xmlns:a16="http://schemas.microsoft.com/office/drawing/2014/main" id="{F4B15B7A-3809-F01D-9A8D-CF38CEE2A21F}"/>
              </a:ext>
            </a:extLst>
          </p:cNvPr>
          <p:cNvSpPr txBox="1"/>
          <p:nvPr/>
        </p:nvSpPr>
        <p:spPr>
          <a:xfrm>
            <a:off x="2429864" y="5917183"/>
            <a:ext cx="7332272"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STATE OF LOUISIANA AND TCLD HAVE SPENT MORE THAN $1 BILLION TO ADVANCE SYSTEM</a:t>
            </a:r>
          </a:p>
        </p:txBody>
      </p:sp>
    </p:spTree>
    <p:extLst>
      <p:ext uri="{BB962C8B-B14F-4D97-AF65-F5344CB8AC3E}">
        <p14:creationId xmlns:p14="http://schemas.microsoft.com/office/powerpoint/2010/main" val="51221482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192C64-AB92-F95B-E648-4CC438E87931}"/>
              </a:ext>
            </a:extLst>
          </p:cNvPr>
          <p:cNvSpPr txBox="1"/>
          <p:nvPr/>
        </p:nvSpPr>
        <p:spPr>
          <a:xfrm>
            <a:off x="1857434" y="332680"/>
            <a:ext cx="932950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USACE NEW ORLEANS DISTRICT FLOOD RISK MANAGEMENT</a:t>
            </a:r>
          </a:p>
        </p:txBody>
      </p:sp>
      <p:sp>
        <p:nvSpPr>
          <p:cNvPr id="8" name="TextBox 7">
            <a:extLst>
              <a:ext uri="{FF2B5EF4-FFF2-40B4-BE49-F238E27FC236}">
                <a16:creationId xmlns:a16="http://schemas.microsoft.com/office/drawing/2014/main" id="{4D603A22-A795-3571-09C6-AEE11ADA2CE1}"/>
              </a:ext>
            </a:extLst>
          </p:cNvPr>
          <p:cNvSpPr txBox="1"/>
          <p:nvPr/>
        </p:nvSpPr>
        <p:spPr>
          <a:xfrm>
            <a:off x="1857434" y="695818"/>
            <a:ext cx="994711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FLOOD RISK MANAGEMENT STUDIES</a:t>
            </a:r>
          </a:p>
        </p:txBody>
      </p:sp>
      <p:sp>
        <p:nvSpPr>
          <p:cNvPr id="9" name="TextBox 8">
            <a:extLst>
              <a:ext uri="{FF2B5EF4-FFF2-40B4-BE49-F238E27FC236}">
                <a16:creationId xmlns:a16="http://schemas.microsoft.com/office/drawing/2014/main" id="{0A554F74-E2F4-47DD-AE93-EC844A866634}"/>
              </a:ext>
            </a:extLst>
          </p:cNvPr>
          <p:cNvSpPr txBox="1"/>
          <p:nvPr/>
        </p:nvSpPr>
        <p:spPr>
          <a:xfrm>
            <a:off x="1964501" y="1216541"/>
            <a:ext cx="9115366" cy="400110"/>
          </a:xfrm>
          <a:prstGeom prst="rect">
            <a:avLst/>
          </a:prstGeom>
          <a:noFill/>
        </p:spPr>
        <p:txBody>
          <a:bodyPr wrap="square">
            <a:spAutoFit/>
          </a:bodyPr>
          <a:lstStyle/>
          <a:p>
            <a:pPr algn="r"/>
            <a:r>
              <a:rPr lang="en-US" sz="2000" dirty="0">
                <a:latin typeface="Arial" panose="020B0604020202020204" pitchFamily="34" charset="0"/>
                <a:cs typeface="Arial" panose="020B0604020202020204" pitchFamily="34" charset="0"/>
              </a:rPr>
              <a:t>IN PARTNERSHIP WITH CPRA &amp; LADOTD</a:t>
            </a:r>
          </a:p>
        </p:txBody>
      </p:sp>
      <p:pic>
        <p:nvPicPr>
          <p:cNvPr id="2" name="Picture 1" descr="A picture containing text, map&#10;&#10;Description automatically generated">
            <a:extLst>
              <a:ext uri="{FF2B5EF4-FFF2-40B4-BE49-F238E27FC236}">
                <a16:creationId xmlns:a16="http://schemas.microsoft.com/office/drawing/2014/main" id="{4F1FB791-69E6-CD2C-B3A9-FF37A46B9D2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010891" y="1705287"/>
            <a:ext cx="7889190" cy="4722597"/>
          </a:xfrm>
          <a:prstGeom prst="rect">
            <a:avLst/>
          </a:prstGeom>
          <a:ln w="19050">
            <a:solidFill>
              <a:srgbClr val="899F92"/>
            </a:solidFill>
          </a:ln>
        </p:spPr>
      </p:pic>
      <p:sp>
        <p:nvSpPr>
          <p:cNvPr id="3" name="Freeform: Shape 2">
            <a:extLst>
              <a:ext uri="{FF2B5EF4-FFF2-40B4-BE49-F238E27FC236}">
                <a16:creationId xmlns:a16="http://schemas.microsoft.com/office/drawing/2014/main" id="{06ED67D7-3E20-2F77-5B01-9A6E3C13EE78}"/>
              </a:ext>
            </a:extLst>
          </p:cNvPr>
          <p:cNvSpPr/>
          <p:nvPr/>
        </p:nvSpPr>
        <p:spPr>
          <a:xfrm>
            <a:off x="8925791" y="2483426"/>
            <a:ext cx="754175" cy="1319647"/>
          </a:xfrm>
          <a:custGeom>
            <a:avLst/>
            <a:gdLst>
              <a:gd name="connsiteX0" fmla="*/ 30866 w 858181"/>
              <a:gd name="connsiteY0" fmla="*/ 1253 h 1507836"/>
              <a:gd name="connsiteX1" fmla="*/ 396626 w 858181"/>
              <a:gd name="connsiteY1" fmla="*/ 9962 h 1507836"/>
              <a:gd name="connsiteX2" fmla="*/ 448878 w 858181"/>
              <a:gd name="connsiteY2" fmla="*/ 18670 h 1507836"/>
              <a:gd name="connsiteX3" fmla="*/ 579506 w 858181"/>
              <a:gd name="connsiteY3" fmla="*/ 9962 h 1507836"/>
              <a:gd name="connsiteX4" fmla="*/ 631758 w 858181"/>
              <a:gd name="connsiteY4" fmla="*/ 27379 h 1507836"/>
              <a:gd name="connsiteX5" fmla="*/ 623049 w 858181"/>
              <a:gd name="connsiteY5" fmla="*/ 62213 h 1507836"/>
              <a:gd name="connsiteX6" fmla="*/ 640466 w 858181"/>
              <a:gd name="connsiteY6" fmla="*/ 97047 h 1507836"/>
              <a:gd name="connsiteX7" fmla="*/ 657884 w 858181"/>
              <a:gd name="connsiteY7" fmla="*/ 175425 h 1507836"/>
              <a:gd name="connsiteX8" fmla="*/ 666592 w 858181"/>
              <a:gd name="connsiteY8" fmla="*/ 201550 h 1507836"/>
              <a:gd name="connsiteX9" fmla="*/ 701426 w 858181"/>
              <a:gd name="connsiteY9" fmla="*/ 227676 h 1507836"/>
              <a:gd name="connsiteX10" fmla="*/ 744969 w 858181"/>
              <a:gd name="connsiteY10" fmla="*/ 297345 h 1507836"/>
              <a:gd name="connsiteX11" fmla="*/ 797221 w 858181"/>
              <a:gd name="connsiteY11" fmla="*/ 393139 h 1507836"/>
              <a:gd name="connsiteX12" fmla="*/ 814638 w 858181"/>
              <a:gd name="connsiteY12" fmla="*/ 515059 h 1507836"/>
              <a:gd name="connsiteX13" fmla="*/ 823346 w 858181"/>
              <a:gd name="connsiteY13" fmla="*/ 549893 h 1507836"/>
              <a:gd name="connsiteX14" fmla="*/ 832055 w 858181"/>
              <a:gd name="connsiteY14" fmla="*/ 724065 h 1507836"/>
              <a:gd name="connsiteX15" fmla="*/ 840764 w 858181"/>
              <a:gd name="connsiteY15" fmla="*/ 758899 h 1507836"/>
              <a:gd name="connsiteX16" fmla="*/ 858181 w 858181"/>
              <a:gd name="connsiteY16" fmla="*/ 1107242 h 1507836"/>
              <a:gd name="connsiteX17" fmla="*/ 849472 w 858181"/>
              <a:gd name="connsiteY17" fmla="*/ 1307539 h 1507836"/>
              <a:gd name="connsiteX18" fmla="*/ 840764 w 858181"/>
              <a:gd name="connsiteY18" fmla="*/ 1342373 h 1507836"/>
              <a:gd name="connsiteX19" fmla="*/ 832055 w 858181"/>
              <a:gd name="connsiteY19" fmla="*/ 1429459 h 1507836"/>
              <a:gd name="connsiteX20" fmla="*/ 805929 w 858181"/>
              <a:gd name="connsiteY20" fmla="*/ 1446876 h 1507836"/>
              <a:gd name="connsiteX21" fmla="*/ 753678 w 858181"/>
              <a:gd name="connsiteY21" fmla="*/ 1464293 h 1507836"/>
              <a:gd name="connsiteX22" fmla="*/ 727552 w 858181"/>
              <a:gd name="connsiteY22" fmla="*/ 1481710 h 1507836"/>
              <a:gd name="connsiteX23" fmla="*/ 640466 w 858181"/>
              <a:gd name="connsiteY23" fmla="*/ 1507836 h 1507836"/>
              <a:gd name="connsiteX24" fmla="*/ 501129 w 858181"/>
              <a:gd name="connsiteY24" fmla="*/ 1490419 h 1507836"/>
              <a:gd name="connsiteX25" fmla="*/ 448878 w 858181"/>
              <a:gd name="connsiteY25" fmla="*/ 1455585 h 1507836"/>
              <a:gd name="connsiteX26" fmla="*/ 440169 w 858181"/>
              <a:gd name="connsiteY26" fmla="*/ 1429459 h 1507836"/>
              <a:gd name="connsiteX27" fmla="*/ 387918 w 858181"/>
              <a:gd name="connsiteY27" fmla="*/ 1377207 h 1507836"/>
              <a:gd name="connsiteX28" fmla="*/ 292124 w 858181"/>
              <a:gd name="connsiteY28" fmla="*/ 1333665 h 1507836"/>
              <a:gd name="connsiteX29" fmla="*/ 222455 w 858181"/>
              <a:gd name="connsiteY29" fmla="*/ 1351082 h 1507836"/>
              <a:gd name="connsiteX30" fmla="*/ 196329 w 858181"/>
              <a:gd name="connsiteY30" fmla="*/ 1368499 h 1507836"/>
              <a:gd name="connsiteX31" fmla="*/ 144078 w 858181"/>
              <a:gd name="connsiteY31" fmla="*/ 1359790 h 1507836"/>
              <a:gd name="connsiteX32" fmla="*/ 109244 w 858181"/>
              <a:gd name="connsiteY32" fmla="*/ 1316247 h 1507836"/>
              <a:gd name="connsiteX33" fmla="*/ 91826 w 858181"/>
              <a:gd name="connsiteY33" fmla="*/ 1298830 h 1507836"/>
              <a:gd name="connsiteX34" fmla="*/ 56992 w 858181"/>
              <a:gd name="connsiteY34" fmla="*/ 1246579 h 1507836"/>
              <a:gd name="connsiteX35" fmla="*/ 56992 w 858181"/>
              <a:gd name="connsiteY35" fmla="*/ 1150785 h 1507836"/>
              <a:gd name="connsiteX36" fmla="*/ 30866 w 858181"/>
              <a:gd name="connsiteY36" fmla="*/ 1098533 h 1507836"/>
              <a:gd name="connsiteX37" fmla="*/ 39575 w 858181"/>
              <a:gd name="connsiteY37" fmla="*/ 1011447 h 1507836"/>
              <a:gd name="connsiteX38" fmla="*/ 65701 w 858181"/>
              <a:gd name="connsiteY38" fmla="*/ 985322 h 1507836"/>
              <a:gd name="connsiteX39" fmla="*/ 100535 w 858181"/>
              <a:gd name="connsiteY39" fmla="*/ 933070 h 1507836"/>
              <a:gd name="connsiteX40" fmla="*/ 126661 w 858181"/>
              <a:gd name="connsiteY40" fmla="*/ 898236 h 1507836"/>
              <a:gd name="connsiteX41" fmla="*/ 135369 w 858181"/>
              <a:gd name="connsiteY41" fmla="*/ 863402 h 1507836"/>
              <a:gd name="connsiteX42" fmla="*/ 144078 w 858181"/>
              <a:gd name="connsiteY42" fmla="*/ 819859 h 1507836"/>
              <a:gd name="connsiteX43" fmla="*/ 152786 w 858181"/>
              <a:gd name="connsiteY43" fmla="*/ 793733 h 1507836"/>
              <a:gd name="connsiteX44" fmla="*/ 144078 w 858181"/>
              <a:gd name="connsiteY44" fmla="*/ 480225 h 1507836"/>
              <a:gd name="connsiteX45" fmla="*/ 135369 w 858181"/>
              <a:gd name="connsiteY45" fmla="*/ 427973 h 1507836"/>
              <a:gd name="connsiteX46" fmla="*/ 117952 w 858181"/>
              <a:gd name="connsiteY46" fmla="*/ 349596 h 1507836"/>
              <a:gd name="connsiteX47" fmla="*/ 100535 w 858181"/>
              <a:gd name="connsiteY47" fmla="*/ 323470 h 1507836"/>
              <a:gd name="connsiteX48" fmla="*/ 83118 w 858181"/>
              <a:gd name="connsiteY48" fmla="*/ 271219 h 1507836"/>
              <a:gd name="connsiteX49" fmla="*/ 65701 w 858181"/>
              <a:gd name="connsiteY49" fmla="*/ 218967 h 1507836"/>
              <a:gd name="connsiteX50" fmla="*/ 56992 w 858181"/>
              <a:gd name="connsiteY50" fmla="*/ 184133 h 1507836"/>
              <a:gd name="connsiteX51" fmla="*/ 48284 w 858181"/>
              <a:gd name="connsiteY51" fmla="*/ 79630 h 1507836"/>
              <a:gd name="connsiteX52" fmla="*/ 22158 w 858181"/>
              <a:gd name="connsiteY52" fmla="*/ 36087 h 1507836"/>
              <a:gd name="connsiteX53" fmla="*/ 30866 w 858181"/>
              <a:gd name="connsiteY53" fmla="*/ 1253 h 150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58181" h="1507836">
                <a:moveTo>
                  <a:pt x="30866" y="1253"/>
                </a:moveTo>
                <a:cubicBezTo>
                  <a:pt x="93277" y="-3101"/>
                  <a:pt x="274777" y="4885"/>
                  <a:pt x="396626" y="9962"/>
                </a:cubicBezTo>
                <a:cubicBezTo>
                  <a:pt x="414268" y="10697"/>
                  <a:pt x="431220" y="18670"/>
                  <a:pt x="448878" y="18670"/>
                </a:cubicBezTo>
                <a:cubicBezTo>
                  <a:pt x="492517" y="18670"/>
                  <a:pt x="535963" y="12865"/>
                  <a:pt x="579506" y="9962"/>
                </a:cubicBezTo>
                <a:cubicBezTo>
                  <a:pt x="596923" y="15768"/>
                  <a:pt x="620004" y="13275"/>
                  <a:pt x="631758" y="27379"/>
                </a:cubicBezTo>
                <a:cubicBezTo>
                  <a:pt x="639420" y="36574"/>
                  <a:pt x="621565" y="50337"/>
                  <a:pt x="623049" y="62213"/>
                </a:cubicBezTo>
                <a:cubicBezTo>
                  <a:pt x="624659" y="75095"/>
                  <a:pt x="635908" y="84892"/>
                  <a:pt x="640466" y="97047"/>
                </a:cubicBezTo>
                <a:cubicBezTo>
                  <a:pt x="647171" y="114926"/>
                  <a:pt x="653746" y="158872"/>
                  <a:pt x="657884" y="175425"/>
                </a:cubicBezTo>
                <a:cubicBezTo>
                  <a:pt x="660110" y="184330"/>
                  <a:pt x="660716" y="194498"/>
                  <a:pt x="666592" y="201550"/>
                </a:cubicBezTo>
                <a:cubicBezTo>
                  <a:pt x="675884" y="212700"/>
                  <a:pt x="689815" y="218967"/>
                  <a:pt x="701426" y="227676"/>
                </a:cubicBezTo>
                <a:cubicBezTo>
                  <a:pt x="722154" y="289856"/>
                  <a:pt x="703569" y="269743"/>
                  <a:pt x="744969" y="297345"/>
                </a:cubicBezTo>
                <a:cubicBezTo>
                  <a:pt x="784485" y="376374"/>
                  <a:pt x="765402" y="345410"/>
                  <a:pt x="797221" y="393139"/>
                </a:cubicBezTo>
                <a:cubicBezTo>
                  <a:pt x="818192" y="456056"/>
                  <a:pt x="797679" y="387864"/>
                  <a:pt x="814638" y="515059"/>
                </a:cubicBezTo>
                <a:cubicBezTo>
                  <a:pt x="816220" y="526923"/>
                  <a:pt x="820443" y="538282"/>
                  <a:pt x="823346" y="549893"/>
                </a:cubicBezTo>
                <a:cubicBezTo>
                  <a:pt x="826249" y="607950"/>
                  <a:pt x="827227" y="666136"/>
                  <a:pt x="832055" y="724065"/>
                </a:cubicBezTo>
                <a:cubicBezTo>
                  <a:pt x="833049" y="735992"/>
                  <a:pt x="840151" y="746946"/>
                  <a:pt x="840764" y="758899"/>
                </a:cubicBezTo>
                <a:cubicBezTo>
                  <a:pt x="859656" y="1127300"/>
                  <a:pt x="828116" y="956924"/>
                  <a:pt x="858181" y="1107242"/>
                </a:cubicBezTo>
                <a:cubicBezTo>
                  <a:pt x="855278" y="1174008"/>
                  <a:pt x="854409" y="1240893"/>
                  <a:pt x="849472" y="1307539"/>
                </a:cubicBezTo>
                <a:cubicBezTo>
                  <a:pt x="848588" y="1319475"/>
                  <a:pt x="842457" y="1330525"/>
                  <a:pt x="840764" y="1342373"/>
                </a:cubicBezTo>
                <a:cubicBezTo>
                  <a:pt x="836638" y="1371253"/>
                  <a:pt x="841281" y="1401783"/>
                  <a:pt x="832055" y="1429459"/>
                </a:cubicBezTo>
                <a:cubicBezTo>
                  <a:pt x="828745" y="1439388"/>
                  <a:pt x="815493" y="1442625"/>
                  <a:pt x="805929" y="1446876"/>
                </a:cubicBezTo>
                <a:cubicBezTo>
                  <a:pt x="789152" y="1454332"/>
                  <a:pt x="753678" y="1464293"/>
                  <a:pt x="753678" y="1464293"/>
                </a:cubicBezTo>
                <a:cubicBezTo>
                  <a:pt x="744969" y="1470099"/>
                  <a:pt x="737116" y="1477459"/>
                  <a:pt x="727552" y="1481710"/>
                </a:cubicBezTo>
                <a:cubicBezTo>
                  <a:pt x="700293" y="1493825"/>
                  <a:pt x="669416" y="1500598"/>
                  <a:pt x="640466" y="1507836"/>
                </a:cubicBezTo>
                <a:cubicBezTo>
                  <a:pt x="594020" y="1502030"/>
                  <a:pt x="546287" y="1502735"/>
                  <a:pt x="501129" y="1490419"/>
                </a:cubicBezTo>
                <a:cubicBezTo>
                  <a:pt x="480934" y="1484911"/>
                  <a:pt x="448878" y="1455585"/>
                  <a:pt x="448878" y="1455585"/>
                </a:cubicBezTo>
                <a:cubicBezTo>
                  <a:pt x="445975" y="1446876"/>
                  <a:pt x="445805" y="1436705"/>
                  <a:pt x="440169" y="1429459"/>
                </a:cubicBezTo>
                <a:cubicBezTo>
                  <a:pt x="425047" y="1410016"/>
                  <a:pt x="409949" y="1388222"/>
                  <a:pt x="387918" y="1377207"/>
                </a:cubicBezTo>
                <a:cubicBezTo>
                  <a:pt x="310039" y="1338268"/>
                  <a:pt x="342881" y="1350583"/>
                  <a:pt x="292124" y="1333665"/>
                </a:cubicBezTo>
                <a:cubicBezTo>
                  <a:pt x="268901" y="1339471"/>
                  <a:pt x="244952" y="1342902"/>
                  <a:pt x="222455" y="1351082"/>
                </a:cubicBezTo>
                <a:cubicBezTo>
                  <a:pt x="212619" y="1354659"/>
                  <a:pt x="206731" y="1367343"/>
                  <a:pt x="196329" y="1368499"/>
                </a:cubicBezTo>
                <a:cubicBezTo>
                  <a:pt x="178780" y="1370449"/>
                  <a:pt x="161495" y="1362693"/>
                  <a:pt x="144078" y="1359790"/>
                </a:cubicBezTo>
                <a:cubicBezTo>
                  <a:pt x="92041" y="1325099"/>
                  <a:pt x="137288" y="1362986"/>
                  <a:pt x="109244" y="1316247"/>
                </a:cubicBezTo>
                <a:cubicBezTo>
                  <a:pt x="105020" y="1309206"/>
                  <a:pt x="96752" y="1305399"/>
                  <a:pt x="91826" y="1298830"/>
                </a:cubicBezTo>
                <a:cubicBezTo>
                  <a:pt x="79266" y="1282084"/>
                  <a:pt x="56992" y="1246579"/>
                  <a:pt x="56992" y="1246579"/>
                </a:cubicBezTo>
                <a:cubicBezTo>
                  <a:pt x="37022" y="1186663"/>
                  <a:pt x="56992" y="1259104"/>
                  <a:pt x="56992" y="1150785"/>
                </a:cubicBezTo>
                <a:cubicBezTo>
                  <a:pt x="56992" y="1132755"/>
                  <a:pt x="39674" y="1111744"/>
                  <a:pt x="30866" y="1098533"/>
                </a:cubicBezTo>
                <a:cubicBezTo>
                  <a:pt x="33769" y="1069504"/>
                  <a:pt x="30995" y="1039330"/>
                  <a:pt x="39575" y="1011447"/>
                </a:cubicBezTo>
                <a:cubicBezTo>
                  <a:pt x="43197" y="999676"/>
                  <a:pt x="58140" y="995043"/>
                  <a:pt x="65701" y="985322"/>
                </a:cubicBezTo>
                <a:cubicBezTo>
                  <a:pt x="78553" y="968799"/>
                  <a:pt x="87975" y="949816"/>
                  <a:pt x="100535" y="933070"/>
                </a:cubicBezTo>
                <a:lnTo>
                  <a:pt x="126661" y="898236"/>
                </a:lnTo>
                <a:cubicBezTo>
                  <a:pt x="129564" y="886625"/>
                  <a:pt x="132773" y="875086"/>
                  <a:pt x="135369" y="863402"/>
                </a:cubicBezTo>
                <a:cubicBezTo>
                  <a:pt x="138580" y="848953"/>
                  <a:pt x="140488" y="834219"/>
                  <a:pt x="144078" y="819859"/>
                </a:cubicBezTo>
                <a:cubicBezTo>
                  <a:pt x="146304" y="810953"/>
                  <a:pt x="149883" y="802442"/>
                  <a:pt x="152786" y="793733"/>
                </a:cubicBezTo>
                <a:cubicBezTo>
                  <a:pt x="149883" y="689230"/>
                  <a:pt x="149051" y="584650"/>
                  <a:pt x="144078" y="480225"/>
                </a:cubicBezTo>
                <a:cubicBezTo>
                  <a:pt x="143238" y="462587"/>
                  <a:pt x="138528" y="445346"/>
                  <a:pt x="135369" y="427973"/>
                </a:cubicBezTo>
                <a:cubicBezTo>
                  <a:pt x="134063" y="420788"/>
                  <a:pt x="122368" y="359900"/>
                  <a:pt x="117952" y="349596"/>
                </a:cubicBezTo>
                <a:cubicBezTo>
                  <a:pt x="113829" y="339976"/>
                  <a:pt x="104786" y="333034"/>
                  <a:pt x="100535" y="323470"/>
                </a:cubicBezTo>
                <a:cubicBezTo>
                  <a:pt x="93079" y="306693"/>
                  <a:pt x="88924" y="288636"/>
                  <a:pt x="83118" y="271219"/>
                </a:cubicBezTo>
                <a:lnTo>
                  <a:pt x="65701" y="218967"/>
                </a:lnTo>
                <a:lnTo>
                  <a:pt x="56992" y="184133"/>
                </a:lnTo>
                <a:cubicBezTo>
                  <a:pt x="54089" y="149299"/>
                  <a:pt x="52904" y="114278"/>
                  <a:pt x="48284" y="79630"/>
                </a:cubicBezTo>
                <a:cubicBezTo>
                  <a:pt x="41369" y="27769"/>
                  <a:pt x="42138" y="76049"/>
                  <a:pt x="22158" y="36087"/>
                </a:cubicBezTo>
                <a:cubicBezTo>
                  <a:pt x="19562" y="30894"/>
                  <a:pt x="-31545" y="5607"/>
                  <a:pt x="30866" y="1253"/>
                </a:cubicBezTo>
                <a:close/>
              </a:path>
            </a:pathLst>
          </a:custGeom>
          <a:solidFill>
            <a:srgbClr val="0070C0">
              <a:alpha val="65882"/>
            </a:srgbClr>
          </a:solidFill>
          <a:ln w="190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B68933B-09EE-F47A-8FE2-73B2013818E9}"/>
              </a:ext>
            </a:extLst>
          </p:cNvPr>
          <p:cNvSpPr txBox="1"/>
          <p:nvPr/>
        </p:nvSpPr>
        <p:spPr>
          <a:xfrm>
            <a:off x="225290" y="1944831"/>
            <a:ext cx="3478422" cy="3554819"/>
          </a:xfrm>
          <a:prstGeom prst="rect">
            <a:avLst/>
          </a:prstGeom>
          <a:noFill/>
        </p:spPr>
        <p:txBody>
          <a:bodyPr wrap="square" rtlCol="0">
            <a:spAutoFit/>
          </a:bodyPr>
          <a:lstStyle/>
          <a:p>
            <a:pPr>
              <a:spcAft>
                <a:spcPts val="600"/>
              </a:spcAft>
            </a:pPr>
            <a:r>
              <a:rPr lang="en-US" b="1" dirty="0">
                <a:latin typeface="Arial" panose="020B0604020202020204" pitchFamily="34" charset="0"/>
                <a:cs typeface="Arial" panose="020B0604020202020204" pitchFamily="34" charset="0"/>
              </a:rPr>
              <a:t>COMPLETED</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South Central Coastal Louisiana</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Upper Barataria Basin:  Received funding for PED</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St. Tammany Parish</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LPV and WBV GRRs</a:t>
            </a:r>
          </a:p>
          <a:p>
            <a:pPr>
              <a:spcBef>
                <a:spcPts val="1200"/>
              </a:spcBef>
              <a:spcAft>
                <a:spcPts val="600"/>
              </a:spcAft>
            </a:pPr>
            <a:r>
              <a:rPr lang="en-US" b="1" dirty="0">
                <a:latin typeface="Arial" panose="020B0604020202020204" pitchFamily="34" charset="0"/>
                <a:cs typeface="Arial" panose="020B0604020202020204" pitchFamily="34" charset="0"/>
              </a:rPr>
              <a:t>NEAR COMPLETION</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Amite River and Tributaries</a:t>
            </a:r>
          </a:p>
          <a:p>
            <a:pPr marL="285750" indent="-285750">
              <a:spcAft>
                <a:spcPts val="600"/>
              </a:spcAft>
              <a:buFont typeface="Wingdings" panose="05000000000000000000" pitchFamily="2" charset="2"/>
              <a:buChar char="q"/>
            </a:pPr>
            <a:r>
              <a:rPr lang="en-US" dirty="0">
                <a:latin typeface="Arial" panose="020B0604020202020204" pitchFamily="34" charset="0"/>
                <a:cs typeface="Arial" panose="020B0604020202020204" pitchFamily="34" charset="0"/>
              </a:rPr>
              <a:t>Tangipahoa Parish</a:t>
            </a:r>
          </a:p>
        </p:txBody>
      </p:sp>
    </p:spTree>
    <p:extLst>
      <p:ext uri="{BB962C8B-B14F-4D97-AF65-F5344CB8AC3E}">
        <p14:creationId xmlns:p14="http://schemas.microsoft.com/office/powerpoint/2010/main" val="136054864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C7C5698-899B-87CA-DB3C-97FA632CB20E}"/>
              </a:ext>
            </a:extLst>
          </p:cNvPr>
          <p:cNvGrpSpPr/>
          <p:nvPr/>
        </p:nvGrpSpPr>
        <p:grpSpPr>
          <a:xfrm>
            <a:off x="2856416" y="6617601"/>
            <a:ext cx="9243225" cy="122051"/>
            <a:chOff x="2875270" y="6617601"/>
            <a:chExt cx="9243225" cy="122051"/>
          </a:xfrm>
          <a:effectLst>
            <a:outerShdw blurRad="12700" dist="25400" dir="2700000" algn="tl" rotWithShape="0">
              <a:prstClr val="black">
                <a:alpha val="30000"/>
              </a:prstClr>
            </a:outerShdw>
          </a:effectLst>
        </p:grpSpPr>
        <p:sp>
          <p:nvSpPr>
            <p:cNvPr id="4" name="Oval 3">
              <a:extLst>
                <a:ext uri="{FF2B5EF4-FFF2-40B4-BE49-F238E27FC236}">
                  <a16:creationId xmlns:a16="http://schemas.microsoft.com/office/drawing/2014/main" id="{7A2FBDE1-0378-383F-402E-CE2DF1F0C216}"/>
                </a:ext>
              </a:extLst>
            </p:cNvPr>
            <p:cNvSpPr/>
            <p:nvPr/>
          </p:nvSpPr>
          <p:spPr>
            <a:xfrm>
              <a:off x="287527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A42315-51DA-0E69-1FFD-B20E6C7031F6}"/>
                </a:ext>
              </a:extLst>
            </p:cNvPr>
            <p:cNvSpPr/>
            <p:nvPr/>
          </p:nvSpPr>
          <p:spPr>
            <a:xfrm>
              <a:off x="3794274"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31AE83-FC8B-FB8E-8A8A-13014244036A}"/>
                </a:ext>
              </a:extLst>
            </p:cNvPr>
            <p:cNvSpPr/>
            <p:nvPr/>
          </p:nvSpPr>
          <p:spPr>
            <a:xfrm>
              <a:off x="471097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7FCC9C-B3D2-3EDB-1BBA-2AA7B0AC7BD0}"/>
                </a:ext>
              </a:extLst>
            </p:cNvPr>
            <p:cNvSpPr/>
            <p:nvPr/>
          </p:nvSpPr>
          <p:spPr>
            <a:xfrm>
              <a:off x="562537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A5FC4A1-39F3-98DB-1888-D28FEE44B7B8}"/>
                </a:ext>
              </a:extLst>
            </p:cNvPr>
            <p:cNvSpPr/>
            <p:nvPr/>
          </p:nvSpPr>
          <p:spPr>
            <a:xfrm>
              <a:off x="654438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83C9AB-072C-1FD1-E241-76EFB04149A5}"/>
                </a:ext>
              </a:extLst>
            </p:cNvPr>
            <p:cNvSpPr/>
            <p:nvPr/>
          </p:nvSpPr>
          <p:spPr>
            <a:xfrm>
              <a:off x="7461082"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A3114E4-5889-BBC9-B2A1-C85DA01C522C}"/>
                </a:ext>
              </a:extLst>
            </p:cNvPr>
            <p:cNvSpPr/>
            <p:nvPr/>
          </p:nvSpPr>
          <p:spPr>
            <a:xfrm>
              <a:off x="8375482"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5F6C42-E5CB-1EA0-EDDC-445D60E83329}"/>
                </a:ext>
              </a:extLst>
            </p:cNvPr>
            <p:cNvSpPr/>
            <p:nvPr/>
          </p:nvSpPr>
          <p:spPr>
            <a:xfrm>
              <a:off x="929448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693B90A-3095-C216-90C1-2D8C6B79F91B}"/>
                </a:ext>
              </a:extLst>
            </p:cNvPr>
            <p:cNvSpPr/>
            <p:nvPr/>
          </p:nvSpPr>
          <p:spPr>
            <a:xfrm>
              <a:off x="1021118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3A94C7D-11E4-78D6-4CC5-1E91FC1AF7DD}"/>
                </a:ext>
              </a:extLst>
            </p:cNvPr>
            <p:cNvSpPr/>
            <p:nvPr/>
          </p:nvSpPr>
          <p:spPr>
            <a:xfrm>
              <a:off x="11125588"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A824CA5-E609-5ECD-49DF-E1C10469E08F}"/>
                </a:ext>
              </a:extLst>
            </p:cNvPr>
            <p:cNvSpPr/>
            <p:nvPr/>
          </p:nvSpPr>
          <p:spPr>
            <a:xfrm>
              <a:off x="1199644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3CA83525-D5D1-6C12-A5D5-274F680F9C0F}"/>
              </a:ext>
            </a:extLst>
          </p:cNvPr>
          <p:cNvGrpSpPr/>
          <p:nvPr/>
        </p:nvGrpSpPr>
        <p:grpSpPr>
          <a:xfrm>
            <a:off x="96883" y="118348"/>
            <a:ext cx="10205771" cy="122051"/>
            <a:chOff x="2418070" y="6617601"/>
            <a:chExt cx="10205771" cy="122051"/>
          </a:xfrm>
          <a:effectLst>
            <a:outerShdw blurRad="12700" dist="25400" dir="2700000" algn="tl" rotWithShape="0">
              <a:prstClr val="black">
                <a:alpha val="26000"/>
              </a:prstClr>
            </a:outerShdw>
          </a:effectLst>
        </p:grpSpPr>
        <p:sp>
          <p:nvSpPr>
            <p:cNvPr id="37" name="Oval 36">
              <a:extLst>
                <a:ext uri="{FF2B5EF4-FFF2-40B4-BE49-F238E27FC236}">
                  <a16:creationId xmlns:a16="http://schemas.microsoft.com/office/drawing/2014/main" id="{63C27785-2DB6-3A71-77B3-8B8FBF179FA4}"/>
                </a:ext>
              </a:extLst>
            </p:cNvPr>
            <p:cNvSpPr/>
            <p:nvPr/>
          </p:nvSpPr>
          <p:spPr>
            <a:xfrm>
              <a:off x="241807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84C15F3-16AC-282C-2B61-933A9EDC7424}"/>
                </a:ext>
              </a:extLst>
            </p:cNvPr>
            <p:cNvSpPr/>
            <p:nvPr/>
          </p:nvSpPr>
          <p:spPr>
            <a:xfrm>
              <a:off x="4251474"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F867F76-E092-971A-6323-8A9C1CA69CCA}"/>
                </a:ext>
              </a:extLst>
            </p:cNvPr>
            <p:cNvSpPr/>
            <p:nvPr/>
          </p:nvSpPr>
          <p:spPr>
            <a:xfrm>
              <a:off x="516817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E9CBD23-9CE5-2BCE-E6BB-194E98F3D89A}"/>
                </a:ext>
              </a:extLst>
            </p:cNvPr>
            <p:cNvSpPr/>
            <p:nvPr/>
          </p:nvSpPr>
          <p:spPr>
            <a:xfrm>
              <a:off x="608487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5F92538-BEF7-8D7E-A0AF-28B6A071921B}"/>
                </a:ext>
              </a:extLst>
            </p:cNvPr>
            <p:cNvSpPr/>
            <p:nvPr/>
          </p:nvSpPr>
          <p:spPr>
            <a:xfrm>
              <a:off x="700158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5574CB0-606A-CB26-753C-E58E1BF20CEA}"/>
                </a:ext>
              </a:extLst>
            </p:cNvPr>
            <p:cNvSpPr/>
            <p:nvPr/>
          </p:nvSpPr>
          <p:spPr>
            <a:xfrm>
              <a:off x="7918282"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0D63AA3-3F17-8C15-CB8F-A1143ED8A0C6}"/>
                </a:ext>
              </a:extLst>
            </p:cNvPr>
            <p:cNvSpPr/>
            <p:nvPr/>
          </p:nvSpPr>
          <p:spPr>
            <a:xfrm>
              <a:off x="8834984"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41A68FE-E4E6-82E0-17A0-10CC416788F1}"/>
                </a:ext>
              </a:extLst>
            </p:cNvPr>
            <p:cNvSpPr/>
            <p:nvPr/>
          </p:nvSpPr>
          <p:spPr>
            <a:xfrm>
              <a:off x="975168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F7ED8DA-6B8B-A92C-2DB9-7E8E2E67F7ED}"/>
                </a:ext>
              </a:extLst>
            </p:cNvPr>
            <p:cNvSpPr/>
            <p:nvPr/>
          </p:nvSpPr>
          <p:spPr>
            <a:xfrm>
              <a:off x="10668388"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BFCA657-2157-7164-AAA4-0D06407ADEBC}"/>
                </a:ext>
              </a:extLst>
            </p:cNvPr>
            <p:cNvSpPr/>
            <p:nvPr/>
          </p:nvSpPr>
          <p:spPr>
            <a:xfrm>
              <a:off x="11585090"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B403F5B-EEC1-5ED1-FD4D-56A04C275B2E}"/>
                </a:ext>
              </a:extLst>
            </p:cNvPr>
            <p:cNvSpPr/>
            <p:nvPr/>
          </p:nvSpPr>
          <p:spPr>
            <a:xfrm>
              <a:off x="12501792"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CFFDCB8D-FBA0-BC57-5EB1-83613AECA0C4}"/>
              </a:ext>
            </a:extLst>
          </p:cNvPr>
          <p:cNvGrpSpPr/>
          <p:nvPr/>
        </p:nvGrpSpPr>
        <p:grpSpPr>
          <a:xfrm>
            <a:off x="11097307" y="107673"/>
            <a:ext cx="992907" cy="132724"/>
            <a:chOff x="2418070" y="6606928"/>
            <a:chExt cx="992907" cy="132724"/>
          </a:xfrm>
          <a:effectLst>
            <a:outerShdw blurRad="12700" dist="12700" algn="l" rotWithShape="0">
              <a:prstClr val="black">
                <a:alpha val="30000"/>
              </a:prstClr>
            </a:outerShdw>
          </a:effectLst>
        </p:grpSpPr>
        <p:sp>
          <p:nvSpPr>
            <p:cNvPr id="62" name="Oval 61">
              <a:extLst>
                <a:ext uri="{FF2B5EF4-FFF2-40B4-BE49-F238E27FC236}">
                  <a16:creationId xmlns:a16="http://schemas.microsoft.com/office/drawing/2014/main" id="{B0D5BCA2-8674-032B-E662-A68A1B7B4609}"/>
                </a:ext>
              </a:extLst>
            </p:cNvPr>
            <p:cNvSpPr/>
            <p:nvPr/>
          </p:nvSpPr>
          <p:spPr>
            <a:xfrm>
              <a:off x="241807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7D656BBD-D991-D04B-B8F6-708DE0882977}"/>
                </a:ext>
              </a:extLst>
            </p:cNvPr>
            <p:cNvSpPr/>
            <p:nvPr/>
          </p:nvSpPr>
          <p:spPr>
            <a:xfrm>
              <a:off x="3288928" y="6606928"/>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scene3d>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24F0D269-1292-929D-66DB-F883AE2BB060}"/>
              </a:ext>
            </a:extLst>
          </p:cNvPr>
          <p:cNvGrpSpPr/>
          <p:nvPr/>
        </p:nvGrpSpPr>
        <p:grpSpPr>
          <a:xfrm rot="16200000">
            <a:off x="9684687" y="3319582"/>
            <a:ext cx="4707861" cy="122051"/>
            <a:chOff x="2875270" y="6617601"/>
            <a:chExt cx="4707861" cy="122051"/>
          </a:xfrm>
          <a:effectLst>
            <a:outerShdw blurRad="12700" dist="12700" dir="5400000" algn="t" rotWithShape="0">
              <a:prstClr val="black">
                <a:alpha val="30000"/>
              </a:prstClr>
            </a:outerShdw>
          </a:effectLst>
          <a:scene3d>
            <a:camera prst="orthographicFront"/>
            <a:lightRig rig="threePt" dir="t">
              <a:rot lat="0" lon="0" rev="4800000"/>
            </a:lightRig>
          </a:scene3d>
        </p:grpSpPr>
        <p:sp>
          <p:nvSpPr>
            <p:cNvPr id="88" name="Oval 87">
              <a:extLst>
                <a:ext uri="{FF2B5EF4-FFF2-40B4-BE49-F238E27FC236}">
                  <a16:creationId xmlns:a16="http://schemas.microsoft.com/office/drawing/2014/main" id="{7D9B6AB7-928A-6104-15E5-D54CED23F5E7}"/>
                </a:ext>
              </a:extLst>
            </p:cNvPr>
            <p:cNvSpPr/>
            <p:nvPr/>
          </p:nvSpPr>
          <p:spPr>
            <a:xfrm>
              <a:off x="287527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1226C33B-9CCF-B3C9-7EBD-BAE54F949F67}"/>
                </a:ext>
              </a:extLst>
            </p:cNvPr>
            <p:cNvSpPr/>
            <p:nvPr/>
          </p:nvSpPr>
          <p:spPr>
            <a:xfrm>
              <a:off x="3794274"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4EE32DB-EFC4-1327-DEF9-E65FC3A47E1A}"/>
                </a:ext>
              </a:extLst>
            </p:cNvPr>
            <p:cNvSpPr/>
            <p:nvPr/>
          </p:nvSpPr>
          <p:spPr>
            <a:xfrm>
              <a:off x="4710976"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A8A0935D-0BC0-B8AE-3A28-65C6769B6A5E}"/>
                </a:ext>
              </a:extLst>
            </p:cNvPr>
            <p:cNvSpPr/>
            <p:nvPr/>
          </p:nvSpPr>
          <p:spPr>
            <a:xfrm>
              <a:off x="5625376"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C6F2941-5820-91BC-111E-5AAF7DBFDFCA}"/>
                </a:ext>
              </a:extLst>
            </p:cNvPr>
            <p:cNvSpPr/>
            <p:nvPr/>
          </p:nvSpPr>
          <p:spPr>
            <a:xfrm>
              <a:off x="6544380"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79296F0-892F-F662-8524-05D5C0017A43}"/>
                </a:ext>
              </a:extLst>
            </p:cNvPr>
            <p:cNvSpPr/>
            <p:nvPr/>
          </p:nvSpPr>
          <p:spPr>
            <a:xfrm>
              <a:off x="7461082"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3A15D6AD-CD8B-6061-F7C5-3FEAE285CC7A}"/>
              </a:ext>
            </a:extLst>
          </p:cNvPr>
          <p:cNvGrpSpPr/>
          <p:nvPr/>
        </p:nvGrpSpPr>
        <p:grpSpPr>
          <a:xfrm rot="5400000">
            <a:off x="-1754969" y="3786340"/>
            <a:ext cx="3788857" cy="122051"/>
            <a:chOff x="4251474" y="6617601"/>
            <a:chExt cx="3788857" cy="122051"/>
          </a:xfrm>
          <a:effectLst>
            <a:outerShdw blurRad="12700" dist="25400" dir="18900000" algn="bl" rotWithShape="0">
              <a:prstClr val="black">
                <a:alpha val="30000"/>
              </a:prstClr>
            </a:outerShdw>
          </a:effectLst>
          <a:scene3d>
            <a:camera prst="orthographicFront"/>
            <a:lightRig rig="threePt" dir="t">
              <a:rot lat="0" lon="0" rev="15000000"/>
            </a:lightRig>
          </a:scene3d>
        </p:grpSpPr>
        <p:sp>
          <p:nvSpPr>
            <p:cNvPr id="116" name="Oval 115">
              <a:extLst>
                <a:ext uri="{FF2B5EF4-FFF2-40B4-BE49-F238E27FC236}">
                  <a16:creationId xmlns:a16="http://schemas.microsoft.com/office/drawing/2014/main" id="{D21C752F-0A90-90C4-96EC-AB736B1A2D6F}"/>
                </a:ext>
              </a:extLst>
            </p:cNvPr>
            <p:cNvSpPr/>
            <p:nvPr/>
          </p:nvSpPr>
          <p:spPr>
            <a:xfrm>
              <a:off x="4251474"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6943D191-6F6B-88D4-0CD7-71987E48D23E}"/>
                </a:ext>
              </a:extLst>
            </p:cNvPr>
            <p:cNvSpPr/>
            <p:nvPr/>
          </p:nvSpPr>
          <p:spPr>
            <a:xfrm>
              <a:off x="5168176"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6F3FCEF0-E6D2-4C7F-D2F7-0EAFF33B75ED}"/>
                </a:ext>
              </a:extLst>
            </p:cNvPr>
            <p:cNvSpPr/>
            <p:nvPr/>
          </p:nvSpPr>
          <p:spPr>
            <a:xfrm>
              <a:off x="6084878" y="6617601"/>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0AA2D0D-574C-3709-4F5C-F689D0522E17}"/>
                </a:ext>
              </a:extLst>
            </p:cNvPr>
            <p:cNvSpPr/>
            <p:nvPr/>
          </p:nvSpPr>
          <p:spPr>
            <a:xfrm>
              <a:off x="7001580" y="6617602"/>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0D4FC196-CE1B-186D-4E9F-48FFC5008211}"/>
                </a:ext>
              </a:extLst>
            </p:cNvPr>
            <p:cNvSpPr/>
            <p:nvPr/>
          </p:nvSpPr>
          <p:spPr>
            <a:xfrm>
              <a:off x="7918282" y="6617603"/>
              <a:ext cx="122049" cy="122049"/>
            </a:xfrm>
            <a:prstGeom prst="ellipse">
              <a:avLst/>
            </a:prstGeom>
            <a:blipFill>
              <a:blip r:embed="rId3" cstate="screen">
                <a:extLst>
                  <a:ext uri="{28A0092B-C50C-407E-A947-70E740481C1C}">
                    <a14:useLocalDpi xmlns:a14="http://schemas.microsoft.com/office/drawing/2010/main"/>
                  </a:ext>
                </a:extLst>
              </a:blip>
              <a:stretch>
                <a:fillRect/>
              </a:stretch>
            </a:blipFill>
            <a:ln>
              <a:noFill/>
            </a:ln>
            <a:sp3d>
              <a:bevelT w="2286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TextBox 139">
            <a:extLst>
              <a:ext uri="{FF2B5EF4-FFF2-40B4-BE49-F238E27FC236}">
                <a16:creationId xmlns:a16="http://schemas.microsoft.com/office/drawing/2014/main" id="{2D83E99F-1610-973B-76F8-C43207513F5B}"/>
              </a:ext>
            </a:extLst>
          </p:cNvPr>
          <p:cNvSpPr txBox="1"/>
          <p:nvPr/>
        </p:nvSpPr>
        <p:spPr>
          <a:xfrm>
            <a:off x="1986848" y="402152"/>
            <a:ext cx="9981317" cy="1323439"/>
          </a:xfrm>
          <a:prstGeom prst="rect">
            <a:avLst/>
          </a:prstGeom>
          <a:noFill/>
        </p:spPr>
        <p:txBody>
          <a:bodyPr wrap="square" rtlCol="0">
            <a:spAutoFit/>
            <a:scene3d>
              <a:camera prst="orthographicFront"/>
              <a:lightRig rig="sunrise" dir="t">
                <a:rot lat="0" lon="0" rev="10800000"/>
              </a:lightRig>
            </a:scene3d>
          </a:bodyPr>
          <a:lstStyle/>
          <a:p>
            <a:r>
              <a:rPr lang="en-US" sz="2000" b="1" dirty="0">
                <a:effectLst>
                  <a:innerShdw blurRad="114300" dist="38100" dir="13500000">
                    <a:prstClr val="black">
                      <a:alpha val="90000"/>
                    </a:prstClr>
                  </a:innerShdw>
                </a:effectLst>
                <a:latin typeface="Arial" panose="020B0604020202020204" pitchFamily="34" charset="0"/>
                <a:cs typeface="Arial" panose="020B0604020202020204" pitchFamily="34" charset="0"/>
              </a:rPr>
              <a:t>NEW ORLEANS DISTRICT UPDATE</a:t>
            </a:r>
          </a:p>
          <a:p>
            <a:r>
              <a:rPr lang="en-US" sz="3000" b="1" dirty="0">
                <a:effectLst>
                  <a:innerShdw blurRad="114300" dist="38100" dir="13500000">
                    <a:prstClr val="black">
                      <a:alpha val="90000"/>
                    </a:prstClr>
                  </a:innerShdw>
                </a:effectLst>
                <a:latin typeface="Arial" panose="020B0604020202020204" pitchFamily="34" charset="0"/>
                <a:cs typeface="Arial" panose="020B0604020202020204" pitchFamily="34" charset="0"/>
              </a:rPr>
              <a:t>LOWER MISSISSIPPI RIVER COMPREHENSIVE MANAGEMENT</a:t>
            </a:r>
          </a:p>
        </p:txBody>
      </p:sp>
      <p:grpSp>
        <p:nvGrpSpPr>
          <p:cNvPr id="2" name="Group 1">
            <a:extLst>
              <a:ext uri="{FF2B5EF4-FFF2-40B4-BE49-F238E27FC236}">
                <a16:creationId xmlns:a16="http://schemas.microsoft.com/office/drawing/2014/main" id="{942066DC-FE27-6AC0-B13B-1E0A5C2C6C33}"/>
              </a:ext>
            </a:extLst>
          </p:cNvPr>
          <p:cNvGrpSpPr/>
          <p:nvPr/>
        </p:nvGrpSpPr>
        <p:grpSpPr>
          <a:xfrm>
            <a:off x="483663" y="1896395"/>
            <a:ext cx="7174274" cy="2919139"/>
            <a:chOff x="207893" y="1016878"/>
            <a:chExt cx="7533268" cy="3065210"/>
          </a:xfrm>
          <a:effectLst>
            <a:outerShdw blurRad="50800" dist="38100" dir="2700000" algn="tl" rotWithShape="0">
              <a:prstClr val="black">
                <a:alpha val="40000"/>
              </a:prstClr>
            </a:outerShdw>
          </a:effectLst>
        </p:grpSpPr>
        <p:sp>
          <p:nvSpPr>
            <p:cNvPr id="3" name="Rectangle 2">
              <a:extLst>
                <a:ext uri="{FF2B5EF4-FFF2-40B4-BE49-F238E27FC236}">
                  <a16:creationId xmlns:a16="http://schemas.microsoft.com/office/drawing/2014/main" id="{9126624E-F606-E4D8-0AB4-0D9E96D19445}"/>
                </a:ext>
              </a:extLst>
            </p:cNvPr>
            <p:cNvSpPr/>
            <p:nvPr/>
          </p:nvSpPr>
          <p:spPr>
            <a:xfrm>
              <a:off x="2095344" y="1016878"/>
              <a:ext cx="1870596" cy="2750507"/>
            </a:xfrm>
            <a:prstGeom prst="rect">
              <a:avLst/>
            </a:prstGeom>
            <a:solidFill>
              <a:srgbClr val="6FB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8782D17C-2C50-F224-E9C1-2EAAD8ED560F}"/>
                </a:ext>
              </a:extLst>
            </p:cNvPr>
            <p:cNvSpPr/>
            <p:nvPr/>
          </p:nvSpPr>
          <p:spPr>
            <a:xfrm>
              <a:off x="207893" y="1498535"/>
              <a:ext cx="7412064" cy="2583553"/>
            </a:xfrm>
            <a:prstGeom prst="roundRect">
              <a:avLst>
                <a:gd name="adj" fmla="val 3618"/>
              </a:avLst>
            </a:prstGeom>
            <a:solidFill>
              <a:srgbClr val="6FB1B4"/>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D561FEC-5296-0FC4-CF92-B4F242625D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893" y="1029798"/>
              <a:ext cx="7533268" cy="415833"/>
            </a:xfrm>
            <a:prstGeom prst="rect">
              <a:avLst/>
            </a:prstGeom>
          </p:spPr>
        </p:pic>
        <p:sp>
          <p:nvSpPr>
            <p:cNvPr id="7" name="TextBox 6">
              <a:extLst>
                <a:ext uri="{FF2B5EF4-FFF2-40B4-BE49-F238E27FC236}">
                  <a16:creationId xmlns:a16="http://schemas.microsoft.com/office/drawing/2014/main" id="{3F703BE0-9A1D-41A2-1B55-7EF53C12AFCB}"/>
                </a:ext>
              </a:extLst>
            </p:cNvPr>
            <p:cNvSpPr txBox="1"/>
            <p:nvPr/>
          </p:nvSpPr>
          <p:spPr>
            <a:xfrm>
              <a:off x="300517" y="1672086"/>
              <a:ext cx="6853317" cy="2246769"/>
            </a:xfrm>
            <a:prstGeom prst="rect">
              <a:avLst/>
            </a:prstGeom>
            <a:noFill/>
          </p:spPr>
          <p:txBody>
            <a:bodyPr wrap="square" rtlCol="0">
              <a:spAutoFit/>
            </a:bodyPr>
            <a:lstStyle/>
            <a:p>
              <a:pPr marL="342900" indent="-342900">
                <a:spcBef>
                  <a:spcPts val="1200"/>
                </a:spcBef>
                <a:buFont typeface="Wingdings" panose="05000000000000000000" pitchFamily="2" charset="2"/>
                <a:buChar char="q"/>
              </a:pPr>
              <a:r>
                <a:rPr lang="en-US" sz="2000" b="1" dirty="0">
                  <a:solidFill>
                    <a:srgbClr val="254C5A"/>
                  </a:solidFill>
                </a:rPr>
                <a:t>Evaluate alternatives to identify Tentatively Selected Plan.</a:t>
              </a:r>
            </a:p>
            <a:p>
              <a:pPr marL="342900" indent="-342900">
                <a:spcBef>
                  <a:spcPts val="1200"/>
                </a:spcBef>
                <a:buFont typeface="Wingdings" panose="05000000000000000000" pitchFamily="2" charset="2"/>
                <a:buChar char="q"/>
              </a:pPr>
              <a:r>
                <a:rPr lang="en-US" sz="2000" b="1" dirty="0">
                  <a:solidFill>
                    <a:srgbClr val="254C5A"/>
                  </a:solidFill>
                </a:rPr>
                <a:t>Prepare and release Draft Integrated Feasibility Report and Environmental document.</a:t>
              </a:r>
            </a:p>
            <a:p>
              <a:pPr marL="342900" indent="-342900">
                <a:spcBef>
                  <a:spcPts val="1200"/>
                </a:spcBef>
                <a:buFont typeface="Wingdings" panose="05000000000000000000" pitchFamily="2" charset="2"/>
                <a:buChar char="q"/>
              </a:pPr>
              <a:r>
                <a:rPr lang="en-US" sz="2000" b="1" dirty="0">
                  <a:solidFill>
                    <a:srgbClr val="254C5A"/>
                  </a:solidFill>
                </a:rPr>
                <a:t>Collect and review comments to inform Agency decisions</a:t>
              </a:r>
            </a:p>
          </p:txBody>
        </p:sp>
      </p:grpSp>
      <p:pic>
        <p:nvPicPr>
          <p:cNvPr id="9" name="Picture 8" descr="Map&#10;&#10;Description automatically generated">
            <a:extLst>
              <a:ext uri="{FF2B5EF4-FFF2-40B4-BE49-F238E27FC236}">
                <a16:creationId xmlns:a16="http://schemas.microsoft.com/office/drawing/2014/main" id="{39FF6F54-4787-3681-4A89-CA3E2DD02F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31661" y="1447954"/>
            <a:ext cx="3702021" cy="5027077"/>
          </a:xfrm>
          <a:prstGeom prst="rect">
            <a:avLst/>
          </a:prstGeom>
          <a:ln w="9525">
            <a:solidFill>
              <a:schemeClr val="tx1"/>
            </a:solidFill>
          </a:ln>
          <a:effectLst>
            <a:outerShdw blurRad="50800" dist="38100" dir="2700000" algn="tl" rotWithShape="0">
              <a:prstClr val="black">
                <a:alpha val="40000"/>
              </a:prstClr>
            </a:outerShdw>
          </a:effectLst>
        </p:spPr>
      </p:pic>
      <p:pic>
        <p:nvPicPr>
          <p:cNvPr id="11" name="Picture 10" descr="Qr code&#10;&#10;Description automatically generated">
            <a:extLst>
              <a:ext uri="{FF2B5EF4-FFF2-40B4-BE49-F238E27FC236}">
                <a16:creationId xmlns:a16="http://schemas.microsoft.com/office/drawing/2014/main" id="{062890AA-9CDB-1080-C055-48506217AD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74129" y="4864965"/>
            <a:ext cx="1946026" cy="1689664"/>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A04BC922-39EE-873F-5935-96AE5B8AA3ED}"/>
              </a:ext>
            </a:extLst>
          </p:cNvPr>
          <p:cNvGrpSpPr/>
          <p:nvPr/>
        </p:nvGrpSpPr>
        <p:grpSpPr>
          <a:xfrm>
            <a:off x="2685591" y="4937879"/>
            <a:ext cx="1573080" cy="1574767"/>
            <a:chOff x="3094870" y="424650"/>
            <a:chExt cx="6002260" cy="6008699"/>
          </a:xfrm>
          <a:effectLst>
            <a:outerShdw blurRad="50800" dist="38100" dir="2700000" algn="tl" rotWithShape="0">
              <a:prstClr val="black">
                <a:alpha val="40000"/>
              </a:prstClr>
            </a:outerShdw>
          </a:effectLst>
        </p:grpSpPr>
        <p:pic>
          <p:nvPicPr>
            <p:cNvPr id="14" name="Picture 13" descr="A black and white sign&#10;&#10;Description automatically generated with low confidence">
              <a:extLst>
                <a:ext uri="{FF2B5EF4-FFF2-40B4-BE49-F238E27FC236}">
                  <a16:creationId xmlns:a16="http://schemas.microsoft.com/office/drawing/2014/main" id="{A543246A-4BD3-1785-2BFE-EB87BBB402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0802" y="4594780"/>
              <a:ext cx="1936328" cy="1693322"/>
            </a:xfrm>
            <a:prstGeom prst="rect">
              <a:avLst/>
            </a:prstGeom>
          </p:spPr>
        </p:pic>
        <p:grpSp>
          <p:nvGrpSpPr>
            <p:cNvPr id="15" name="Group 14">
              <a:extLst>
                <a:ext uri="{FF2B5EF4-FFF2-40B4-BE49-F238E27FC236}">
                  <a16:creationId xmlns:a16="http://schemas.microsoft.com/office/drawing/2014/main" id="{7863EEAE-2C1D-56A9-7C90-797B1C25D604}"/>
                </a:ext>
              </a:extLst>
            </p:cNvPr>
            <p:cNvGrpSpPr/>
            <p:nvPr/>
          </p:nvGrpSpPr>
          <p:grpSpPr>
            <a:xfrm>
              <a:off x="3094870" y="424650"/>
              <a:ext cx="5994636" cy="6008699"/>
              <a:chOff x="3094870" y="424650"/>
              <a:chExt cx="5994636" cy="6008699"/>
            </a:xfrm>
          </p:grpSpPr>
          <p:pic>
            <p:nvPicPr>
              <p:cNvPr id="16" name="Picture 15" descr="Logo, icon&#10;&#10;Description automatically generated">
                <a:extLst>
                  <a:ext uri="{FF2B5EF4-FFF2-40B4-BE49-F238E27FC236}">
                    <a16:creationId xmlns:a16="http://schemas.microsoft.com/office/drawing/2014/main" id="{DBFAD225-71CD-0FAE-C584-B42A34A03F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94870" y="4445702"/>
                <a:ext cx="1987540" cy="1987540"/>
              </a:xfrm>
              <a:prstGeom prst="rect">
                <a:avLst/>
              </a:prstGeom>
            </p:spPr>
          </p:pic>
          <p:pic>
            <p:nvPicPr>
              <p:cNvPr id="18" name="Picture 17" descr="Icon&#10;&#10;Description automatically generated">
                <a:extLst>
                  <a:ext uri="{FF2B5EF4-FFF2-40B4-BE49-F238E27FC236}">
                    <a16:creationId xmlns:a16="http://schemas.microsoft.com/office/drawing/2014/main" id="{729A90D6-DEE2-A51D-5CDD-2186C88BCE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10879" y="2457138"/>
                <a:ext cx="1971531" cy="1969686"/>
              </a:xfrm>
              <a:prstGeom prst="rect">
                <a:avLst/>
              </a:prstGeom>
            </p:spPr>
          </p:pic>
          <p:pic>
            <p:nvPicPr>
              <p:cNvPr id="20" name="Picture 19" descr="Logo&#10;&#10;Description automatically generated">
                <a:extLst>
                  <a:ext uri="{FF2B5EF4-FFF2-40B4-BE49-F238E27FC236}">
                    <a16:creationId xmlns:a16="http://schemas.microsoft.com/office/drawing/2014/main" id="{47104DFB-8807-C82C-96C1-850601E917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9808" y="2423694"/>
                <a:ext cx="1999698" cy="2024186"/>
              </a:xfrm>
              <a:prstGeom prst="rect">
                <a:avLst/>
              </a:prstGeom>
            </p:spPr>
          </p:pic>
          <p:pic>
            <p:nvPicPr>
              <p:cNvPr id="22" name="Picture 21" descr="Icon&#10;&#10;Description automatically generated">
                <a:extLst>
                  <a:ext uri="{FF2B5EF4-FFF2-40B4-BE49-F238E27FC236}">
                    <a16:creationId xmlns:a16="http://schemas.microsoft.com/office/drawing/2014/main" id="{B8BEB299-890A-55AD-E9E0-782278D788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88657" y="424650"/>
                <a:ext cx="1999698" cy="1999698"/>
              </a:xfrm>
              <a:prstGeom prst="rect">
                <a:avLst/>
              </a:prstGeom>
            </p:spPr>
          </p:pic>
          <p:pic>
            <p:nvPicPr>
              <p:cNvPr id="24" name="Picture 23" descr="Logo, icon&#10;&#10;Description automatically generated">
                <a:extLst>
                  <a:ext uri="{FF2B5EF4-FFF2-40B4-BE49-F238E27FC236}">
                    <a16:creationId xmlns:a16="http://schemas.microsoft.com/office/drawing/2014/main" id="{ACCACECF-5392-EAC6-673D-557F0260F0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82410" y="4445809"/>
                <a:ext cx="1987540" cy="1987540"/>
              </a:xfrm>
              <a:prstGeom prst="rect">
                <a:avLst/>
              </a:prstGeom>
            </p:spPr>
          </p:pic>
          <p:pic>
            <p:nvPicPr>
              <p:cNvPr id="26" name="Picture 25" descr="Icon&#10;&#10;Description automatically generated">
                <a:extLst>
                  <a:ext uri="{FF2B5EF4-FFF2-40B4-BE49-F238E27FC236}">
                    <a16:creationId xmlns:a16="http://schemas.microsoft.com/office/drawing/2014/main" id="{E39F5701-7DBC-C237-BAF2-04FD3EE80E3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083109" y="2427129"/>
                <a:ext cx="1999696" cy="1999696"/>
              </a:xfrm>
              <a:prstGeom prst="rect">
                <a:avLst/>
              </a:prstGeom>
            </p:spPr>
          </p:pic>
          <p:pic>
            <p:nvPicPr>
              <p:cNvPr id="28" name="Picture 27" descr="A red and white sign&#10;&#10;Description automatically generated with medium confidence">
                <a:extLst>
                  <a:ext uri="{FF2B5EF4-FFF2-40B4-BE49-F238E27FC236}">
                    <a16:creationId xmlns:a16="http://schemas.microsoft.com/office/drawing/2014/main" id="{27C6BD0E-D7FB-A8A8-A1DA-BB561ECB828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174889" y="832735"/>
                <a:ext cx="1795487" cy="1333446"/>
              </a:xfrm>
              <a:prstGeom prst="rect">
                <a:avLst/>
              </a:prstGeom>
            </p:spPr>
          </p:pic>
          <p:pic>
            <p:nvPicPr>
              <p:cNvPr id="30" name="Picture 29" descr="A picture containing text, sign, vector graphics&#10;&#10;Description automatically generated">
                <a:extLst>
                  <a:ext uri="{FF2B5EF4-FFF2-40B4-BE49-F238E27FC236}">
                    <a16:creationId xmlns:a16="http://schemas.microsoft.com/office/drawing/2014/main" id="{B94861A8-0625-AD8E-358D-2B31A8C6A37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59695" y="424653"/>
                <a:ext cx="2017259" cy="1999696"/>
              </a:xfrm>
              <a:prstGeom prst="rect">
                <a:avLst/>
              </a:prstGeom>
            </p:spPr>
          </p:pic>
        </p:grpSp>
      </p:grpSp>
      <p:sp>
        <p:nvSpPr>
          <p:cNvPr id="8" name="Rectangle 7">
            <a:extLst>
              <a:ext uri="{FF2B5EF4-FFF2-40B4-BE49-F238E27FC236}">
                <a16:creationId xmlns:a16="http://schemas.microsoft.com/office/drawing/2014/main" id="{F228D97F-6F21-6FF5-3994-9E15591DD5C5}"/>
              </a:ext>
            </a:extLst>
          </p:cNvPr>
          <p:cNvSpPr/>
          <p:nvPr/>
        </p:nvSpPr>
        <p:spPr>
          <a:xfrm>
            <a:off x="10810875" y="5915025"/>
            <a:ext cx="722807" cy="219075"/>
          </a:xfrm>
          <a:prstGeom prst="rect">
            <a:avLst/>
          </a:prstGeom>
          <a:solidFill>
            <a:srgbClr val="E0F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927637"/>
      </p:ext>
    </p:extLst>
  </p:cSld>
  <p:clrMapOvr>
    <a:masterClrMapping/>
  </p:clrMapOvr>
  <p:transition spd="slow" advTm="35000">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6813ED52E36E44BCC77F37ED9944F2" ma:contentTypeVersion="0" ma:contentTypeDescription="Create a new document." ma:contentTypeScope="" ma:versionID="eccecc2ae636d64e3788ae7d3d274994">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B7BEDB-5CA8-44DC-8286-CCF52CAB1E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9ED1B4D-FF11-414C-98EA-A0BF2660B2E3}">
  <ds:schemaRefs>
    <ds:schemaRef ds:uri="http://purl.org/dc/elements/1.1/"/>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50BBE9A7-ECB2-4E9D-8E63-C51238B31F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11052</TotalTime>
  <Words>939</Words>
  <Application>Microsoft Office PowerPoint</Application>
  <PresentationFormat>Widescreen</PresentationFormat>
  <Paragraphs>100</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Wingdings</vt:lpstr>
      <vt:lpstr>Office Theme</vt:lpstr>
      <vt:lpstr>ASSOCIATION OF LEVEE BOARDS OF LOUISIANA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Reisenbigler, Ildiko CIV USARMY CEIT (USA)</dc:creator>
  <cp:lastModifiedBy>Association of Levee Boards</cp:lastModifiedBy>
  <cp:revision>27</cp:revision>
  <cp:lastPrinted>2025-03-26T17:06:50Z</cp:lastPrinted>
  <dcterms:created xsi:type="dcterms:W3CDTF">2025-01-14T15:11:55Z</dcterms:created>
  <dcterms:modified xsi:type="dcterms:W3CDTF">2025-05-01T00:53:52Z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0x0101002F6813ED52E36E44BCC77F37ED9944F2</vt:lpwstr>
  </property>
</Properties>
</file>