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32"/>
  </p:notesMasterIdLst>
  <p:handoutMasterIdLst>
    <p:handoutMasterId r:id="rId33"/>
  </p:handoutMasterIdLst>
  <p:sldIdLst>
    <p:sldId id="258" r:id="rId3"/>
    <p:sldId id="269" r:id="rId4"/>
    <p:sldId id="267" r:id="rId5"/>
    <p:sldId id="305" r:id="rId6"/>
    <p:sldId id="338" r:id="rId7"/>
    <p:sldId id="270" r:id="rId8"/>
    <p:sldId id="339" r:id="rId9"/>
    <p:sldId id="340" r:id="rId10"/>
    <p:sldId id="301" r:id="rId11"/>
    <p:sldId id="302" r:id="rId12"/>
    <p:sldId id="307" r:id="rId13"/>
    <p:sldId id="277" r:id="rId14"/>
    <p:sldId id="335" r:id="rId15"/>
    <p:sldId id="336" r:id="rId16"/>
    <p:sldId id="337" r:id="rId17"/>
    <p:sldId id="280" r:id="rId18"/>
    <p:sldId id="281" r:id="rId19"/>
    <p:sldId id="285" r:id="rId20"/>
    <p:sldId id="312" r:id="rId21"/>
    <p:sldId id="308" r:id="rId22"/>
    <p:sldId id="287" r:id="rId23"/>
    <p:sldId id="291" r:id="rId24"/>
    <p:sldId id="341" r:id="rId25"/>
    <p:sldId id="342" r:id="rId26"/>
    <p:sldId id="343" r:id="rId27"/>
    <p:sldId id="344" r:id="rId28"/>
    <p:sldId id="345" r:id="rId29"/>
    <p:sldId id="346" r:id="rId30"/>
    <p:sldId id="300" r:id="rId31"/>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83940" autoAdjust="0"/>
  </p:normalViewPr>
  <p:slideViewPr>
    <p:cSldViewPr showGuides="1">
      <p:cViewPr varScale="1">
        <p:scale>
          <a:sx n="81" d="100"/>
          <a:sy n="81" d="100"/>
        </p:scale>
        <p:origin x="662"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6697449855802E-2"/>
          <c:y val="6.7639221727718815E-2"/>
          <c:w val="0.81763315570402184"/>
          <c:h val="0.53307923228346454"/>
        </c:manualLayout>
      </c:layout>
      <c:barChart>
        <c:barDir val="col"/>
        <c:grouping val="clustered"/>
        <c:varyColors val="0"/>
        <c:ser>
          <c:idx val="0"/>
          <c:order val="0"/>
          <c:spPr>
            <a:solidFill>
              <a:srgbClr val="F262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Class 9</c:v>
                </c:pt>
                <c:pt idx="1">
                  <c:v>Class 8</c:v>
                </c:pt>
                <c:pt idx="2">
                  <c:v>Class 7</c:v>
                </c:pt>
                <c:pt idx="3">
                  <c:v>Class 6</c:v>
                </c:pt>
                <c:pt idx="4">
                  <c:v>Class 5</c:v>
                </c:pt>
              </c:strCache>
            </c:strRef>
          </c:cat>
          <c:val>
            <c:numRef>
              <c:f>Sheet1!$B$1:$B$5</c:f>
              <c:numCache>
                <c:formatCode>General</c:formatCode>
                <c:ptCount val="5"/>
                <c:pt idx="0">
                  <c:v>5</c:v>
                </c:pt>
                <c:pt idx="1">
                  <c:v>14</c:v>
                </c:pt>
                <c:pt idx="2">
                  <c:v>15</c:v>
                </c:pt>
                <c:pt idx="3">
                  <c:v>3</c:v>
                </c:pt>
                <c:pt idx="4">
                  <c:v>2</c:v>
                </c:pt>
              </c:numCache>
            </c:numRef>
          </c:val>
          <c:extLst>
            <c:ext xmlns:c16="http://schemas.microsoft.com/office/drawing/2014/chart" uri="{C3380CC4-5D6E-409C-BE32-E72D297353CC}">
              <c16:uniqueId val="{00000000-01EE-4617-AC87-D5725DB2E926}"/>
            </c:ext>
          </c:extLst>
        </c:ser>
        <c:dLbls>
          <c:showLegendKey val="0"/>
          <c:showVal val="0"/>
          <c:showCatName val="0"/>
          <c:showSerName val="0"/>
          <c:showPercent val="0"/>
          <c:showBubbleSize val="0"/>
        </c:dLbls>
        <c:gapWidth val="219"/>
        <c:overlap val="-27"/>
        <c:axId val="499150192"/>
        <c:axId val="499151176"/>
      </c:barChart>
      <c:catAx>
        <c:axId val="499150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1176"/>
        <c:crosses val="autoZero"/>
        <c:auto val="1"/>
        <c:lblAlgn val="ctr"/>
        <c:lblOffset val="100"/>
        <c:noMultiLvlLbl val="0"/>
      </c:catAx>
      <c:valAx>
        <c:axId val="49915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6697449855802E-2"/>
          <c:y val="6.7639221727718815E-2"/>
          <c:w val="0.81763315570402184"/>
          <c:h val="0.53307923228346454"/>
        </c:manualLayout>
      </c:layout>
      <c:barChart>
        <c:barDir val="col"/>
        <c:grouping val="clustered"/>
        <c:varyColors val="0"/>
        <c:dLbls>
          <c:showLegendKey val="0"/>
          <c:showVal val="0"/>
          <c:showCatName val="0"/>
          <c:showSerName val="0"/>
          <c:showPercent val="0"/>
          <c:showBubbleSize val="0"/>
        </c:dLbls>
        <c:gapWidth val="219"/>
        <c:overlap val="-27"/>
        <c:axId val="499150192"/>
        <c:axId val="499151176"/>
      </c:barChart>
      <c:catAx>
        <c:axId val="49915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1176"/>
        <c:crosses val="autoZero"/>
        <c:auto val="1"/>
        <c:lblAlgn val="ctr"/>
        <c:lblOffset val="100"/>
        <c:noMultiLvlLbl val="0"/>
      </c:catAx>
      <c:valAx>
        <c:axId val="49915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61273084107729"/>
          <c:y val="0.10950841560953484"/>
          <c:w val="0.54879879879879878"/>
          <c:h val="0.78098316878093033"/>
        </c:manualLayout>
      </c:layout>
      <c:pieChart>
        <c:varyColors val="1"/>
        <c:ser>
          <c:idx val="0"/>
          <c:order val="0"/>
          <c:dPt>
            <c:idx val="0"/>
            <c:bubble3D val="0"/>
            <c:spPr>
              <a:solidFill>
                <a:srgbClr val="F46124"/>
              </a:solidFill>
              <a:ln w="19050">
                <a:solidFill>
                  <a:schemeClr val="lt1"/>
                </a:solidFill>
              </a:ln>
              <a:effectLst/>
            </c:spPr>
            <c:extLst>
              <c:ext xmlns:c16="http://schemas.microsoft.com/office/drawing/2014/chart" uri="{C3380CC4-5D6E-409C-BE32-E72D297353CC}">
                <c16:uniqueId val="{00000001-25F6-4F69-A598-6006C26C456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5F6-4F69-A598-6006C26C456C}"/>
              </c:ext>
            </c:extLst>
          </c:dPt>
          <c:dLbls>
            <c:dLbl>
              <c:idx val="0"/>
              <c:layout>
                <c:manualLayout>
                  <c:x val="-0.21104730443177361"/>
                  <c:y val="-0.24049715195208535"/>
                </c:manualLayout>
              </c:layout>
              <c:tx>
                <c:rich>
                  <a:bodyPr rot="0" spcFirstLastPara="1" vertOverflow="ellipsis" vert="horz" wrap="square" lIns="38100" tIns="19050" rIns="38100" bIns="19050" anchor="ctr" anchorCtr="1">
                    <a:noAutofit/>
                  </a:bodyPr>
                  <a:lstStyle/>
                  <a:p>
                    <a:pPr>
                      <a:defRPr sz="3600" b="1" i="0" u="none" strike="noStrike" kern="1200" baseline="0">
                        <a:solidFill>
                          <a:schemeClr val="tx1">
                            <a:lumMod val="75000"/>
                            <a:lumOff val="25000"/>
                          </a:schemeClr>
                        </a:solidFill>
                        <a:latin typeface="+mn-lt"/>
                        <a:ea typeface="+mn-ea"/>
                        <a:cs typeface="+mn-cs"/>
                      </a:defRPr>
                    </a:pPr>
                    <a:r>
                      <a:rPr lang="en-US" sz="3200" b="1" dirty="0" smtClean="0"/>
                      <a:t>77%</a:t>
                    </a:r>
                    <a:endParaRPr lang="en-US" sz="3200" b="1" dirty="0"/>
                  </a:p>
                </c:rich>
              </c:tx>
              <c:spPr>
                <a:noFill/>
                <a:ln>
                  <a:noFill/>
                </a:ln>
                <a:effectLst/>
              </c:spPr>
              <c:txPr>
                <a:bodyPr rot="0" spcFirstLastPara="1" vertOverflow="ellipsis" vert="horz" wrap="square" lIns="38100" tIns="19050" rIns="38100" bIns="19050" anchor="ctr" anchorCtr="1">
                  <a:no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895601411892479"/>
                      <c:h val="9.1491092309671368E-2"/>
                    </c:manualLayout>
                  </c15:layout>
                </c:ext>
                <c:ext xmlns:c16="http://schemas.microsoft.com/office/drawing/2014/chart" uri="{C3380CC4-5D6E-409C-BE32-E72D297353CC}">
                  <c16:uniqueId val="{00000001-25F6-4F69-A598-6006C26C456C}"/>
                </c:ext>
              </c:extLst>
            </c:dLbl>
            <c:dLbl>
              <c:idx val="1"/>
              <c:layout>
                <c:manualLayout>
                  <c:x val="0.13841041421546443"/>
                  <c:y val="0.16407057118361978"/>
                </c:manualLayout>
              </c:layout>
              <c:tx>
                <c:rich>
                  <a:bodyPr/>
                  <a:lstStyle/>
                  <a:p>
                    <a:r>
                      <a:rPr lang="en-US" sz="3200" dirty="0" smtClean="0"/>
                      <a:t>23%</a:t>
                    </a:r>
                    <a:endParaRPr lang="en-US" sz="3200"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F6-4F69-A598-6006C26C456C}"/>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0.79</c:v>
                </c:pt>
                <c:pt idx="1">
                  <c:v>0.21</c:v>
                </c:pt>
              </c:numCache>
            </c:numRef>
          </c:val>
          <c:extLst>
            <c:ext xmlns:c16="http://schemas.microsoft.com/office/drawing/2014/chart" uri="{C3380CC4-5D6E-409C-BE32-E72D297353CC}">
              <c16:uniqueId val="{00000004-25F6-4F69-A598-6006C26C456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54D66297-A5F1-40E5-9E2C-D45B3BDE8105}" type="datetimeFigureOut">
              <a:rPr lang="en-US" smtClean="0"/>
              <a:t>5/1/2025</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E69213B6-09BF-4730-9E76-AE0B18464942}" type="slidenum">
              <a:rPr lang="en-US" smtClean="0"/>
              <a:t>‹#›</a:t>
            </a:fld>
            <a:endParaRPr lang="en-US"/>
          </a:p>
        </p:txBody>
      </p:sp>
    </p:spTree>
    <p:extLst>
      <p:ext uri="{BB962C8B-B14F-4D97-AF65-F5344CB8AC3E}">
        <p14:creationId xmlns:p14="http://schemas.microsoft.com/office/powerpoint/2010/main" val="283951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5/1/2025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634"/>
              </a:spcAft>
              <a:buFont typeface="Wingdings" panose="05000000000000000000" pitchFamily="2" charset="2"/>
              <a:buChar char="§"/>
            </a:pPr>
            <a:r>
              <a:rPr lang="en-US" sz="3400" dirty="0"/>
              <a:t>Hydraulics Section</a:t>
            </a:r>
          </a:p>
          <a:p>
            <a:pPr lvl="2">
              <a:spcAft>
                <a:spcPts val="634"/>
              </a:spcAft>
            </a:pPr>
            <a:r>
              <a:rPr lang="en-US" dirty="0" smtClean="0"/>
              <a:t>Louisiana Watershed Initiative</a:t>
            </a:r>
          </a:p>
          <a:p>
            <a:pPr lvl="2">
              <a:spcAft>
                <a:spcPts val="634"/>
              </a:spcAft>
            </a:pPr>
            <a:r>
              <a:rPr lang="en-US" dirty="0" smtClean="0"/>
              <a:t>Statewide Flood Control Program</a:t>
            </a:r>
          </a:p>
          <a:p>
            <a:pPr lvl="2">
              <a:spcAft>
                <a:spcPts val="634"/>
              </a:spcAft>
            </a:pPr>
            <a:r>
              <a:rPr lang="en-US" dirty="0" smtClean="0"/>
              <a:t>Roadway Flooding Program</a:t>
            </a:r>
          </a:p>
          <a:p>
            <a:pPr lvl="1">
              <a:spcAft>
                <a:spcPts val="634"/>
              </a:spcAft>
              <a:buFont typeface="Wingdings" panose="05000000000000000000" pitchFamily="2" charset="2"/>
              <a:buChar char="§"/>
            </a:pPr>
            <a:r>
              <a:rPr lang="en-US" sz="3400" dirty="0"/>
              <a:t>Floodplain Management Section</a:t>
            </a:r>
          </a:p>
          <a:p>
            <a:pPr lvl="1">
              <a:spcAft>
                <a:spcPts val="634"/>
              </a:spcAft>
              <a:buFont typeface="Wingdings" panose="05000000000000000000" pitchFamily="2" charset="2"/>
              <a:buChar char="§"/>
            </a:pPr>
            <a:r>
              <a:rPr lang="en-US" sz="3400" dirty="0"/>
              <a:t>Levee &amp; Dam Safety Section</a:t>
            </a:r>
          </a:p>
          <a:p>
            <a:endParaRPr lang="en-US" dirty="0" smtClean="0"/>
          </a:p>
          <a:p>
            <a:r>
              <a:rPr lang="en-US" dirty="0" smtClean="0"/>
              <a:t>NEXT </a:t>
            </a:r>
            <a:r>
              <a:rPr lang="en-US" dirty="0"/>
              <a:t>SLIDE – </a:t>
            </a:r>
            <a:r>
              <a:rPr lang="en-US" dirty="0" smtClean="0"/>
              <a:t>Hydraulics</a:t>
            </a:r>
            <a:endParaRPr lang="en-US" dirty="0"/>
          </a:p>
        </p:txBody>
      </p:sp>
    </p:spTree>
    <p:extLst>
      <p:ext uri="{BB962C8B-B14F-4D97-AF65-F5344CB8AC3E}">
        <p14:creationId xmlns:p14="http://schemas.microsoft.com/office/powerpoint/2010/main" val="26639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Allows</a:t>
            </a:r>
            <a:r>
              <a:rPr lang="en-US" baseline="0" dirty="0" smtClean="0"/>
              <a:t> DOTD staff and consultants to seamlessly perform inspections and consolidate inspection data</a:t>
            </a:r>
          </a:p>
          <a:p>
            <a:endParaRPr lang="en-US" dirty="0"/>
          </a:p>
          <a:p>
            <a:r>
              <a:rPr lang="en-US" dirty="0"/>
              <a:t>NEXT SLIDE – </a:t>
            </a:r>
            <a:r>
              <a:rPr lang="en-US" dirty="0" smtClean="0"/>
              <a:t>State</a:t>
            </a:r>
            <a:r>
              <a:rPr lang="en-US" baseline="0" dirty="0" smtClean="0"/>
              <a:t> Maintained Dams – Capital Outlay Projects</a:t>
            </a:r>
          </a:p>
        </p:txBody>
      </p:sp>
    </p:spTree>
    <p:extLst>
      <p:ext uri="{BB962C8B-B14F-4D97-AF65-F5344CB8AC3E}">
        <p14:creationId xmlns:p14="http://schemas.microsoft.com/office/powerpoint/2010/main" val="207530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6">
              <a:defRPr/>
            </a:pPr>
            <a:r>
              <a:rPr lang="en-US" dirty="0" smtClean="0">
                <a:solidFill>
                  <a:srgbClr val="FF0000"/>
                </a:solidFill>
              </a:rPr>
              <a:t>Total Capital Outlay $2.5 Million</a:t>
            </a:r>
          </a:p>
          <a:p>
            <a:endParaRPr lang="en-US" dirty="0"/>
          </a:p>
          <a:p>
            <a:r>
              <a:rPr lang="en-US" dirty="0" smtClean="0"/>
              <a:t>Safety Measures – warning signs, boater barriers, fences</a:t>
            </a:r>
          </a:p>
          <a:p>
            <a:endParaRPr lang="en-US" dirty="0" smtClean="0"/>
          </a:p>
          <a:p>
            <a:r>
              <a:rPr lang="en-US" dirty="0" err="1" smtClean="0"/>
              <a:t>Bundick</a:t>
            </a:r>
            <a:r>
              <a:rPr lang="en-US" baseline="0" dirty="0" smtClean="0"/>
              <a:t> Creek Dam repairs and safety improvements is under contract and is scheduled to be completed this spring</a:t>
            </a:r>
          </a:p>
          <a:p>
            <a:endParaRPr lang="en-US" baseline="0" dirty="0" smtClean="0"/>
          </a:p>
          <a:p>
            <a:pPr defTabSz="968752">
              <a:defRPr/>
            </a:pPr>
            <a:r>
              <a:rPr lang="en-US" baseline="0" dirty="0" smtClean="0"/>
              <a:t>Three projects </a:t>
            </a:r>
            <a:r>
              <a:rPr lang="de-DE" baseline="0" dirty="0" smtClean="0"/>
              <a:t>(Lower Annacoco Dam, Vernon Lake Dam &amp; Lake Bistineau) </a:t>
            </a:r>
            <a:r>
              <a:rPr lang="en-US" baseline="0" dirty="0" smtClean="0"/>
              <a:t>are being designed but s</a:t>
            </a:r>
            <a:r>
              <a:rPr lang="en-US" dirty="0" smtClean="0"/>
              <a:t>afety</a:t>
            </a:r>
            <a:r>
              <a:rPr lang="en-US" baseline="0" dirty="0" smtClean="0"/>
              <a:t> improvements are planned for all of our state maintained dams</a:t>
            </a:r>
          </a:p>
          <a:p>
            <a:endParaRPr lang="en-US" dirty="0" smtClean="0"/>
          </a:p>
          <a:p>
            <a:endParaRPr lang="en-US" dirty="0"/>
          </a:p>
          <a:p>
            <a:pPr algn="l"/>
            <a:r>
              <a:rPr lang="en-US" dirty="0" smtClean="0"/>
              <a:t>NEXT SLIDE – </a:t>
            </a:r>
            <a:r>
              <a:rPr lang="en-US" dirty="0" smtClean="0">
                <a:latin typeface="Franklin Gothic Medium" panose="020B0603020102020204" pitchFamily="34" charset="0"/>
              </a:rPr>
              <a:t>Drone Program</a:t>
            </a:r>
          </a:p>
        </p:txBody>
      </p:sp>
    </p:spTree>
    <p:extLst>
      <p:ext uri="{BB962C8B-B14F-4D97-AF65-F5344CB8AC3E}">
        <p14:creationId xmlns:p14="http://schemas.microsoft.com/office/powerpoint/2010/main" val="293670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Developing Program</a:t>
            </a:r>
          </a:p>
          <a:p>
            <a:endParaRPr lang="en-US" dirty="0" smtClean="0"/>
          </a:p>
          <a:p>
            <a:r>
              <a:rPr lang="en-US" dirty="0" smtClean="0"/>
              <a:t>Next Slide:</a:t>
            </a:r>
            <a:r>
              <a:rPr lang="en-US" baseline="0" dirty="0" smtClean="0"/>
              <a:t>  Drone Program – Thermal Evaluation</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13</a:t>
            </a:fld>
            <a:endParaRPr lang="en-US" altLang="en-US"/>
          </a:p>
        </p:txBody>
      </p:sp>
    </p:spTree>
    <p:extLst>
      <p:ext uri="{BB962C8B-B14F-4D97-AF65-F5344CB8AC3E}">
        <p14:creationId xmlns:p14="http://schemas.microsoft.com/office/powerpoint/2010/main" val="296668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Thermal </a:t>
            </a:r>
            <a:r>
              <a:rPr lang="en-US" smtClean="0"/>
              <a:t>Evaluation continued</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14</a:t>
            </a:fld>
            <a:endParaRPr lang="en-US" altLang="en-US"/>
          </a:p>
        </p:txBody>
      </p:sp>
    </p:spTree>
    <p:extLst>
      <p:ext uri="{BB962C8B-B14F-4D97-AF65-F5344CB8AC3E}">
        <p14:creationId xmlns:p14="http://schemas.microsoft.com/office/powerpoint/2010/main" val="100282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Remote</a:t>
            </a:r>
            <a:r>
              <a:rPr lang="en-US" baseline="0" dirty="0" smtClean="0"/>
              <a:t> Monitoring, Data Collection and Controls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15</a:t>
            </a:fld>
            <a:endParaRPr lang="en-US" altLang="en-US"/>
          </a:p>
        </p:txBody>
      </p:sp>
    </p:spTree>
    <p:extLst>
      <p:ext uri="{BB962C8B-B14F-4D97-AF65-F5344CB8AC3E}">
        <p14:creationId xmlns:p14="http://schemas.microsoft.com/office/powerpoint/2010/main" val="2440715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790">
              <a:defRPr/>
            </a:pPr>
            <a:r>
              <a:rPr lang="en-US" sz="2500" dirty="0">
                <a:solidFill>
                  <a:schemeClr val="accent3">
                    <a:lumMod val="50000"/>
                  </a:schemeClr>
                </a:solidFill>
              </a:rPr>
              <a:t>Council on Watershed Management was </a:t>
            </a:r>
            <a:r>
              <a:rPr lang="en-US" sz="2500" b="1" dirty="0">
                <a:solidFill>
                  <a:schemeClr val="accent3">
                    <a:lumMod val="50000"/>
                  </a:schemeClr>
                </a:solidFill>
              </a:rPr>
              <a:t>formed </a:t>
            </a:r>
            <a:r>
              <a:rPr lang="en-US" sz="2500" dirty="0">
                <a:solidFill>
                  <a:schemeClr val="accent3">
                    <a:lumMod val="50000"/>
                  </a:schemeClr>
                </a:solidFill>
              </a:rPr>
              <a:t>in 2018. </a:t>
            </a:r>
          </a:p>
          <a:p>
            <a:pPr defTabSz="984790">
              <a:defRPr/>
            </a:pPr>
            <a:endParaRPr lang="en-US" sz="2500" dirty="0">
              <a:solidFill>
                <a:schemeClr val="accent3">
                  <a:lumMod val="50000"/>
                </a:schemeClr>
              </a:solidFill>
            </a:endParaRPr>
          </a:p>
          <a:p>
            <a:pPr defTabSz="984790">
              <a:defRPr/>
            </a:pPr>
            <a:r>
              <a:rPr lang="en-US" sz="2500" dirty="0">
                <a:solidFill>
                  <a:schemeClr val="accent3">
                    <a:lumMod val="50000"/>
                  </a:schemeClr>
                </a:solidFill>
              </a:rPr>
              <a:t>NEXT SLIDE – Watershed Modeling</a:t>
            </a:r>
          </a:p>
        </p:txBody>
      </p:sp>
      <p:sp>
        <p:nvSpPr>
          <p:cNvPr id="4" name="Slide Number Placeholder 3"/>
          <p:cNvSpPr>
            <a:spLocks noGrp="1"/>
          </p:cNvSpPr>
          <p:nvPr>
            <p:ph type="sldNum" sz="quarter" idx="10"/>
          </p:nvPr>
        </p:nvSpPr>
        <p:spPr/>
        <p:txBody>
          <a:bodyPr/>
          <a:lstStyle/>
          <a:p>
            <a:pPr defTabSz="984790">
              <a:defRPr/>
            </a:pPr>
            <a:fld id="{2A33D812-A81C-6845-AB39-AED885BA040E}" type="slidenum">
              <a:rPr lang="en-US">
                <a:solidFill>
                  <a:prstClr val="black"/>
                </a:solidFill>
                <a:latin typeface="Calibri" panose="020F0502020204030204"/>
              </a:rPr>
              <a:pPr defTabSz="984790">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6727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48 models have been Calibrated</a:t>
            </a:r>
            <a:r>
              <a:rPr lang="en-US" baseline="0" dirty="0" smtClean="0"/>
              <a:t> and Validated as of 3</a:t>
            </a:r>
            <a:r>
              <a:rPr lang="en-US" baseline="30000" dirty="0" smtClean="0"/>
              <a:t>rd</a:t>
            </a:r>
            <a:r>
              <a:rPr lang="en-US" baseline="0" dirty="0" smtClean="0"/>
              <a:t> quarter 2024. Probabilistic design storms and consequence modeling is to be delivered by the end of June.</a:t>
            </a:r>
            <a:endParaRPr lang="en-US" dirty="0" smtClean="0"/>
          </a:p>
          <a:p>
            <a:endParaRPr lang="en-US" dirty="0" smtClean="0"/>
          </a:p>
          <a:p>
            <a:pPr defTabSz="968752">
              <a:defRPr/>
            </a:pPr>
            <a:r>
              <a:rPr lang="en-US" dirty="0" smtClean="0"/>
              <a:t>NEXT SLIDE – </a:t>
            </a:r>
            <a:r>
              <a:rPr lang="en-US" dirty="0" err="1" smtClean="0"/>
              <a:t>Statewid</a:t>
            </a:r>
            <a:r>
              <a:rPr lang="en-US" baseline="0" dirty="0" smtClean="0"/>
              <a:t> Flood Control Program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17</a:t>
            </a:fld>
            <a:endParaRPr lang="en-US" altLang="en-US"/>
          </a:p>
        </p:txBody>
      </p:sp>
    </p:spTree>
    <p:extLst>
      <p:ext uri="{BB962C8B-B14F-4D97-AF65-F5344CB8AC3E}">
        <p14:creationId xmlns:p14="http://schemas.microsoft.com/office/powerpoint/2010/main" val="872164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defTabSz="968752">
              <a:defRPr/>
            </a:pPr>
            <a:r>
              <a:rPr lang="en-US" dirty="0" smtClean="0"/>
              <a:t>NEXT SLIDE – State</a:t>
            </a:r>
            <a:r>
              <a:rPr lang="en-US" baseline="0" dirty="0" smtClean="0"/>
              <a:t>wide Flood Control Program cont’d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NEXT SLIDE – Flood Control </a:t>
            </a:r>
            <a:r>
              <a:rPr lang="en-US" dirty="0" err="1" smtClean="0"/>
              <a:t>contined</a:t>
            </a:r>
            <a:endParaRPr lang="en-US" dirty="0"/>
          </a:p>
        </p:txBody>
      </p:sp>
    </p:spTree>
    <p:extLst>
      <p:ext uri="{BB962C8B-B14F-4D97-AF65-F5344CB8AC3E}">
        <p14:creationId xmlns:p14="http://schemas.microsoft.com/office/powerpoint/2010/main" val="1409622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defTabSz="968752">
              <a:defRPr/>
            </a:pPr>
            <a:r>
              <a:rPr lang="en-US" dirty="0" smtClean="0"/>
              <a:t>NEXT SLIDE – State</a:t>
            </a:r>
            <a:r>
              <a:rPr lang="en-US" baseline="0" dirty="0" smtClean="0"/>
              <a:t>wide Flood Control Program cont’d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NEXT SLIDE – Flood Control </a:t>
            </a:r>
            <a:r>
              <a:rPr lang="en-US" dirty="0" err="1" smtClean="0"/>
              <a:t>contined</a:t>
            </a:r>
            <a:endParaRPr lang="en-US" dirty="0"/>
          </a:p>
        </p:txBody>
      </p:sp>
    </p:spTree>
    <p:extLst>
      <p:ext uri="{BB962C8B-B14F-4D97-AF65-F5344CB8AC3E}">
        <p14:creationId xmlns:p14="http://schemas.microsoft.com/office/powerpoint/2010/main" val="3765666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defTabSz="968752">
              <a:defRPr/>
            </a:pPr>
            <a:r>
              <a:rPr lang="en-US" dirty="0" smtClean="0"/>
              <a:t>NEXT SLIDE – Funding Distribution</a:t>
            </a:r>
          </a:p>
          <a:p>
            <a:endParaRPr lang="en-US" dirty="0" smtClean="0"/>
          </a:p>
          <a:p>
            <a:endParaRPr lang="en-US" dirty="0"/>
          </a:p>
          <a:p>
            <a:endParaRPr lang="en-US" dirty="0" smtClean="0"/>
          </a:p>
          <a:p>
            <a:endParaRPr lang="en-US" dirty="0"/>
          </a:p>
          <a:p>
            <a:endParaRPr lang="en-US" dirty="0" smtClean="0"/>
          </a:p>
          <a:p>
            <a:r>
              <a:rPr lang="en-US" dirty="0" smtClean="0"/>
              <a:t>NEXT SLIDE – Flood Control continued</a:t>
            </a:r>
            <a:endParaRPr lang="en-US" dirty="0"/>
          </a:p>
        </p:txBody>
      </p:sp>
    </p:spTree>
    <p:extLst>
      <p:ext uri="{BB962C8B-B14F-4D97-AF65-F5344CB8AC3E}">
        <p14:creationId xmlns:p14="http://schemas.microsoft.com/office/powerpoint/2010/main" val="344288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D is Public Works and Water Resources</a:t>
            </a:r>
          </a:p>
          <a:p>
            <a:endParaRPr lang="en-US" dirty="0" smtClean="0"/>
          </a:p>
          <a:p>
            <a:r>
              <a:rPr lang="en-US" dirty="0" smtClean="0"/>
              <a:t>Next</a:t>
            </a:r>
            <a:r>
              <a:rPr lang="en-US" baseline="0" dirty="0" smtClean="0"/>
              <a:t> Slide: Levee Safety Program</a:t>
            </a:r>
            <a:endParaRPr lang="en-US" dirty="0" smtClean="0"/>
          </a:p>
        </p:txBody>
      </p:sp>
    </p:spTree>
    <p:extLst>
      <p:ext uri="{BB962C8B-B14F-4D97-AF65-F5344CB8AC3E}">
        <p14:creationId xmlns:p14="http://schemas.microsoft.com/office/powerpoint/2010/main" val="91376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defTabSz="968752">
              <a:defRPr/>
            </a:pPr>
            <a:r>
              <a:rPr lang="en-US" dirty="0" smtClean="0"/>
              <a:t>NEXT SLIDE – State</a:t>
            </a:r>
            <a:r>
              <a:rPr lang="en-US" baseline="0" dirty="0" smtClean="0"/>
              <a:t>wide Flood Control Program - 2022-2023 Application Cycle</a:t>
            </a:r>
          </a:p>
          <a:p>
            <a:pPr defTabSz="968752">
              <a:defRPr/>
            </a:pPr>
            <a:endParaRPr lang="en-US" dirty="0" smtClean="0"/>
          </a:p>
          <a:p>
            <a:endParaRPr lang="en-US" dirty="0"/>
          </a:p>
          <a:p>
            <a:endParaRPr lang="en-US" dirty="0" smtClean="0"/>
          </a:p>
          <a:p>
            <a:endParaRPr lang="en-US" dirty="0"/>
          </a:p>
          <a:p>
            <a:endParaRPr lang="en-US" dirty="0" smtClean="0"/>
          </a:p>
          <a:p>
            <a:r>
              <a:rPr lang="en-US" dirty="0" smtClean="0"/>
              <a:t>NEXT SLIDE – Flood Control </a:t>
            </a:r>
            <a:r>
              <a:rPr lang="en-US" dirty="0" err="1" smtClean="0"/>
              <a:t>contined</a:t>
            </a:r>
            <a:endParaRPr lang="en-US" dirty="0"/>
          </a:p>
        </p:txBody>
      </p:sp>
    </p:spTree>
    <p:extLst>
      <p:ext uri="{BB962C8B-B14F-4D97-AF65-F5344CB8AC3E}">
        <p14:creationId xmlns:p14="http://schemas.microsoft.com/office/powerpoint/2010/main" val="81852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pPr defTabSz="968752">
              <a:defRPr/>
            </a:pPr>
            <a:r>
              <a:rPr lang="en-US" dirty="0" smtClean="0"/>
              <a:t>NEXT SLIDE – Floodplain</a:t>
            </a:r>
            <a:r>
              <a:rPr lang="en-US" baseline="0" dirty="0" smtClean="0"/>
              <a:t> Management</a:t>
            </a:r>
            <a:endParaRPr lang="en-US" dirty="0" smtClean="0"/>
          </a:p>
          <a:p>
            <a:endParaRPr lang="en-US" dirty="0"/>
          </a:p>
        </p:txBody>
      </p:sp>
    </p:spTree>
    <p:extLst>
      <p:ext uri="{BB962C8B-B14F-4D97-AF65-F5344CB8AC3E}">
        <p14:creationId xmlns:p14="http://schemas.microsoft.com/office/powerpoint/2010/main" val="324083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pPr defTabSz="968752">
              <a:defRPr/>
            </a:pPr>
            <a:r>
              <a:rPr lang="en-US" dirty="0" smtClean="0"/>
              <a:t>NEXT SLIDE – Community Rating System</a:t>
            </a:r>
          </a:p>
          <a:p>
            <a:endParaRPr lang="en-US" dirty="0"/>
          </a:p>
        </p:txBody>
      </p:sp>
    </p:spTree>
    <p:extLst>
      <p:ext uri="{BB962C8B-B14F-4D97-AF65-F5344CB8AC3E}">
        <p14:creationId xmlns:p14="http://schemas.microsoft.com/office/powerpoint/2010/main" val="2623121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pPr defTabSz="968752">
              <a:defRPr/>
            </a:pPr>
            <a:r>
              <a:rPr lang="en-US" dirty="0" smtClean="0"/>
              <a:t>NEXT SLIDE – Training and Outreach</a:t>
            </a:r>
          </a:p>
          <a:p>
            <a:endParaRPr lang="en-US" dirty="0"/>
          </a:p>
        </p:txBody>
      </p:sp>
    </p:spTree>
    <p:extLst>
      <p:ext uri="{BB962C8B-B14F-4D97-AF65-F5344CB8AC3E}">
        <p14:creationId xmlns:p14="http://schemas.microsoft.com/office/powerpoint/2010/main" val="63777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Rating System Class Ratings are similar to Fire Ratings for your Homeowners’ Policy.  Each lower class receives a 5% decrease in flood insurance premiums.</a:t>
            </a:r>
          </a:p>
          <a:p>
            <a:endParaRPr lang="en-US" dirty="0"/>
          </a:p>
          <a:p>
            <a:r>
              <a:rPr lang="en-US" dirty="0"/>
              <a:t>Class 1 is the “best” rating and results in the highest premium reductions available through the program.</a:t>
            </a:r>
          </a:p>
          <a:p>
            <a:endParaRPr lang="en-US" dirty="0"/>
          </a:p>
          <a:p>
            <a:r>
              <a:rPr lang="en-US" dirty="0"/>
              <a:t>Louisiana achieved its first Class 5 rating in May of 2019.  Jefferson Parish flood insurance policyholders now receive a 25% discount. </a:t>
            </a:r>
          </a:p>
          <a:p>
            <a:pPr defTabSz="948507">
              <a:defRPr/>
            </a:pPr>
            <a:endParaRPr lang="en-US" dirty="0"/>
          </a:p>
          <a:p>
            <a:pPr defTabSz="948507">
              <a:defRPr/>
            </a:pPr>
            <a:r>
              <a:rPr lang="en-US" dirty="0"/>
              <a:t>Next Slide – CRS</a:t>
            </a:r>
          </a:p>
          <a:p>
            <a:endParaRPr lang="en-US" dirty="0"/>
          </a:p>
        </p:txBody>
      </p:sp>
    </p:spTree>
    <p:extLst>
      <p:ext uri="{BB962C8B-B14F-4D97-AF65-F5344CB8AC3E}">
        <p14:creationId xmlns:p14="http://schemas.microsoft.com/office/powerpoint/2010/main" val="1268849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r>
              <a:rPr lang="en-US" dirty="0"/>
              <a:t>Rating System saves Louisiana flood insurance policyholders more than $29 million annually</a:t>
            </a:r>
            <a:r>
              <a:rPr lang="en-US" sz="1000" dirty="0"/>
              <a:t>.</a:t>
            </a:r>
          </a:p>
          <a:p>
            <a:endParaRPr lang="en-US" dirty="0"/>
          </a:p>
          <a:p>
            <a:r>
              <a:rPr lang="en-US" dirty="0"/>
              <a:t>Worth noting: Louisiana is ranked in the Top 5 nationwide with 77% of the state’s flood insurance polices located in CRS communities</a:t>
            </a:r>
            <a:r>
              <a:rPr lang="en-US" sz="1000" dirty="0"/>
              <a:t>.</a:t>
            </a:r>
          </a:p>
          <a:p>
            <a:endParaRPr lang="en-US" dirty="0" smtClean="0"/>
          </a:p>
          <a:p>
            <a:r>
              <a:rPr lang="en-US" dirty="0" smtClean="0"/>
              <a:t>NEXT SLIDE – Cooperating</a:t>
            </a:r>
            <a:r>
              <a:rPr lang="en-US" baseline="0" dirty="0" smtClean="0"/>
              <a:t> Technical Partner (CTP)</a:t>
            </a:r>
            <a:endParaRPr lang="en-US" dirty="0" smtClean="0"/>
          </a:p>
        </p:txBody>
      </p:sp>
    </p:spTree>
    <p:extLst>
      <p:ext uri="{BB962C8B-B14F-4D97-AF65-F5344CB8AC3E}">
        <p14:creationId xmlns:p14="http://schemas.microsoft.com/office/powerpoint/2010/main" val="804276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7 Discoveries closed in the last 6 months</a:t>
            </a:r>
          </a:p>
          <a:p>
            <a:r>
              <a:rPr lang="en-US" dirty="0"/>
              <a:t>Discoveries have been initiated in 8 additional watersheds</a:t>
            </a:r>
          </a:p>
          <a:p>
            <a:r>
              <a:rPr lang="en-US" dirty="0"/>
              <a:t>Efforts in Rapides Parish have advanced to Phase 2: Risk Analysis and Mapping</a:t>
            </a:r>
            <a:endParaRPr lang="en-US" dirty="0" smtClean="0"/>
          </a:p>
          <a:p>
            <a:endParaRPr lang="en-US" dirty="0" smtClean="0"/>
          </a:p>
          <a:p>
            <a:r>
              <a:rPr lang="en-US" dirty="0" smtClean="0"/>
              <a:t>NEXT SLIDE – Policy</a:t>
            </a:r>
            <a:r>
              <a:rPr lang="en-US" baseline="0" dirty="0" smtClean="0"/>
              <a:t> Information</a:t>
            </a:r>
            <a:endParaRPr lang="en-US" dirty="0"/>
          </a:p>
        </p:txBody>
      </p:sp>
    </p:spTree>
    <p:extLst>
      <p:ext uri="{BB962C8B-B14F-4D97-AF65-F5344CB8AC3E}">
        <p14:creationId xmlns:p14="http://schemas.microsoft.com/office/powerpoint/2010/main" val="2175137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of the flood insurance policies are for properties located in the Special Flood Hazard Area.</a:t>
            </a:r>
          </a:p>
          <a:p>
            <a:r>
              <a:rPr lang="en-US" dirty="0"/>
              <a:t>61% of the flood insurance policies are for properties located in a No Special Flood Hazard Area or X Zone.</a:t>
            </a:r>
          </a:p>
          <a:p>
            <a:endParaRPr lang="en-US" dirty="0"/>
          </a:p>
          <a:p>
            <a:r>
              <a:rPr lang="en-US" dirty="0"/>
              <a:t>-15.8% policies</a:t>
            </a:r>
          </a:p>
          <a:p>
            <a:r>
              <a:rPr lang="en-US" dirty="0"/>
              <a:t>-0.7% premiums/policy</a:t>
            </a:r>
          </a:p>
          <a:p>
            <a:r>
              <a:rPr lang="en-US" dirty="0"/>
              <a:t>+6.7% coverage/policy</a:t>
            </a:r>
          </a:p>
          <a:p>
            <a:r>
              <a:rPr lang="en-US" dirty="0"/>
              <a:t>+7.4% coverage/premium</a:t>
            </a:r>
          </a:p>
          <a:p>
            <a:endParaRPr lang="en-US" dirty="0" smtClean="0"/>
          </a:p>
          <a:p>
            <a:r>
              <a:rPr lang="en-US" dirty="0" smtClean="0"/>
              <a:t>NEXT SLIDE – </a:t>
            </a:r>
            <a:r>
              <a:rPr lang="en-US" sz="800" dirty="0"/>
              <a:t>Questions?</a:t>
            </a:r>
            <a:endParaRPr lang="en-US" dirty="0"/>
          </a:p>
        </p:txBody>
      </p:sp>
    </p:spTree>
    <p:extLst>
      <p:ext uri="{BB962C8B-B14F-4D97-AF65-F5344CB8AC3E}">
        <p14:creationId xmlns:p14="http://schemas.microsoft.com/office/powerpoint/2010/main" val="3039665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51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314575" y="400050"/>
            <a:ext cx="5818188" cy="3271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92067" y="4320541"/>
            <a:ext cx="7932029" cy="2489067"/>
          </a:xfrm>
        </p:spPr>
        <p:txBody>
          <a:bodyPr wrap="square" numCol="1" anchor="t" anchorCtr="0" compatLnSpc="1">
            <a:prstTxWarp prst="textNoShape">
              <a:avLst/>
            </a:prstTxWarp>
            <a:normAutofit/>
          </a:bodyPr>
          <a:lstStyle/>
          <a:p>
            <a:pPr defTabSz="966529">
              <a:defRPr/>
            </a:pPr>
            <a:r>
              <a:rPr lang="en-US" sz="1500" dirty="0"/>
              <a:t>Nine Non-Coastal levee districts </a:t>
            </a:r>
          </a:p>
          <a:p>
            <a:pPr defTabSz="966529">
              <a:defRPr/>
            </a:pPr>
            <a:r>
              <a:rPr lang="en-US" sz="1500" dirty="0"/>
              <a:t>Program inspects about 1,000 miles of levees semi-annually</a:t>
            </a:r>
          </a:p>
          <a:p>
            <a:pPr defTabSz="966529">
              <a:defRPr/>
            </a:pPr>
            <a:endParaRPr lang="en-US" sz="1500" dirty="0">
              <a:ea typeface="Times New Roman" pitchFamily="18" charset="0"/>
              <a:cs typeface="Arial" charset="0"/>
            </a:endParaRPr>
          </a:p>
          <a:p>
            <a:pPr defTabSz="966529">
              <a:defRPr/>
            </a:pPr>
            <a:r>
              <a:rPr lang="en-US" sz="1500" dirty="0">
                <a:ea typeface="Times New Roman" pitchFamily="18" charset="0"/>
                <a:cs typeface="Arial" charset="0"/>
              </a:rPr>
              <a:t>1085 miles of Federal Levees</a:t>
            </a:r>
          </a:p>
          <a:p>
            <a:pPr defTabSz="966529">
              <a:defRPr/>
            </a:pPr>
            <a:r>
              <a:rPr lang="en-US" sz="1500" dirty="0">
                <a:ea typeface="Times New Roman" pitchFamily="18" charset="0"/>
                <a:cs typeface="Arial" charset="0"/>
              </a:rPr>
              <a:t>81.7 miles of non-federal levees</a:t>
            </a:r>
          </a:p>
          <a:p>
            <a:pPr>
              <a:spcBef>
                <a:spcPct val="0"/>
              </a:spcBef>
              <a:tabLst>
                <a:tab pos="976484" algn="l"/>
              </a:tabLst>
              <a:defRPr/>
            </a:pPr>
            <a:endParaRPr lang="en-US" sz="1500" dirty="0">
              <a:ea typeface="Times New Roman" pitchFamily="18" charset="0"/>
              <a:cs typeface="Arial" charset="0"/>
            </a:endParaRPr>
          </a:p>
          <a:p>
            <a:pPr defTabSz="966529">
              <a:spcBef>
                <a:spcPct val="0"/>
              </a:spcBef>
              <a:tabLst>
                <a:tab pos="976484" algn="l"/>
              </a:tabLst>
              <a:defRPr/>
            </a:pPr>
            <a:r>
              <a:rPr lang="en-US" sz="1500" dirty="0"/>
              <a:t>Next Slide – Levee Safety Current Services</a:t>
            </a:r>
          </a:p>
          <a:p>
            <a:pPr>
              <a:spcBef>
                <a:spcPct val="0"/>
              </a:spcBef>
              <a:tabLst>
                <a:tab pos="976484" algn="l"/>
              </a:tabLst>
              <a:defRPr/>
            </a:pPr>
            <a:endParaRPr lang="en-US" sz="1500" dirty="0">
              <a:ea typeface="Times New Roman" pitchFamily="18" charset="0"/>
              <a:cs typeface="Arial" charset="0"/>
            </a:endParaRPr>
          </a:p>
          <a:p>
            <a:pPr>
              <a:spcBef>
                <a:spcPct val="0"/>
              </a:spcBef>
              <a:tabLst>
                <a:tab pos="976484" algn="l"/>
              </a:tabLst>
              <a:defRPr/>
            </a:pPr>
            <a:endParaRPr lang="en-US" sz="1500" dirty="0">
              <a:ea typeface="Times New Roman" pitchFamily="18" charset="0"/>
              <a:cs typeface="Arial" charset="0"/>
            </a:endParaRPr>
          </a:p>
        </p:txBody>
      </p:sp>
    </p:spTree>
    <p:extLst>
      <p:ext uri="{BB962C8B-B14F-4D97-AF65-F5344CB8AC3E}">
        <p14:creationId xmlns:p14="http://schemas.microsoft.com/office/powerpoint/2010/main" val="214767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Next Slide:</a:t>
            </a:r>
            <a:r>
              <a:rPr lang="en-US" baseline="0" dirty="0" smtClean="0"/>
              <a:t>  Levee Safety Program Additional Services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a:t>
            </a:fld>
            <a:endParaRPr lang="en-US" altLang="en-US"/>
          </a:p>
        </p:txBody>
      </p:sp>
    </p:spTree>
    <p:extLst>
      <p:ext uri="{BB962C8B-B14F-4D97-AF65-F5344CB8AC3E}">
        <p14:creationId xmlns:p14="http://schemas.microsoft.com/office/powerpoint/2010/main" val="299364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136775" y="319088"/>
            <a:ext cx="5810250" cy="3268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88473" y="3995036"/>
            <a:ext cx="7903290" cy="2805269"/>
          </a:xfrm>
          <a:extLst/>
        </p:spPr>
        <p:txBody>
          <a:bodyPr wrap="square" numCol="1" anchor="t" anchorCtr="0" compatLnSpc="1">
            <a:prstTxWarp prst="textNoShape">
              <a:avLst/>
            </a:prstTxWarp>
            <a:normAutofit/>
          </a:bodyPr>
          <a:lstStyle/>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r>
              <a:rPr lang="en-US" sz="1700" dirty="0"/>
              <a:t>NEXT SLIDE – 9 Non-coastal area levee districts</a:t>
            </a:r>
          </a:p>
          <a:p>
            <a:pPr>
              <a:spcBef>
                <a:spcPct val="0"/>
              </a:spcBef>
              <a:tabLst>
                <a:tab pos="974140" algn="l"/>
              </a:tabLst>
              <a:defRPr/>
            </a:pPr>
            <a:endParaRPr lang="en-US" sz="1700" dirty="0">
              <a:ea typeface="Times New Roman" pitchFamily="18" charset="0"/>
              <a:cs typeface="Arial" charset="0"/>
            </a:endParaRPr>
          </a:p>
        </p:txBody>
      </p:sp>
    </p:spTree>
    <p:extLst>
      <p:ext uri="{BB962C8B-B14F-4D97-AF65-F5344CB8AC3E}">
        <p14:creationId xmlns:p14="http://schemas.microsoft.com/office/powerpoint/2010/main" val="414880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Next Slide:</a:t>
            </a:r>
            <a:r>
              <a:rPr lang="en-US" baseline="0" dirty="0" smtClean="0"/>
              <a:t>  National Levee Safety Program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7</a:t>
            </a:fld>
            <a:endParaRPr lang="en-US" altLang="en-US"/>
          </a:p>
        </p:txBody>
      </p:sp>
    </p:spTree>
    <p:extLst>
      <p:ext uri="{BB962C8B-B14F-4D97-AF65-F5344CB8AC3E}">
        <p14:creationId xmlns:p14="http://schemas.microsoft.com/office/powerpoint/2010/main" val="48631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An integrated approach to levee safety requires each entity (federal, state, tribes, levee owner/operator, and communities "to understand and fulfill their responsibilities and to do so in coordination with each other". It is envisioned that the lynchpin to success is having states serve in a key integrator role. States have existing legal authorities to implement floodplain management regulations and have long-standing relationships with local governments in areas such as emergency planning and response. Even though federal agencies and tribes can have their own levee safety programs for management of levees within their authorities, their levees still influence watersheds that exist within states.</a:t>
            </a:r>
            <a:br>
              <a:rPr lang="en-US" dirty="0"/>
            </a:br>
            <a:r>
              <a:rPr lang="en-US" dirty="0"/>
              <a:t/>
            </a:r>
            <a:br>
              <a:rPr lang="en-US" dirty="0"/>
            </a:br>
            <a:r>
              <a:rPr lang="en-US" dirty="0"/>
              <a:t>As part of the legislation for the National Levee Safety Program, Congress envisioned that state levee safety programs would adopt and implement consistent national levee safety practices; be able to receive federal assistance in support of levee safety; carry out public education activities to improve awareness of flood risk; and collect and share levee information using the National Levee Database. In addition, there is opportunity for state levee safety programs to:</a:t>
            </a:r>
          </a:p>
          <a:p>
            <a:r>
              <a:rPr lang="en-US" dirty="0"/>
              <a:t>Help build capacity in levee owners/operators to inspect, assess, repair, and rehabilitate levees;</a:t>
            </a:r>
          </a:p>
          <a:p>
            <a:r>
              <a:rPr lang="en-US" dirty="0"/>
              <a:t>Collaborate across programmatic and political jurisdictions to ensure that all levees have adequate oversight; and</a:t>
            </a:r>
          </a:p>
          <a:p>
            <a:r>
              <a:rPr lang="en-US" dirty="0"/>
              <a:t>Apply services in a fair and equitable way across the landscape with special attention to underserved communities, tribes, and individuals particularly vulnerable to flooding.</a:t>
            </a:r>
          </a:p>
          <a:p>
            <a:endParaRPr lang="en-US" dirty="0" smtClean="0"/>
          </a:p>
          <a:p>
            <a:r>
              <a:rPr lang="en-US" dirty="0" smtClean="0"/>
              <a:t>Next Slide:</a:t>
            </a:r>
            <a:r>
              <a:rPr lang="en-US" baseline="0" dirty="0" smtClean="0"/>
              <a:t>  Dam Safety Program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8</a:t>
            </a:fld>
            <a:endParaRPr lang="en-US" altLang="en-US"/>
          </a:p>
        </p:txBody>
      </p:sp>
    </p:spTree>
    <p:extLst>
      <p:ext uri="{BB962C8B-B14F-4D97-AF65-F5344CB8AC3E}">
        <p14:creationId xmlns:p14="http://schemas.microsoft.com/office/powerpoint/2010/main" val="202494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State Dam Safet</a:t>
            </a:r>
            <a:r>
              <a:rPr lang="en-US" baseline="0" dirty="0">
                <a:solidFill>
                  <a:srgbClr val="FF0000"/>
                </a:solidFill>
              </a:rPr>
              <a:t>y Program – </a:t>
            </a:r>
            <a:r>
              <a:rPr lang="en-US" baseline="0" dirty="0" smtClean="0">
                <a:solidFill>
                  <a:srgbClr val="FF0000"/>
                </a:solidFill>
              </a:rPr>
              <a:t>number of dams has decreased in the last few years by about 30. </a:t>
            </a:r>
            <a:endParaRPr lang="en-US" baseline="0" dirty="0">
              <a:solidFill>
                <a:srgbClr val="FF0000"/>
              </a:solidFill>
            </a:endParaRPr>
          </a:p>
          <a:p>
            <a:endParaRPr lang="en-US" dirty="0" smtClean="0"/>
          </a:p>
          <a:p>
            <a:r>
              <a:rPr lang="en-US" dirty="0" smtClean="0"/>
              <a:t>NEXT </a:t>
            </a:r>
            <a:r>
              <a:rPr lang="en-US" dirty="0"/>
              <a:t>SLIDE – </a:t>
            </a:r>
            <a:r>
              <a:rPr lang="en-US" dirty="0" smtClean="0"/>
              <a:t>State-maintained</a:t>
            </a:r>
            <a:r>
              <a:rPr lang="en-US" baseline="0" dirty="0" smtClean="0"/>
              <a:t> dams</a:t>
            </a:r>
            <a:endParaRPr lang="en-US" dirty="0"/>
          </a:p>
        </p:txBody>
      </p:sp>
    </p:spTree>
    <p:extLst>
      <p:ext uri="{BB962C8B-B14F-4D97-AF65-F5344CB8AC3E}">
        <p14:creationId xmlns:p14="http://schemas.microsoft.com/office/powerpoint/2010/main" val="270134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21 Dams that DOTD operates and maintains</a:t>
            </a:r>
            <a:r>
              <a:rPr lang="en-US" baseline="0" dirty="0"/>
              <a:t> per statute LA RS </a:t>
            </a:r>
            <a:r>
              <a:rPr lang="en-US" baseline="0" dirty="0" smtClean="0"/>
              <a:t>38:26</a:t>
            </a:r>
          </a:p>
          <a:p>
            <a:endParaRPr lang="en-US" baseline="0" dirty="0"/>
          </a:p>
          <a:p>
            <a:r>
              <a:rPr lang="en-US" baseline="0" dirty="0" smtClean="0"/>
              <a:t>These dams are inspected annually</a:t>
            </a:r>
            <a:endParaRPr lang="en-US" baseline="0" dirty="0"/>
          </a:p>
          <a:p>
            <a:endParaRPr lang="en-US" dirty="0"/>
          </a:p>
          <a:p>
            <a:r>
              <a:rPr lang="en-US" dirty="0"/>
              <a:t>NEXT SLIDE – </a:t>
            </a:r>
            <a:r>
              <a:rPr lang="en-US" dirty="0" smtClean="0"/>
              <a:t>Dams – Mobile Inspection</a:t>
            </a:r>
            <a:r>
              <a:rPr lang="en-US" baseline="0" dirty="0" smtClean="0"/>
              <a:t> App</a:t>
            </a:r>
            <a:endParaRPr lang="en-US" dirty="0"/>
          </a:p>
        </p:txBody>
      </p:sp>
    </p:spTree>
    <p:extLst>
      <p:ext uri="{BB962C8B-B14F-4D97-AF65-F5344CB8AC3E}">
        <p14:creationId xmlns:p14="http://schemas.microsoft.com/office/powerpoint/2010/main" val="3076360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7"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3" name="Subtitle 2"/>
          <p:cNvSpPr>
            <a:spLocks noGrp="1"/>
          </p:cNvSpPr>
          <p:nvPr>
            <p:ph type="subTitle" idx="1"/>
          </p:nvPr>
        </p:nvSpPr>
        <p:spPr>
          <a:xfrm>
            <a:off x="863600" y="22098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863600" y="457200"/>
            <a:ext cx="104648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342073" y="6502167"/>
            <a:ext cx="26416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7" name="Slide Number Placeholder 6"/>
          <p:cNvSpPr>
            <a:spLocks noGrp="1"/>
          </p:cNvSpPr>
          <p:nvPr userDrawn="1">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9" name="Rectangle 8"/>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10"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11" name="Subtitle 2"/>
          <p:cNvSpPr>
            <a:spLocks noGrp="1"/>
          </p:cNvSpPr>
          <p:nvPr>
            <p:ph type="subTitle" idx="1" hasCustomPrompt="1"/>
          </p:nvPr>
        </p:nvSpPr>
        <p:spPr>
          <a:xfrm>
            <a:off x="711200" y="5334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section title</a:t>
            </a:r>
          </a:p>
        </p:txBody>
      </p:sp>
      <p:sp>
        <p:nvSpPr>
          <p:cNvPr id="12" name="Rectangle 11"/>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342073" y="6502167"/>
            <a:ext cx="26416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1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3" name="Group 12"/>
          <p:cNvGrpSpPr/>
          <p:nvPr userDrawn="1"/>
        </p:nvGrpSpPr>
        <p:grpSpPr>
          <a:xfrm>
            <a:off x="812800" y="5866002"/>
            <a:ext cx="2032000" cy="990600"/>
            <a:chOff x="812800" y="5866002"/>
            <a:chExt cx="2032000" cy="990600"/>
          </a:xfrm>
        </p:grpSpPr>
        <p:sp>
          <p:nvSpPr>
            <p:cNvPr id="14" name="Rectangle 13"/>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13" name="Rectangle 12"/>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9" name="Group 8"/>
          <p:cNvGrpSpPr/>
          <p:nvPr userDrawn="1"/>
        </p:nvGrpSpPr>
        <p:grpSpPr>
          <a:xfrm>
            <a:off x="812800" y="5866002"/>
            <a:ext cx="2032000" cy="990600"/>
            <a:chOff x="812800" y="5866002"/>
            <a:chExt cx="2032000" cy="990600"/>
          </a:xfrm>
        </p:grpSpPr>
        <p:sp>
          <p:nvSpPr>
            <p:cNvPr id="10" name="Rectangle 9"/>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9347200" y="6492876"/>
            <a:ext cx="27432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839200" y="1752600"/>
            <a:ext cx="3352800" cy="2037913"/>
          </a:xfrm>
        </p:spPr>
        <p:txBody>
          <a:bodyPr/>
          <a:lstStyle/>
          <a:p>
            <a:r>
              <a:rPr lang="en-US" dirty="0" smtClean="0"/>
              <a:t>Billy Williamson</a:t>
            </a:r>
            <a:endParaRPr lang="en-US" dirty="0" smtClean="0"/>
          </a:p>
          <a:p>
            <a:r>
              <a:rPr lang="en-US" sz="2000" dirty="0" smtClean="0"/>
              <a:t>Director of Dams &amp; Levees</a:t>
            </a:r>
            <a:endParaRPr lang="en-US" sz="2000" dirty="0" smtClean="0"/>
          </a:p>
        </p:txBody>
      </p:sp>
      <p:sp>
        <p:nvSpPr>
          <p:cNvPr id="3" name="Title 2"/>
          <p:cNvSpPr>
            <a:spLocks noGrp="1"/>
          </p:cNvSpPr>
          <p:nvPr>
            <p:ph type="title"/>
          </p:nvPr>
        </p:nvSpPr>
        <p:spPr>
          <a:xfrm>
            <a:off x="863600" y="228600"/>
            <a:ext cx="10464800" cy="828675"/>
          </a:xfrm>
        </p:spPr>
        <p:txBody>
          <a:bodyPr/>
          <a:lstStyle/>
          <a:p>
            <a:r>
              <a:rPr lang="en-US" dirty="0" smtClean="0"/>
              <a:t>Association of Levee Boards of Louisiana</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4" t="10534" r="663" b="20401"/>
          <a:stretch/>
        </p:blipFill>
        <p:spPr>
          <a:xfrm>
            <a:off x="914401" y="1143000"/>
            <a:ext cx="7086599" cy="3029387"/>
          </a:xfrm>
          <a:prstGeom prst="rect">
            <a:avLst/>
          </a:prstGeom>
        </p:spPr>
      </p:pic>
      <p:sp>
        <p:nvSpPr>
          <p:cNvPr id="6" name="Subtitle 3"/>
          <p:cNvSpPr txBox="1">
            <a:spLocks/>
          </p:cNvSpPr>
          <p:nvPr/>
        </p:nvSpPr>
        <p:spPr bwMode="auto">
          <a:xfrm>
            <a:off x="8839200" y="33528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ts val="3200"/>
              </a:lnSpc>
              <a:spcBef>
                <a:spcPct val="20000"/>
              </a:spcBef>
              <a:spcAft>
                <a:spcPct val="0"/>
              </a:spcAft>
              <a:buFont typeface="Arial" panose="020B0604020202020204" pitchFamily="34" charset="0"/>
              <a:buNone/>
              <a:defRPr sz="3200" kern="1200">
                <a:solidFill>
                  <a:schemeClr val="bg1">
                    <a:lumMod val="85000"/>
                  </a:schemeClr>
                </a:solidFill>
                <a:latin typeface="Franklin Gothic Medium" panose="020B0603020102020204"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May </a:t>
            </a:r>
            <a:r>
              <a:rPr lang="en-US" sz="1800" dirty="0" smtClean="0"/>
              <a:t>1, </a:t>
            </a:r>
            <a:r>
              <a:rPr lang="en-US" sz="1800" dirty="0" smtClean="0"/>
              <a:t>2024</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15000" y="1613072"/>
            <a:ext cx="5857675" cy="4550726"/>
          </a:xfrm>
          <a:prstGeom prst="rect">
            <a:avLst/>
          </a:prstGeom>
          <a:ln w="25400">
            <a:solidFill>
              <a:schemeClr val="tx1"/>
            </a:solidFill>
          </a:ln>
        </p:spPr>
      </p:pic>
      <p:sp>
        <p:nvSpPr>
          <p:cNvPr id="4" name="TextBox 3"/>
          <p:cNvSpPr txBox="1"/>
          <p:nvPr/>
        </p:nvSpPr>
        <p:spPr>
          <a:xfrm>
            <a:off x="9140228" y="2211747"/>
            <a:ext cx="2442171" cy="175307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DOTD Maintained Dams</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13 High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2 Significant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6 Low Hazard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DOTD Maintained dams are inspected annually)</a:t>
            </a:r>
          </a:p>
        </p:txBody>
      </p:sp>
      <p:sp>
        <p:nvSpPr>
          <p:cNvPr id="3" name="Flowchart: Connector 2"/>
          <p:cNvSpPr/>
          <p:nvPr/>
        </p:nvSpPr>
        <p:spPr>
          <a:xfrm>
            <a:off x="9510254" y="2612254"/>
            <a:ext cx="153078" cy="149665"/>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9510254" y="3333556"/>
            <a:ext cx="153078" cy="149665"/>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9510254" y="2972905"/>
            <a:ext cx="153078" cy="149665"/>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1741386"/>
            <a:ext cx="4957714" cy="3718286"/>
          </a:xfrm>
          <a:prstGeom prst="rect">
            <a:avLst/>
          </a:prstGeom>
        </p:spPr>
      </p:pic>
      <p:sp>
        <p:nvSpPr>
          <p:cNvPr id="15" name="Title 1"/>
          <p:cNvSpPr txBox="1">
            <a:spLocks/>
          </p:cNvSpPr>
          <p:nvPr/>
        </p:nvSpPr>
        <p:spPr bwMode="auto">
          <a:xfrm>
            <a:off x="533400" y="457200"/>
            <a:ext cx="10972800" cy="12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mj-ea"/>
                <a:cs typeface="+mj-cs"/>
              </a:rPr>
              <a:t>Dam Safety Program</a:t>
            </a:r>
          </a:p>
          <a:p>
            <a:pPr algn="r"/>
            <a:r>
              <a:rPr lang="en-US" sz="2400" dirty="0">
                <a:solidFill>
                  <a:prstClr val="black"/>
                </a:solidFill>
              </a:rPr>
              <a:t>R.S. 38:26:  State-Maintained </a:t>
            </a:r>
            <a:r>
              <a:rPr lang="en-US" sz="2400" dirty="0" smtClean="0">
                <a:solidFill>
                  <a:prstClr val="black"/>
                </a:solidFill>
              </a:rPr>
              <a:t>Dams</a:t>
            </a:r>
            <a:endParaRPr lang="en-US" sz="2400" dirty="0">
              <a:solidFill>
                <a:prstClr val="black"/>
              </a:solidFill>
            </a:endParaRPr>
          </a:p>
        </p:txBody>
      </p:sp>
      <p:sp>
        <p:nvSpPr>
          <p:cNvPr id="17" name="TextBox 16"/>
          <p:cNvSpPr txBox="1"/>
          <p:nvPr/>
        </p:nvSpPr>
        <p:spPr>
          <a:xfrm>
            <a:off x="533400" y="1741386"/>
            <a:ext cx="3149600" cy="584775"/>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Spillway at Chicot Lake Dam</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Evangeline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7"/>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6431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609600" y="35809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smtClean="0"/>
              <a:t>Mobile Dam Inspection App</a:t>
            </a:r>
            <a:endParaRPr lang="en-US" sz="36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11</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91936"/>
            <a:ext cx="5811644"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8373"/>
            <a:ext cx="4483544" cy="5334000"/>
          </a:xfrm>
          <a:prstGeom prst="rect">
            <a:avLst/>
          </a:prstGeom>
        </p:spPr>
      </p:pic>
    </p:spTree>
    <p:extLst>
      <p:ext uri="{BB962C8B-B14F-4D97-AF65-F5344CB8AC3E}">
        <p14:creationId xmlns:p14="http://schemas.microsoft.com/office/powerpoint/2010/main" val="3491280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647" t="12222" r="14798" b="15330"/>
          <a:stretch/>
        </p:blipFill>
        <p:spPr>
          <a:xfrm>
            <a:off x="5257800" y="1512333"/>
            <a:ext cx="6324601" cy="4686127"/>
          </a:xfrm>
          <a:prstGeom prst="rect">
            <a:avLst/>
          </a:prstGeom>
          <a:ln w="25400">
            <a:solidFill>
              <a:schemeClr val="tx1"/>
            </a:solidFill>
          </a:ln>
        </p:spPr>
      </p:pic>
      <p:sp>
        <p:nvSpPr>
          <p:cNvPr id="6" name="Rectangle 5"/>
          <p:cNvSpPr/>
          <p:nvPr/>
        </p:nvSpPr>
        <p:spPr>
          <a:xfrm>
            <a:off x="3429001" y="473309"/>
            <a:ext cx="81534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State Maintained Dams – Capital Outlay Projects (13)</a:t>
            </a:r>
          </a:p>
        </p:txBody>
      </p:sp>
      <p:grpSp>
        <p:nvGrpSpPr>
          <p:cNvPr id="2" name="Group 1"/>
          <p:cNvGrpSpPr/>
          <p:nvPr/>
        </p:nvGrpSpPr>
        <p:grpSpPr>
          <a:xfrm>
            <a:off x="1600200" y="2057400"/>
            <a:ext cx="3285323" cy="2830866"/>
            <a:chOff x="879459" y="1981200"/>
            <a:chExt cx="3285323" cy="2830866"/>
          </a:xfrm>
        </p:grpSpPr>
        <p:sp>
          <p:nvSpPr>
            <p:cNvPr id="12" name="Rectangle 11"/>
            <p:cNvSpPr/>
            <p:nvPr/>
          </p:nvSpPr>
          <p:spPr>
            <a:xfrm>
              <a:off x="914400" y="1981200"/>
              <a:ext cx="3180368"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1133613" y="2959910"/>
              <a:ext cx="228600" cy="17424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4188" y="2133600"/>
              <a:ext cx="2804380" cy="1471172"/>
            </a:xfrm>
            <a:prstGeom prst="rect">
              <a:avLst/>
            </a:prstGeom>
            <a:noFill/>
          </p:spPr>
          <p:txBody>
            <a:bodyPr wrap="square">
              <a:spAutoFit/>
            </a:bodyPr>
            <a:lstStyle/>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Safety Measures Only (8)         (signs, boat barriers, fences)</a:t>
              </a:r>
            </a:p>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Gate Rehab/Maintenance &amp; Safety Measures (5 Projects)</a:t>
              </a:r>
            </a:p>
          </p:txBody>
        </p:sp>
        <p:sp>
          <p:nvSpPr>
            <p:cNvPr id="8" name="Flowchart: Connector 7"/>
            <p:cNvSpPr/>
            <p:nvPr/>
          </p:nvSpPr>
          <p:spPr>
            <a:xfrm>
              <a:off x="1154882" y="2295615"/>
              <a:ext cx="161337" cy="16788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9459" y="4331935"/>
              <a:ext cx="3285323" cy="480131"/>
            </a:xfrm>
            <a:prstGeom prst="rect">
              <a:avLst/>
            </a:prstGeom>
          </p:spPr>
          <p:txBody>
            <a:bodyPr wrap="none">
              <a:spAutoFit/>
            </a:bodyPr>
            <a:lstStyle/>
            <a:p>
              <a:pPr marL="308603" indent="-154301" algn="just">
                <a:lnSpc>
                  <a:spcPct val="140000"/>
                </a:lnSpc>
                <a:buClr>
                  <a:srgbClr val="F16321"/>
                </a:buClr>
                <a:buSzPct val="127000"/>
                <a:buFont typeface="Wingdings" panose="05000000000000000000" pitchFamily="2" charset="2"/>
                <a:buChar char="Ø"/>
                <a:tabLst>
                  <a:tab pos="514337" algn="l"/>
                </a:tabLst>
                <a:defRPr/>
              </a:pPr>
              <a:r>
                <a:rPr lang="en-US" dirty="0">
                  <a:latin typeface="Franklin Gothic Book" panose="020B0503020102020204" pitchFamily="34" charset="0"/>
                  <a:ea typeface="Times New Roman" pitchFamily="18" charset="0"/>
                </a:rPr>
                <a:t>Total Projects = $2.5 Million</a:t>
              </a:r>
            </a:p>
          </p:txBody>
        </p:sp>
      </p:grpSp>
      <p:sp>
        <p:nvSpPr>
          <p:cNvPr id="13"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4120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13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49246"/>
            <a:ext cx="7924800" cy="4795990"/>
          </a:xfrm>
          <a:prstGeom prst="rect">
            <a:avLst/>
          </a:prstGeom>
        </p:spPr>
      </p:pic>
      <p:sp>
        <p:nvSpPr>
          <p:cNvPr id="10" name="Content Placeholder 2"/>
          <p:cNvSpPr txBox="1">
            <a:spLocks/>
          </p:cNvSpPr>
          <p:nvPr/>
        </p:nvSpPr>
        <p:spPr bwMode="auto">
          <a:xfrm>
            <a:off x="685799" y="1524000"/>
            <a:ext cx="4876802"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Since January 2023</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err="1" smtClean="0">
                <a:latin typeface="Franklin Gothic Book" panose="020B0503020102020204" pitchFamily="34" charset="0"/>
                <a:cs typeface="Arial" panose="020B0604020202020204" pitchFamily="34" charset="0"/>
              </a:rPr>
              <a:t>Skydio</a:t>
            </a:r>
            <a:r>
              <a:rPr lang="en-US" sz="2800" dirty="0" smtClean="0">
                <a:latin typeface="Franklin Gothic Book" panose="020B0503020102020204" pitchFamily="34" charset="0"/>
                <a:cs typeface="Arial" panose="020B0604020202020204" pitchFamily="34" charset="0"/>
              </a:rPr>
              <a:t> X2E</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Photogrammetry</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Thermal Imaging</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Limitations:</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1 Drone</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2 Pilots</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LiDAR</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Data Volumes</a:t>
            </a:r>
            <a:endParaRPr lang="en-US" sz="1800" dirty="0">
              <a:latin typeface="Franklin Gothic Book" panose="020B0503020102020204" pitchFamily="34" charset="0"/>
            </a:endParaRPr>
          </a:p>
        </p:txBody>
      </p:sp>
      <p:sp>
        <p:nvSpPr>
          <p:cNvPr id="8" name="TextBox 7"/>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Tree>
    <p:extLst>
      <p:ext uri="{BB962C8B-B14F-4D97-AF65-F5344CB8AC3E}">
        <p14:creationId xmlns:p14="http://schemas.microsoft.com/office/powerpoint/2010/main" val="2354720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
        <p:nvSpPr>
          <p:cNvPr id="11" name="Content Placeholder 2"/>
          <p:cNvSpPr>
            <a:spLocks noGrp="1"/>
          </p:cNvSpPr>
          <p:nvPr>
            <p:ph idx="1"/>
          </p:nvPr>
        </p:nvSpPr>
        <p:spPr>
          <a:xfrm>
            <a:off x="609600" y="1219200"/>
            <a:ext cx="4724399" cy="4800600"/>
          </a:xfrm>
        </p:spPr>
        <p:txBody>
          <a:bodyPr anchor="ctr"/>
          <a:lstStyle/>
          <a:p>
            <a:pPr marL="457200" indent="-457200">
              <a:lnSpc>
                <a:spcPct val="150000"/>
              </a:lnSpc>
            </a:pPr>
            <a:r>
              <a:rPr lang="en-US" sz="2800" dirty="0" smtClean="0"/>
              <a:t>Thermal Evaluation</a:t>
            </a:r>
            <a:endParaRPr lang="en-US" sz="2800" dirty="0"/>
          </a:p>
          <a:p>
            <a:pPr marL="857250" lvl="1" indent="-457200">
              <a:lnSpc>
                <a:spcPct val="150000"/>
              </a:lnSpc>
            </a:pPr>
            <a:r>
              <a:rPr lang="en-US" sz="2400" dirty="0" smtClean="0"/>
              <a:t>Seepage</a:t>
            </a:r>
          </a:p>
          <a:p>
            <a:pPr marL="857250" lvl="1" indent="-457200">
              <a:lnSpc>
                <a:spcPct val="150000"/>
              </a:lnSpc>
            </a:pPr>
            <a:r>
              <a:rPr lang="en-US" sz="2400" dirty="0" smtClean="0"/>
              <a:t>Voids</a:t>
            </a:r>
            <a:endParaRPr lang="en-US" sz="24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14</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039" t="19645" r="11233" b="14409"/>
          <a:stretch/>
        </p:blipFill>
        <p:spPr>
          <a:xfrm>
            <a:off x="5334001" y="1613072"/>
            <a:ext cx="6172200"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917872"/>
            <a:ext cx="4876800" cy="3686670"/>
          </a:xfrm>
          <a:prstGeom prst="rect">
            <a:avLst/>
          </a:prstGeom>
        </p:spPr>
      </p:pic>
    </p:spTree>
    <p:extLst>
      <p:ext uri="{BB962C8B-B14F-4D97-AF65-F5344CB8AC3E}">
        <p14:creationId xmlns:p14="http://schemas.microsoft.com/office/powerpoint/2010/main" val="21434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13072"/>
            <a:ext cx="6145234" cy="4605895"/>
          </a:xfrm>
          <a:prstGeom prst="rect">
            <a:avLst/>
          </a:prstGeom>
        </p:spPr>
      </p:pic>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
        <p:nvSpPr>
          <p:cNvPr id="11" name="Content Placeholder 2"/>
          <p:cNvSpPr>
            <a:spLocks noGrp="1"/>
          </p:cNvSpPr>
          <p:nvPr>
            <p:ph idx="1"/>
          </p:nvPr>
        </p:nvSpPr>
        <p:spPr>
          <a:xfrm>
            <a:off x="609600" y="1219200"/>
            <a:ext cx="4724399" cy="4800600"/>
          </a:xfrm>
        </p:spPr>
        <p:txBody>
          <a:bodyPr anchor="ctr"/>
          <a:lstStyle/>
          <a:p>
            <a:pPr marL="457200" indent="-457200">
              <a:lnSpc>
                <a:spcPct val="150000"/>
              </a:lnSpc>
            </a:pPr>
            <a:r>
              <a:rPr lang="en-US" sz="2800" dirty="0" smtClean="0"/>
              <a:t>Thermal Evaluation</a:t>
            </a:r>
            <a:endParaRPr lang="en-US" sz="2800" dirty="0"/>
          </a:p>
          <a:p>
            <a:pPr marL="857250" lvl="1" indent="-457200">
              <a:lnSpc>
                <a:spcPct val="150000"/>
              </a:lnSpc>
            </a:pPr>
            <a:r>
              <a:rPr lang="en-US" sz="2400" dirty="0" smtClean="0"/>
              <a:t>Seepage</a:t>
            </a:r>
          </a:p>
          <a:p>
            <a:pPr marL="857250" lvl="1" indent="-457200">
              <a:lnSpc>
                <a:spcPct val="150000"/>
              </a:lnSpc>
            </a:pPr>
            <a:r>
              <a:rPr lang="en-US" sz="2400" dirty="0" smtClean="0"/>
              <a:t>Voids</a:t>
            </a:r>
            <a:endParaRPr lang="en-US" sz="24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15</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180" y="2682687"/>
            <a:ext cx="3496473" cy="2799758"/>
          </a:xfrm>
          <a:prstGeom prst="rect">
            <a:avLst/>
          </a:prstGeom>
        </p:spPr>
      </p:pic>
    </p:spTree>
    <p:extLst>
      <p:ext uri="{BB962C8B-B14F-4D97-AF65-F5344CB8AC3E}">
        <p14:creationId xmlns:p14="http://schemas.microsoft.com/office/powerpoint/2010/main" val="40884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1F17B64-F05B-F547-9E8C-1937E39AF43D}"/>
              </a:ext>
            </a:extLst>
          </p:cNvPr>
          <p:cNvSpPr>
            <a:spLocks noGrp="1"/>
          </p:cNvSpPr>
          <p:nvPr>
            <p:ph idx="1"/>
          </p:nvPr>
        </p:nvSpPr>
        <p:spPr>
          <a:xfrm>
            <a:off x="2009775" y="1843089"/>
            <a:ext cx="8229600" cy="3962400"/>
          </a:xfrm>
        </p:spPr>
        <p:txBody>
          <a:bodyPr/>
          <a:lstStyle/>
          <a:p>
            <a:endParaRPr lang="en-US" sz="3300" dirty="0">
              <a:solidFill>
                <a:schemeClr val="bg1"/>
              </a:solidFill>
            </a:endParaRPr>
          </a:p>
          <a:p>
            <a:endParaRPr lang="en-US" sz="2400" dirty="0">
              <a:solidFill>
                <a:schemeClr val="bg1"/>
              </a:solidFill>
            </a:endParaRPr>
          </a:p>
          <a:p>
            <a:pPr algn="ctr"/>
            <a:endParaRPr lang="en-US" sz="2400" dirty="0">
              <a:solidFill>
                <a:schemeClr val="bg1"/>
              </a:solidFill>
            </a:endParaRPr>
          </a:p>
          <a:p>
            <a:pPr algn="ctr"/>
            <a:endParaRPr lang="en-US" sz="2100" dirty="0">
              <a:solidFill>
                <a:schemeClr val="bg1"/>
              </a:solidFill>
              <a:latin typeface="Arial" panose="020B0604020202020204" pitchFamily="34" charset="0"/>
            </a:endParaRPr>
          </a:p>
          <a:p>
            <a:pPr algn="ctr"/>
            <a:endParaRPr lang="en-US" sz="2100" dirty="0">
              <a:solidFill>
                <a:schemeClr val="bg1"/>
              </a:solidFill>
              <a:latin typeface="Arial" panose="020B0604020202020204" pitchFamily="34" charset="0"/>
            </a:endParaRPr>
          </a:p>
          <a:p>
            <a:pPr algn="ctr"/>
            <a:r>
              <a:rPr lang="en-US" sz="2100" dirty="0">
                <a:solidFill>
                  <a:schemeClr val="bg1"/>
                </a:solidFill>
                <a:latin typeface="Arial" panose="020B0604020202020204" pitchFamily="34" charset="0"/>
              </a:rPr>
              <a:t>The federal government has awarded Louisiana $1.2 billion in HUD CDBG-Mitigation funds to support the LWI.</a:t>
            </a:r>
          </a:p>
          <a:p>
            <a:endParaRPr lang="en-US" sz="2700" b="1" cap="all" spc="225" dirty="0">
              <a:solidFill>
                <a:schemeClr val="bg1"/>
              </a:solidFill>
              <a:latin typeface="Arial" panose="020B0604020202020204" pitchFamily="34" charset="0"/>
            </a:endParaRPr>
          </a:p>
        </p:txBody>
      </p:sp>
      <p:sp>
        <p:nvSpPr>
          <p:cNvPr id="4" name="Rectangle 3"/>
          <p:cNvSpPr/>
          <p:nvPr/>
        </p:nvSpPr>
        <p:spPr>
          <a:xfrm>
            <a:off x="5627101" y="1785939"/>
            <a:ext cx="4269374" cy="546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3"/>
          <p:cNvSpPr txBox="1">
            <a:spLocks/>
          </p:cNvSpPr>
          <p:nvPr/>
        </p:nvSpPr>
        <p:spPr bwMode="auto">
          <a:xfrm>
            <a:off x="4440936" y="457200"/>
            <a:ext cx="7141464" cy="11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a:t>Louisiana Watershed Initiative</a:t>
            </a:r>
          </a:p>
        </p:txBody>
      </p:sp>
      <p:pic>
        <p:nvPicPr>
          <p:cNvPr id="6" name="Picture 5"/>
          <p:cNvPicPr>
            <a:picLocks noChangeAspect="1"/>
          </p:cNvPicPr>
          <p:nvPr/>
        </p:nvPicPr>
        <p:blipFill>
          <a:blip r:embed="rId3"/>
          <a:stretch>
            <a:fillRect/>
          </a:stretch>
        </p:blipFill>
        <p:spPr>
          <a:xfrm>
            <a:off x="1447800" y="1104901"/>
            <a:ext cx="9401175" cy="4700588"/>
          </a:xfrm>
          <a:prstGeom prst="rect">
            <a:avLst/>
          </a:prstGeom>
        </p:spPr>
      </p:pic>
      <p:sp>
        <p:nvSpPr>
          <p:cNvPr id="7"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288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Statewide Watershed Modeling</a:t>
            </a:r>
          </a:p>
        </p:txBody>
      </p:sp>
      <p:sp>
        <p:nvSpPr>
          <p:cNvPr id="7" name="Content Placeholder 2"/>
          <p:cNvSpPr>
            <a:spLocks noGrp="1"/>
          </p:cNvSpPr>
          <p:nvPr>
            <p:ph idx="1"/>
          </p:nvPr>
        </p:nvSpPr>
        <p:spPr>
          <a:xfrm>
            <a:off x="6976782" y="1371600"/>
            <a:ext cx="4419600" cy="4381502"/>
          </a:xfrm>
          <a:solidFill>
            <a:schemeClr val="bg1">
              <a:alpha val="85000"/>
            </a:schemeClr>
          </a:solidFill>
        </p:spPr>
        <p:txBody>
          <a:bodyPr anchor="ctr">
            <a:noAutofit/>
          </a:bodyPr>
          <a:lstStyle/>
          <a:p>
            <a:pPr>
              <a:lnSpc>
                <a:spcPct val="150000"/>
              </a:lnSpc>
            </a:pPr>
            <a:r>
              <a:rPr lang="en-US" sz="2000" dirty="0" smtClean="0"/>
              <a:t>$94M </a:t>
            </a:r>
            <a:r>
              <a:rPr lang="en-US" sz="2000" dirty="0"/>
              <a:t>(Modeling Budget)</a:t>
            </a:r>
          </a:p>
          <a:p>
            <a:pPr>
              <a:lnSpc>
                <a:spcPct val="150000"/>
              </a:lnSpc>
            </a:pPr>
            <a:r>
              <a:rPr lang="en-US" sz="2000" dirty="0"/>
              <a:t>HUC8 Models (48 total)</a:t>
            </a:r>
          </a:p>
          <a:p>
            <a:pPr>
              <a:lnSpc>
                <a:spcPct val="150000"/>
              </a:lnSpc>
            </a:pPr>
            <a:r>
              <a:rPr lang="en-US" sz="2000" dirty="0" smtClean="0"/>
              <a:t>Coupled </a:t>
            </a:r>
            <a:r>
              <a:rPr lang="en-US" sz="2000" dirty="0"/>
              <a:t>1D/2D or Full 2D</a:t>
            </a:r>
          </a:p>
          <a:p>
            <a:pPr>
              <a:lnSpc>
                <a:spcPct val="150000"/>
              </a:lnSpc>
            </a:pPr>
            <a:r>
              <a:rPr lang="en-US" sz="2000" dirty="0"/>
              <a:t>Tiered Approach Factors</a:t>
            </a:r>
          </a:p>
          <a:p>
            <a:pPr lvl="1">
              <a:lnSpc>
                <a:spcPct val="150000"/>
              </a:lnSpc>
              <a:buFont typeface="Wingdings" panose="05000000000000000000" pitchFamily="2" charset="2"/>
              <a:buChar char="§"/>
            </a:pPr>
            <a:r>
              <a:rPr lang="en-US" sz="1600" dirty="0"/>
              <a:t>Population</a:t>
            </a:r>
          </a:p>
          <a:p>
            <a:pPr lvl="1">
              <a:lnSpc>
                <a:spcPct val="150000"/>
              </a:lnSpc>
              <a:buFont typeface="Wingdings" panose="05000000000000000000" pitchFamily="2" charset="2"/>
              <a:buChar char="§"/>
            </a:pPr>
            <a:r>
              <a:rPr lang="en-US" sz="1600" dirty="0"/>
              <a:t>Complexity</a:t>
            </a:r>
          </a:p>
          <a:p>
            <a:pPr lvl="1">
              <a:lnSpc>
                <a:spcPct val="150000"/>
              </a:lnSpc>
              <a:buFont typeface="Wingdings" panose="05000000000000000000" pitchFamily="2" charset="2"/>
              <a:buChar char="§"/>
            </a:pPr>
            <a:r>
              <a:rPr lang="en-US" sz="1600" dirty="0"/>
              <a:t>Known Risk</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066800"/>
            <a:ext cx="6248400" cy="4686302"/>
          </a:xfrm>
          <a:prstGeom prst="rect">
            <a:avLst/>
          </a:prstGeom>
        </p:spPr>
      </p:pic>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43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31010"/>
            <a:ext cx="10972799" cy="4204514"/>
          </a:xfrm>
          <a:solidFill>
            <a:schemeClr val="bg1">
              <a:alpha val="85000"/>
            </a:schemeClr>
          </a:solidFill>
        </p:spPr>
        <p:txBody>
          <a:bodyPr anchor="ctr">
            <a:noAutofit/>
          </a:bodyPr>
          <a:lstStyle/>
          <a:p>
            <a:pPr>
              <a:lnSpc>
                <a:spcPct val="80000"/>
              </a:lnSpc>
            </a:pPr>
            <a:r>
              <a:rPr lang="en-US" altLang="en-US" sz="2000" dirty="0"/>
              <a:t>Created by Act 351 of the 1982 Regular Session</a:t>
            </a:r>
          </a:p>
          <a:p>
            <a:pPr>
              <a:lnSpc>
                <a:spcPct val="80000"/>
              </a:lnSpc>
            </a:pPr>
            <a:endParaRPr lang="en-US" altLang="en-US" sz="2000" dirty="0"/>
          </a:p>
          <a:p>
            <a:pPr>
              <a:lnSpc>
                <a:spcPct val="80000"/>
              </a:lnSpc>
            </a:pPr>
            <a:r>
              <a:rPr lang="en-US" altLang="en-US" sz="2000" dirty="0"/>
              <a:t>Primary goal is to reduce existing flood damages through an active, innovative approach that considers both structural and non-structural solutions</a:t>
            </a:r>
          </a:p>
          <a:p>
            <a:pPr>
              <a:lnSpc>
                <a:spcPct val="80000"/>
              </a:lnSpc>
            </a:pPr>
            <a:endParaRPr lang="en-US" altLang="en-US" sz="2000" dirty="0"/>
          </a:p>
          <a:p>
            <a:pPr>
              <a:lnSpc>
                <a:spcPct val="80000"/>
              </a:lnSpc>
            </a:pPr>
            <a:r>
              <a:rPr lang="en-US" altLang="en-US" sz="2000" dirty="0"/>
              <a:t>Funded by Louisiana Transportation Trust </a:t>
            </a:r>
            <a:r>
              <a:rPr lang="en-US" altLang="en-US" sz="2000" dirty="0" smtClean="0"/>
              <a:t>Fund</a:t>
            </a:r>
          </a:p>
          <a:p>
            <a:pPr>
              <a:lnSpc>
                <a:spcPct val="80000"/>
              </a:lnSpc>
            </a:pPr>
            <a:endParaRPr lang="en-US" altLang="en-US" sz="2000" dirty="0" smtClean="0"/>
          </a:p>
          <a:p>
            <a:pPr lvl="1">
              <a:lnSpc>
                <a:spcPct val="80000"/>
              </a:lnSpc>
            </a:pPr>
            <a:r>
              <a:rPr lang="en-US" altLang="en-US" sz="1600" dirty="0"/>
              <a:t>$20M in total annual program </a:t>
            </a:r>
            <a:r>
              <a:rPr lang="en-US" altLang="en-US" sz="1600" dirty="0" smtClean="0"/>
              <a:t>funding</a:t>
            </a:r>
            <a:endParaRPr lang="en-US" altLang="en-US" sz="1600" dirty="0"/>
          </a:p>
          <a:p>
            <a:pPr>
              <a:lnSpc>
                <a:spcPct val="80000"/>
              </a:lnSpc>
            </a:pPr>
            <a:endParaRPr lang="en-US" altLang="en-US" sz="2000" dirty="0"/>
          </a:p>
          <a:p>
            <a:pPr>
              <a:lnSpc>
                <a:spcPct val="80000"/>
              </a:lnSpc>
            </a:pPr>
            <a:r>
              <a:rPr lang="en-US" altLang="en-US" sz="2000" dirty="0"/>
              <a:t>Project applications and funding amounts are approved by the Joint Transportation </a:t>
            </a:r>
            <a:r>
              <a:rPr lang="en-US" altLang="en-US" sz="2000" dirty="0" smtClean="0"/>
              <a:t>Committee</a:t>
            </a:r>
            <a:endParaRPr lang="en-US" altLang="en-US" sz="2000" dirty="0"/>
          </a:p>
        </p:txBody>
      </p:sp>
      <p:sp>
        <p:nvSpPr>
          <p:cNvPr id="6" name="Title 1"/>
          <p:cNvSpPr>
            <a:spLocks noGrp="1"/>
          </p:cNvSpPr>
          <p:nvPr>
            <p:ph type="title"/>
          </p:nvPr>
        </p:nvSpPr>
        <p:spPr>
          <a:xfrm>
            <a:off x="2895600" y="457200"/>
            <a:ext cx="8686800" cy="1015663"/>
          </a:xfrm>
        </p:spPr>
        <p:txBody>
          <a:bodyPr wrap="square" anchor="t" anchorCtr="0">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a:t>
            </a:r>
            <a:r>
              <a:rPr lang="en-US" altLang="en-US" sz="3600" dirty="0" smtClean="0">
                <a:ea typeface="+mn-ea"/>
                <a:cs typeface="Arial" panose="020B0604020202020204" pitchFamily="34" charset="0"/>
              </a:rPr>
              <a:t>Program</a:t>
            </a:r>
            <a:br>
              <a:rPr lang="en-US" altLang="en-US" sz="3600" dirty="0" smtClean="0">
                <a:ea typeface="+mn-ea"/>
                <a:cs typeface="Arial" panose="020B0604020202020204" pitchFamily="34" charset="0"/>
              </a:rPr>
            </a:br>
            <a:r>
              <a:rPr lang="en-US" altLang="en-US" sz="2400" dirty="0" smtClean="0">
                <a:ea typeface="+mn-ea"/>
                <a:cs typeface="Arial" panose="020B0604020202020204" pitchFamily="34" charset="0"/>
              </a:rPr>
              <a:t>Background</a:t>
            </a:r>
            <a:endParaRPr lang="en-US" sz="2800" dirty="0">
              <a:ea typeface="+mn-ea"/>
              <a:cs typeface="Arial" panose="020B0604020202020204" pitchFamily="34" charset="0"/>
            </a:endParaRPr>
          </a:p>
        </p:txBody>
      </p:sp>
      <p:sp>
        <p:nvSpPr>
          <p:cNvPr id="7"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9102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5016"/>
            <a:ext cx="8686800" cy="1015663"/>
          </a:xfrm>
        </p:spPr>
        <p:txBody>
          <a:bodyPr wrap="square" anchor="t" anchorCtr="0">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a:t>
            </a:r>
            <a:r>
              <a:rPr lang="en-US" altLang="en-US" sz="3600" dirty="0" smtClean="0">
                <a:ea typeface="+mn-ea"/>
                <a:cs typeface="Arial" panose="020B0604020202020204" pitchFamily="34" charset="0"/>
              </a:rPr>
              <a:t>Program</a:t>
            </a:r>
            <a:br>
              <a:rPr lang="en-US" altLang="en-US" sz="3600" dirty="0" smtClean="0">
                <a:ea typeface="+mn-ea"/>
                <a:cs typeface="Arial" panose="020B0604020202020204" pitchFamily="34" charset="0"/>
              </a:rPr>
            </a:br>
            <a:r>
              <a:rPr lang="en-US" altLang="en-US" sz="2400" dirty="0" smtClean="0">
                <a:ea typeface="+mn-ea"/>
                <a:cs typeface="Arial" panose="020B0604020202020204" pitchFamily="34" charset="0"/>
              </a:rPr>
              <a:t>Project Requirements </a:t>
            </a:r>
            <a:endParaRPr lang="en-US" sz="2800" dirty="0">
              <a:ea typeface="+mn-ea"/>
              <a:cs typeface="Arial" panose="020B0604020202020204" pitchFamily="34" charset="0"/>
            </a:endParaRPr>
          </a:p>
        </p:txBody>
      </p:sp>
      <p:sp>
        <p:nvSpPr>
          <p:cNvPr id="3" name="Content Placeholder 2"/>
          <p:cNvSpPr>
            <a:spLocks noGrp="1"/>
          </p:cNvSpPr>
          <p:nvPr>
            <p:ph idx="1"/>
          </p:nvPr>
        </p:nvSpPr>
        <p:spPr>
          <a:xfrm>
            <a:off x="609601" y="1600200"/>
            <a:ext cx="10972799" cy="4235324"/>
          </a:xfrm>
          <a:solidFill>
            <a:schemeClr val="bg1">
              <a:alpha val="85000"/>
            </a:schemeClr>
          </a:solidFill>
        </p:spPr>
        <p:txBody>
          <a:bodyPr anchor="ctr">
            <a:noAutofit/>
          </a:bodyPr>
          <a:lstStyle/>
          <a:p>
            <a:pPr>
              <a:lnSpc>
                <a:spcPct val="150000"/>
              </a:lnSpc>
            </a:pPr>
            <a:r>
              <a:rPr lang="en-US" altLang="en-US" sz="2000" dirty="0"/>
              <a:t>Must reduce existing flood damages of structures</a:t>
            </a:r>
          </a:p>
          <a:p>
            <a:pPr>
              <a:lnSpc>
                <a:spcPct val="150000"/>
              </a:lnSpc>
            </a:pPr>
            <a:r>
              <a:rPr lang="en-US" altLang="en-US" sz="2000" dirty="0"/>
              <a:t>Does not encourage additional development in flood prone areas</a:t>
            </a:r>
          </a:p>
          <a:p>
            <a:pPr>
              <a:lnSpc>
                <a:spcPct val="150000"/>
              </a:lnSpc>
            </a:pPr>
            <a:r>
              <a:rPr lang="en-US" altLang="en-US" sz="2000" dirty="0"/>
              <a:t>Does not adversely affect upstream or downstream flooding</a:t>
            </a:r>
          </a:p>
          <a:p>
            <a:pPr>
              <a:lnSpc>
                <a:spcPct val="150000"/>
              </a:lnSpc>
            </a:pPr>
            <a:r>
              <a:rPr lang="en-US" altLang="en-US" sz="2000" dirty="0"/>
              <a:t>Must have a construction cost of $100,000 or more</a:t>
            </a:r>
          </a:p>
          <a:p>
            <a:pPr>
              <a:lnSpc>
                <a:spcPct val="150000"/>
              </a:lnSpc>
            </a:pPr>
            <a:r>
              <a:rPr lang="en-US" altLang="en-US" sz="2000" dirty="0"/>
              <a:t>Must be a stand-alone project</a:t>
            </a:r>
          </a:p>
          <a:p>
            <a:pPr>
              <a:lnSpc>
                <a:spcPct val="150000"/>
              </a:lnSpc>
            </a:pPr>
            <a:r>
              <a:rPr lang="en-US" altLang="en-US" sz="2000" dirty="0"/>
              <a:t>Cannot serve the primary purpose of protection against coastal storm surge</a:t>
            </a:r>
          </a:p>
          <a:p>
            <a:pPr>
              <a:lnSpc>
                <a:spcPct val="150000"/>
              </a:lnSpc>
            </a:pPr>
            <a:r>
              <a:rPr lang="en-US" altLang="en-US" sz="2000" dirty="0"/>
              <a:t>Maximum SWFC Participation: $5M per project (New requirement</a:t>
            </a:r>
            <a:r>
              <a:rPr lang="en-US" altLang="en-US" sz="2000" dirty="0" smtClean="0"/>
              <a:t>)</a:t>
            </a:r>
            <a:endParaRPr lang="en-US" altLang="en-US" sz="2000" dirty="0"/>
          </a:p>
        </p:txBody>
      </p:sp>
      <p:sp>
        <p:nvSpPr>
          <p:cNvPr id="4"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0535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1277600" cy="4419600"/>
          </a:xfrm>
        </p:spPr>
        <p:txBody>
          <a:bodyPr anchor="ctr"/>
          <a:lstStyle/>
          <a:p>
            <a:pPr>
              <a:lnSpc>
                <a:spcPct val="150000"/>
              </a:lnSpc>
              <a:spcAft>
                <a:spcPts val="600"/>
              </a:spcAft>
            </a:pPr>
            <a:r>
              <a:rPr lang="en-US" sz="2800" dirty="0"/>
              <a:t>Levee Safety Program</a:t>
            </a:r>
          </a:p>
          <a:p>
            <a:pPr>
              <a:lnSpc>
                <a:spcPct val="150000"/>
              </a:lnSpc>
              <a:spcAft>
                <a:spcPts val="600"/>
              </a:spcAft>
            </a:pPr>
            <a:r>
              <a:rPr lang="en-US" sz="2800" dirty="0"/>
              <a:t>Dam Safety Program </a:t>
            </a:r>
          </a:p>
          <a:p>
            <a:pPr>
              <a:lnSpc>
                <a:spcPct val="150000"/>
              </a:lnSpc>
              <a:spcAft>
                <a:spcPts val="600"/>
              </a:spcAft>
            </a:pPr>
            <a:r>
              <a:rPr lang="en-US" sz="2800" dirty="0"/>
              <a:t>Louisiana Watershed Initiative</a:t>
            </a:r>
          </a:p>
          <a:p>
            <a:pPr>
              <a:lnSpc>
                <a:spcPct val="150000"/>
              </a:lnSpc>
              <a:spcAft>
                <a:spcPts val="600"/>
              </a:spcAft>
            </a:pPr>
            <a:r>
              <a:rPr lang="en-US" sz="2800" dirty="0"/>
              <a:t>Statewide Flood Control Program</a:t>
            </a:r>
          </a:p>
          <a:p>
            <a:pPr>
              <a:lnSpc>
                <a:spcPct val="150000"/>
              </a:lnSpc>
              <a:spcAft>
                <a:spcPts val="600"/>
              </a:spcAft>
            </a:pPr>
            <a:r>
              <a:rPr lang="en-US" sz="2800" dirty="0"/>
              <a:t>Floodplain Management</a:t>
            </a:r>
          </a:p>
          <a:p>
            <a:pPr>
              <a:lnSpc>
                <a:spcPct val="150000"/>
              </a:lnSpc>
              <a:spcAft>
                <a:spcPts val="600"/>
              </a:spcAft>
            </a:pPr>
            <a:r>
              <a:rPr lang="en-US" sz="2800" dirty="0"/>
              <a:t>Ports &amp; Waterways</a:t>
            </a:r>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2</a:t>
            </a:fld>
            <a:endParaRPr lang="en-US" dirty="0"/>
          </a:p>
        </p:txBody>
      </p:sp>
      <p:sp>
        <p:nvSpPr>
          <p:cNvPr id="6" name="Title 1"/>
          <p:cNvSpPr txBox="1">
            <a:spLocks/>
          </p:cNvSpPr>
          <p:nvPr/>
        </p:nvSpPr>
        <p:spPr bwMode="auto">
          <a:xfrm>
            <a:off x="1524000" y="457200"/>
            <a:ext cx="1005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smtClean="0"/>
              <a:t>Today’s Discussion</a:t>
            </a:r>
            <a:endParaRPr lang="en-US" sz="4000" dirty="0"/>
          </a:p>
        </p:txBody>
      </p:sp>
      <p:pic>
        <p:nvPicPr>
          <p:cNvPr id="2" name="Picture 1"/>
          <p:cNvPicPr>
            <a:picLocks noChangeAspect="1"/>
          </p:cNvPicPr>
          <p:nvPr/>
        </p:nvPicPr>
        <p:blipFill>
          <a:blip r:embed="rId3"/>
          <a:stretch>
            <a:fillRect/>
          </a:stretch>
        </p:blipFill>
        <p:spPr>
          <a:xfrm>
            <a:off x="8790190" y="1371600"/>
            <a:ext cx="2792210" cy="2383743"/>
          </a:xfrm>
          <a:prstGeom prst="rect">
            <a:avLst/>
          </a:prstGeom>
        </p:spPr>
      </p:pic>
    </p:spTree>
    <p:extLst>
      <p:ext uri="{BB962C8B-B14F-4D97-AF65-F5344CB8AC3E}">
        <p14:creationId xmlns:p14="http://schemas.microsoft.com/office/powerpoint/2010/main" val="2616954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074" y="1143000"/>
            <a:ext cx="8342265" cy="4692524"/>
          </a:xfrm>
          <a:prstGeom prst="rect">
            <a:avLst/>
          </a:prstGeom>
        </p:spPr>
      </p:pic>
      <p:sp>
        <p:nvSpPr>
          <p:cNvPr id="2" name="Title 1"/>
          <p:cNvSpPr>
            <a:spLocks noGrp="1"/>
          </p:cNvSpPr>
          <p:nvPr>
            <p:ph type="title"/>
          </p:nvPr>
        </p:nvSpPr>
        <p:spPr>
          <a:xfrm>
            <a:off x="2895600" y="467849"/>
            <a:ext cx="8686800" cy="656590"/>
          </a:xfrm>
        </p:spPr>
        <p:txBody>
          <a:bodyPr wrap="square" anchor="t" anchorCtr="0">
            <a:spAutoFit/>
          </a:bodyPr>
          <a:lstStyle/>
          <a:p>
            <a:pPr algn="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Program </a:t>
            </a:r>
            <a:endParaRPr lang="en-US" sz="3600" dirty="0">
              <a:ea typeface="+mn-ea"/>
              <a:cs typeface="Arial" panose="020B0604020202020204" pitchFamily="34" charset="0"/>
            </a:endParaRPr>
          </a:p>
        </p:txBody>
      </p:sp>
      <p:sp>
        <p:nvSpPr>
          <p:cNvPr id="3" name="Content Placeholder 2"/>
          <p:cNvSpPr>
            <a:spLocks noGrp="1"/>
          </p:cNvSpPr>
          <p:nvPr>
            <p:ph idx="1"/>
          </p:nvPr>
        </p:nvSpPr>
        <p:spPr>
          <a:xfrm>
            <a:off x="1726073" y="1143000"/>
            <a:ext cx="8342265" cy="4692524"/>
          </a:xfrm>
          <a:solidFill>
            <a:schemeClr val="bg1">
              <a:alpha val="85000"/>
            </a:schemeClr>
          </a:solidFill>
        </p:spPr>
        <p:txBody>
          <a:bodyPr anchor="ctr">
            <a:noAutofit/>
          </a:bodyPr>
          <a:lstStyle/>
          <a:p>
            <a:pPr>
              <a:lnSpc>
                <a:spcPct val="150000"/>
              </a:lnSpc>
            </a:pPr>
            <a:r>
              <a:rPr lang="en-US" sz="2000" dirty="0"/>
              <a:t>Competitive &amp; Cost-Shared</a:t>
            </a:r>
          </a:p>
          <a:p>
            <a:pPr lvl="1">
              <a:lnSpc>
                <a:spcPct val="150000"/>
              </a:lnSpc>
              <a:buFont typeface="Wingdings" panose="05000000000000000000" pitchFamily="2" charset="2"/>
              <a:buChar char="§"/>
            </a:pPr>
            <a:r>
              <a:rPr lang="en-US" sz="1600" dirty="0"/>
              <a:t>Projects are evaluated based on potential damage reduction versus State investment</a:t>
            </a:r>
          </a:p>
          <a:p>
            <a:pPr lvl="1">
              <a:lnSpc>
                <a:spcPct val="150000"/>
              </a:lnSpc>
              <a:buFont typeface="Wingdings" panose="05000000000000000000" pitchFamily="2" charset="2"/>
              <a:buChar char="§"/>
            </a:pPr>
            <a:r>
              <a:rPr lang="en-US" sz="1600" dirty="0"/>
              <a:t>Provides up to 90% of the construction cost for non-federal projects</a:t>
            </a:r>
          </a:p>
          <a:p>
            <a:pPr lvl="1">
              <a:lnSpc>
                <a:spcPct val="150000"/>
              </a:lnSpc>
              <a:buFont typeface="Wingdings" panose="05000000000000000000" pitchFamily="2" charset="2"/>
              <a:buChar char="§"/>
            </a:pPr>
            <a:r>
              <a:rPr lang="en-US" sz="1600" dirty="0"/>
              <a:t>Provides up to 70% of non-federal participants’ share of federal projects</a:t>
            </a:r>
          </a:p>
          <a:p>
            <a:pPr lvl="1">
              <a:lnSpc>
                <a:spcPct val="150000"/>
              </a:lnSpc>
              <a:buFont typeface="Wingdings" panose="05000000000000000000" pitchFamily="2" charset="2"/>
              <a:buChar char="§"/>
            </a:pPr>
            <a:r>
              <a:rPr lang="en-US" sz="1600" b="1" dirty="0"/>
              <a:t>Rural Grant Opportunity </a:t>
            </a:r>
            <a:r>
              <a:rPr lang="en-US" sz="1600" dirty="0"/>
              <a:t>may eliminate 10% match requirement for parishes with less than 50,000 residents and municipalities less than 5,000 residents</a:t>
            </a:r>
          </a:p>
          <a:p>
            <a:pPr lvl="1">
              <a:lnSpc>
                <a:spcPct val="150000"/>
              </a:lnSpc>
              <a:buFont typeface="Wingdings" panose="05000000000000000000" pitchFamily="2" charset="2"/>
              <a:buChar char="§"/>
            </a:pPr>
            <a:endParaRPr lang="en-US" sz="1600" dirty="0"/>
          </a:p>
          <a:p>
            <a:pPr>
              <a:lnSpc>
                <a:spcPct val="150000"/>
              </a:lnSpc>
            </a:pPr>
            <a:r>
              <a:rPr lang="en-US" sz="2000" dirty="0"/>
              <a:t>Uniquely structured to ensure:</a:t>
            </a:r>
          </a:p>
          <a:p>
            <a:pPr lvl="1">
              <a:lnSpc>
                <a:spcPct val="150000"/>
              </a:lnSpc>
              <a:buFont typeface="Wingdings" panose="05000000000000000000" pitchFamily="2" charset="2"/>
              <a:buChar char="§"/>
            </a:pPr>
            <a:r>
              <a:rPr lang="en-US" sz="1600" dirty="0"/>
              <a:t>Equitable distribution of funds statewide</a:t>
            </a:r>
          </a:p>
          <a:p>
            <a:pPr lvl="1">
              <a:lnSpc>
                <a:spcPct val="150000"/>
              </a:lnSpc>
              <a:buFont typeface="Wingdings" panose="05000000000000000000" pitchFamily="2" charset="2"/>
              <a:buChar char="§"/>
            </a:pPr>
            <a:r>
              <a:rPr lang="en-US" sz="1600" dirty="0"/>
              <a:t>All levels of local government can compete successfully</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6416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8333" t="9482" r="16667" b="24146"/>
          <a:stretch/>
        </p:blipFill>
        <p:spPr>
          <a:xfrm>
            <a:off x="5486400" y="2871120"/>
            <a:ext cx="4146274" cy="3224880"/>
          </a:xfrm>
          <a:prstGeom prst="rect">
            <a:avLst/>
          </a:prstGeom>
        </p:spPr>
      </p:pic>
      <p:sp>
        <p:nvSpPr>
          <p:cNvPr id="2" name="Title 1"/>
          <p:cNvSpPr>
            <a:spLocks noGrp="1"/>
          </p:cNvSpPr>
          <p:nvPr>
            <p:ph type="title"/>
          </p:nvPr>
        </p:nvSpPr>
        <p:spPr>
          <a:xfrm>
            <a:off x="2895600" y="445557"/>
            <a:ext cx="8686800" cy="9541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 Statewide Flood Control Program</a:t>
            </a:r>
            <a:br>
              <a:rPr lang="en-US" altLang="en-US" sz="3600" dirty="0">
                <a:ea typeface="+mn-ea"/>
                <a:cs typeface="Arial" panose="020B0604020202020204" pitchFamily="34" charset="0"/>
              </a:rPr>
            </a:br>
            <a:r>
              <a:rPr lang="en-US" altLang="en-US" sz="2000" dirty="0">
                <a:ea typeface="+mn-ea"/>
                <a:cs typeface="Arial" panose="020B0604020202020204" pitchFamily="34" charset="0"/>
              </a:rPr>
              <a:t>Funding Distribution </a:t>
            </a:r>
            <a:endParaRPr lang="en-US" sz="2400" dirty="0">
              <a:ea typeface="+mn-ea"/>
              <a:cs typeface="Arial" panose="020B0604020202020204" pitchFamily="34" charset="0"/>
            </a:endParaRPr>
          </a:p>
        </p:txBody>
      </p:sp>
      <p:sp>
        <p:nvSpPr>
          <p:cNvPr id="4" name="Content Placeholder 2"/>
          <p:cNvSpPr txBox="1">
            <a:spLocks/>
          </p:cNvSpPr>
          <p:nvPr/>
        </p:nvSpPr>
        <p:spPr bwMode="auto">
          <a:xfrm>
            <a:off x="609601" y="1828800"/>
            <a:ext cx="441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000" dirty="0"/>
              <a:t>Funds are distributed between the Urban Program and Rural Program:</a:t>
            </a:r>
          </a:p>
          <a:p>
            <a:pPr lvl="1">
              <a:lnSpc>
                <a:spcPct val="150000"/>
              </a:lnSpc>
              <a:buFont typeface="Wingdings" panose="05000000000000000000" pitchFamily="2" charset="2"/>
              <a:buChar char="§"/>
            </a:pPr>
            <a:r>
              <a:rPr lang="en-US" sz="1600" dirty="0"/>
              <a:t>Urban Areas (45%)</a:t>
            </a:r>
          </a:p>
          <a:p>
            <a:pPr lvl="2">
              <a:lnSpc>
                <a:spcPct val="150000"/>
              </a:lnSpc>
            </a:pPr>
            <a:r>
              <a:rPr lang="en-US" sz="1400" dirty="0"/>
              <a:t>Shreveport, Monroe, Alexandria, Lake Charles, Lafayette, Baton Rouge, New Orleans, Hammond, Mandeville-Covington, Slidell, and Houma Urban Areas</a:t>
            </a:r>
          </a:p>
          <a:p>
            <a:pPr lvl="1">
              <a:lnSpc>
                <a:spcPct val="150000"/>
              </a:lnSpc>
              <a:buFont typeface="Wingdings" panose="05000000000000000000" pitchFamily="2" charset="2"/>
              <a:buChar char="§"/>
            </a:pPr>
            <a:r>
              <a:rPr lang="en-US" sz="1600" dirty="0"/>
              <a:t>Rural Funding Districts (55%)</a:t>
            </a:r>
          </a:p>
          <a:p>
            <a:pPr marL="457200" lvl="1" indent="0">
              <a:buNone/>
            </a:pP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2907681894"/>
              </p:ext>
            </p:extLst>
          </p:nvPr>
        </p:nvGraphicFramePr>
        <p:xfrm>
          <a:off x="8077200" y="2133600"/>
          <a:ext cx="2438400" cy="1968893"/>
        </p:xfrm>
        <a:graphic>
          <a:graphicData uri="http://schemas.openxmlformats.org/drawingml/2006/table">
            <a:tbl>
              <a:tblPr firstRow="1" bandRow="1">
                <a:tableStyleId>{5C22544A-7EE6-4342-B048-85BDC9FD1C3A}</a:tableStyleId>
              </a:tblPr>
              <a:tblGrid>
                <a:gridCol w="1197033">
                  <a:extLst>
                    <a:ext uri="{9D8B030D-6E8A-4147-A177-3AD203B41FA5}">
                      <a16:colId xmlns:a16="http://schemas.microsoft.com/office/drawing/2014/main" val="315534595"/>
                    </a:ext>
                  </a:extLst>
                </a:gridCol>
                <a:gridCol w="1241367">
                  <a:extLst>
                    <a:ext uri="{9D8B030D-6E8A-4147-A177-3AD203B41FA5}">
                      <a16:colId xmlns:a16="http://schemas.microsoft.com/office/drawing/2014/main" val="3363420212"/>
                    </a:ext>
                  </a:extLst>
                </a:gridCol>
              </a:tblGrid>
              <a:tr h="571505">
                <a:tc>
                  <a:txBody>
                    <a:bodyPr/>
                    <a:lstStyle/>
                    <a:p>
                      <a:r>
                        <a:rPr lang="en-US" sz="1200" dirty="0" smtClean="0"/>
                        <a:t>Rural Funding District</a:t>
                      </a:r>
                      <a:endParaRPr lang="en-US" sz="1200" dirty="0"/>
                    </a:p>
                  </a:txBody>
                  <a:tcPr>
                    <a:solidFill>
                      <a:srgbClr val="6E9A35"/>
                    </a:solidFill>
                  </a:tcPr>
                </a:tc>
                <a:tc>
                  <a:txBody>
                    <a:bodyPr/>
                    <a:lstStyle/>
                    <a:p>
                      <a:pPr algn="ctr"/>
                      <a:r>
                        <a:rPr lang="en-US" sz="1200" dirty="0" smtClean="0"/>
                        <a:t>Percentage</a:t>
                      </a:r>
                      <a:r>
                        <a:rPr lang="en-US" sz="1200" baseline="0" dirty="0" smtClean="0"/>
                        <a:t> of Rural Funding</a:t>
                      </a:r>
                      <a:endParaRPr lang="en-US" sz="1200" dirty="0"/>
                    </a:p>
                  </a:txBody>
                  <a:tcPr>
                    <a:solidFill>
                      <a:srgbClr val="6E9A35"/>
                    </a:solidFill>
                  </a:tcPr>
                </a:tc>
                <a:extLst>
                  <a:ext uri="{0D108BD9-81ED-4DB2-BD59-A6C34878D82A}">
                    <a16:rowId xmlns:a16="http://schemas.microsoft.com/office/drawing/2014/main" val="3356011658"/>
                  </a:ext>
                </a:extLst>
              </a:tr>
              <a:tr h="280767">
                <a:tc>
                  <a:txBody>
                    <a:bodyPr/>
                    <a:lstStyle/>
                    <a:p>
                      <a:r>
                        <a:rPr lang="en-US" sz="1200" dirty="0" smtClean="0"/>
                        <a:t>Northwest</a:t>
                      </a:r>
                      <a:endParaRPr lang="en-US" sz="1200" dirty="0"/>
                    </a:p>
                  </a:txBody>
                  <a:tcPr>
                    <a:solidFill>
                      <a:srgbClr val="DBF7FF"/>
                    </a:solidFill>
                  </a:tcPr>
                </a:tc>
                <a:tc>
                  <a:txBody>
                    <a:bodyPr/>
                    <a:lstStyle/>
                    <a:p>
                      <a:pPr algn="ctr"/>
                      <a:r>
                        <a:rPr lang="en-US" sz="1200" dirty="0" smtClean="0"/>
                        <a:t>28.589</a:t>
                      </a:r>
                      <a:endParaRPr lang="en-US" sz="1200" dirty="0"/>
                    </a:p>
                  </a:txBody>
                  <a:tcPr>
                    <a:solidFill>
                      <a:srgbClr val="DBF7FF"/>
                    </a:solidFill>
                  </a:tcPr>
                </a:tc>
                <a:extLst>
                  <a:ext uri="{0D108BD9-81ED-4DB2-BD59-A6C34878D82A}">
                    <a16:rowId xmlns:a16="http://schemas.microsoft.com/office/drawing/2014/main" val="543157763"/>
                  </a:ext>
                </a:extLst>
              </a:tr>
              <a:tr h="280767">
                <a:tc>
                  <a:txBody>
                    <a:bodyPr/>
                    <a:lstStyle/>
                    <a:p>
                      <a:r>
                        <a:rPr lang="en-US" sz="1200" dirty="0" smtClean="0"/>
                        <a:t>Northeast</a:t>
                      </a:r>
                      <a:endParaRPr lang="en-US" sz="1200" dirty="0"/>
                    </a:p>
                  </a:txBody>
                  <a:tcPr/>
                </a:tc>
                <a:tc>
                  <a:txBody>
                    <a:bodyPr/>
                    <a:lstStyle/>
                    <a:p>
                      <a:pPr algn="ctr"/>
                      <a:r>
                        <a:rPr lang="en-US" sz="1200" dirty="0" smtClean="0"/>
                        <a:t>19.644</a:t>
                      </a:r>
                      <a:endParaRPr lang="en-US" sz="1200" dirty="0"/>
                    </a:p>
                  </a:txBody>
                  <a:tcPr/>
                </a:tc>
                <a:extLst>
                  <a:ext uri="{0D108BD9-81ED-4DB2-BD59-A6C34878D82A}">
                    <a16:rowId xmlns:a16="http://schemas.microsoft.com/office/drawing/2014/main" val="1837159638"/>
                  </a:ext>
                </a:extLst>
              </a:tr>
              <a:tr h="280767">
                <a:tc>
                  <a:txBody>
                    <a:bodyPr/>
                    <a:lstStyle/>
                    <a:p>
                      <a:r>
                        <a:rPr lang="en-US" sz="1200" dirty="0" smtClean="0"/>
                        <a:t>Southwest</a:t>
                      </a:r>
                      <a:endParaRPr lang="en-US" sz="1200" dirty="0"/>
                    </a:p>
                  </a:txBody>
                  <a:tcPr>
                    <a:solidFill>
                      <a:srgbClr val="DBF7FF"/>
                    </a:solidFill>
                  </a:tcPr>
                </a:tc>
                <a:tc>
                  <a:txBody>
                    <a:bodyPr/>
                    <a:lstStyle/>
                    <a:p>
                      <a:pPr algn="ctr"/>
                      <a:r>
                        <a:rPr lang="en-US" sz="1200" dirty="0" smtClean="0"/>
                        <a:t>18.199</a:t>
                      </a:r>
                      <a:endParaRPr lang="en-US" sz="1200" dirty="0"/>
                    </a:p>
                  </a:txBody>
                  <a:tcPr>
                    <a:solidFill>
                      <a:srgbClr val="DBF7FF"/>
                    </a:solidFill>
                  </a:tcPr>
                </a:tc>
                <a:extLst>
                  <a:ext uri="{0D108BD9-81ED-4DB2-BD59-A6C34878D82A}">
                    <a16:rowId xmlns:a16="http://schemas.microsoft.com/office/drawing/2014/main" val="3804207554"/>
                  </a:ext>
                </a:extLst>
              </a:tr>
              <a:tr h="0">
                <a:tc>
                  <a:txBody>
                    <a:bodyPr/>
                    <a:lstStyle/>
                    <a:p>
                      <a:r>
                        <a:rPr lang="en-US" sz="1200" dirty="0" smtClean="0"/>
                        <a:t>South Central</a:t>
                      </a:r>
                      <a:endParaRPr lang="en-US" sz="1200" dirty="0"/>
                    </a:p>
                  </a:txBody>
                  <a:tcPr/>
                </a:tc>
                <a:tc>
                  <a:txBody>
                    <a:bodyPr/>
                    <a:lstStyle/>
                    <a:p>
                      <a:pPr algn="ctr"/>
                      <a:r>
                        <a:rPr lang="en-US" sz="1200" dirty="0" smtClean="0"/>
                        <a:t>16.907</a:t>
                      </a:r>
                      <a:endParaRPr lang="en-US" sz="1200" dirty="0"/>
                    </a:p>
                  </a:txBody>
                  <a:tcPr/>
                </a:tc>
                <a:extLst>
                  <a:ext uri="{0D108BD9-81ED-4DB2-BD59-A6C34878D82A}">
                    <a16:rowId xmlns:a16="http://schemas.microsoft.com/office/drawing/2014/main" val="3170449747"/>
                  </a:ext>
                </a:extLst>
              </a:tr>
              <a:tr h="280767">
                <a:tc>
                  <a:txBody>
                    <a:bodyPr/>
                    <a:lstStyle/>
                    <a:p>
                      <a:r>
                        <a:rPr lang="en-US" sz="1200" dirty="0" smtClean="0"/>
                        <a:t>Southeast</a:t>
                      </a:r>
                      <a:endParaRPr lang="en-US" sz="1200" dirty="0"/>
                    </a:p>
                  </a:txBody>
                  <a:tcPr>
                    <a:solidFill>
                      <a:srgbClr val="DBF7FF"/>
                    </a:solidFill>
                  </a:tcPr>
                </a:tc>
                <a:tc>
                  <a:txBody>
                    <a:bodyPr/>
                    <a:lstStyle/>
                    <a:p>
                      <a:pPr algn="ctr"/>
                      <a:r>
                        <a:rPr lang="en-US" sz="1200" dirty="0" smtClean="0"/>
                        <a:t>16.661</a:t>
                      </a:r>
                      <a:endParaRPr lang="en-US" sz="1200" dirty="0"/>
                    </a:p>
                  </a:txBody>
                  <a:tcPr>
                    <a:solidFill>
                      <a:srgbClr val="DBF7FF"/>
                    </a:solidFill>
                  </a:tcPr>
                </a:tc>
                <a:extLst>
                  <a:ext uri="{0D108BD9-81ED-4DB2-BD59-A6C34878D82A}">
                    <a16:rowId xmlns:a16="http://schemas.microsoft.com/office/drawing/2014/main" val="1892102502"/>
                  </a:ext>
                </a:extLst>
              </a:tr>
            </a:tbl>
          </a:graphicData>
        </a:graphic>
      </p:graphicFrame>
      <p:sp>
        <p:nvSpPr>
          <p:cNvPr id="6"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238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Statewide Flood Control Program</a:t>
            </a:r>
            <a:r>
              <a:rPr lang="en-US" altLang="en-US" sz="3200" dirty="0"/>
              <a:t/>
            </a:r>
            <a:br>
              <a:rPr lang="en-US" altLang="en-US" sz="3200" dirty="0"/>
            </a:br>
            <a:r>
              <a:rPr lang="en-US" altLang="en-US" sz="2400" dirty="0"/>
              <a:t>Accomplishments to Date</a:t>
            </a:r>
            <a:endParaRPr lang="en-US" sz="3200" dirty="0"/>
          </a:p>
        </p:txBody>
      </p:sp>
      <p:pic>
        <p:nvPicPr>
          <p:cNvPr id="1026" name="Picture 2" descr="https://smld.org/wp-content/uploads/2021/05/05212021-scal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28"/>
          <a:stretch/>
        </p:blipFill>
        <p:spPr bwMode="auto">
          <a:xfrm>
            <a:off x="2362200" y="1573696"/>
            <a:ext cx="7924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2362200" y="1573696"/>
            <a:ext cx="7924800" cy="4229100"/>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Aft>
                <a:spcPts val="600"/>
              </a:spcAft>
            </a:pPr>
            <a:r>
              <a:rPr lang="en-US" sz="2800" dirty="0"/>
              <a:t>Approved projects in 43 of 64 parishes</a:t>
            </a:r>
          </a:p>
          <a:p>
            <a:pPr>
              <a:lnSpc>
                <a:spcPct val="150000"/>
              </a:lnSpc>
              <a:spcAft>
                <a:spcPts val="600"/>
              </a:spcAft>
            </a:pPr>
            <a:r>
              <a:rPr lang="en-US" sz="2800" dirty="0"/>
              <a:t>129 projects completed</a:t>
            </a:r>
          </a:p>
          <a:p>
            <a:pPr>
              <a:lnSpc>
                <a:spcPct val="150000"/>
              </a:lnSpc>
              <a:spcAft>
                <a:spcPts val="600"/>
              </a:spcAft>
            </a:pPr>
            <a:r>
              <a:rPr lang="en-US" sz="2800" dirty="0" smtClean="0"/>
              <a:t>$305.5M </a:t>
            </a:r>
            <a:r>
              <a:rPr lang="en-US" sz="2800" dirty="0"/>
              <a:t>Expended</a:t>
            </a:r>
          </a:p>
          <a:p>
            <a:pPr>
              <a:lnSpc>
                <a:spcPct val="150000"/>
              </a:lnSpc>
              <a:spcAft>
                <a:spcPts val="600"/>
              </a:spcAft>
            </a:pPr>
            <a:r>
              <a:rPr lang="en-US" sz="2800" dirty="0"/>
              <a:t>$</a:t>
            </a:r>
            <a:r>
              <a:rPr lang="en-US" sz="2800" dirty="0" smtClean="0"/>
              <a:t>2.876B </a:t>
            </a:r>
            <a:r>
              <a:rPr lang="en-US" sz="2800" dirty="0"/>
              <a:t>in Flood Reduction Benefits</a:t>
            </a:r>
          </a:p>
          <a:p>
            <a:pPr>
              <a:lnSpc>
                <a:spcPct val="150000"/>
              </a:lnSpc>
              <a:spcAft>
                <a:spcPts val="600"/>
              </a:spcAft>
            </a:pPr>
            <a:r>
              <a:rPr lang="en-US" sz="2800" dirty="0" smtClean="0"/>
              <a:t>10.76 </a:t>
            </a:r>
            <a:r>
              <a:rPr lang="en-US" sz="2800" dirty="0"/>
              <a:t>Benefits/Cost Ratio</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4333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r>
              <a:rPr lang="en-US" altLang="en-US" sz="3200" dirty="0"/>
              <a:t/>
            </a:r>
            <a:br>
              <a:rPr lang="en-US" altLang="en-US" sz="3200" dirty="0"/>
            </a:br>
            <a:r>
              <a:rPr lang="en-US" altLang="en-US" sz="2400" dirty="0" smtClean="0"/>
              <a:t>Training and Outreach</a:t>
            </a:r>
            <a:endParaRPr lang="en-US" sz="3200" dirty="0"/>
          </a:p>
        </p:txBody>
      </p:sp>
      <p:sp>
        <p:nvSpPr>
          <p:cNvPr id="6" name="Content Placeholder 2"/>
          <p:cNvSpPr txBox="1">
            <a:spLocks/>
          </p:cNvSpPr>
          <p:nvPr/>
        </p:nvSpPr>
        <p:spPr bwMode="auto">
          <a:xfrm>
            <a:off x="609600" y="1497496"/>
            <a:ext cx="6019800" cy="4229100"/>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smtClean="0"/>
              <a:t>Training &amp; Workshops:</a:t>
            </a:r>
            <a:endParaRPr lang="en-US" sz="2400" dirty="0"/>
          </a:p>
          <a:p>
            <a:pPr lvl="1">
              <a:spcAft>
                <a:spcPts val="600"/>
              </a:spcAft>
            </a:pPr>
            <a:r>
              <a:rPr lang="en-US" sz="1800" dirty="0"/>
              <a:t>Assists multiple agencies with various workshops and classes</a:t>
            </a:r>
          </a:p>
          <a:p>
            <a:pPr>
              <a:spcAft>
                <a:spcPts val="600"/>
              </a:spcAft>
            </a:pPr>
            <a:r>
              <a:rPr lang="en-US" sz="2400" dirty="0" smtClean="0"/>
              <a:t>Outreach:</a:t>
            </a:r>
            <a:endParaRPr lang="en-US" sz="2400" dirty="0"/>
          </a:p>
          <a:p>
            <a:pPr lvl="1">
              <a:spcAft>
                <a:spcPts val="600"/>
              </a:spcAft>
            </a:pPr>
            <a:r>
              <a:rPr lang="en-US" sz="1800" dirty="0"/>
              <a:t>Publish a quarterly newsletter – the Floodplain Management Factsheet distributed to all 318 NFIP communities, lending institutions, insurance agents, realtors, engineers, etc.</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286000"/>
            <a:ext cx="4853870" cy="27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16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endParaRPr lang="en-US" sz="3200" dirty="0"/>
          </a:p>
        </p:txBody>
      </p:sp>
      <p:sp>
        <p:nvSpPr>
          <p:cNvPr id="6" name="Content Placeholder 2"/>
          <p:cNvSpPr txBox="1">
            <a:spLocks/>
          </p:cNvSpPr>
          <p:nvPr/>
        </p:nvSpPr>
        <p:spPr bwMode="auto">
          <a:xfrm>
            <a:off x="609600" y="1497496"/>
            <a:ext cx="6858000" cy="4229100"/>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Community Assistance Visits:</a:t>
            </a:r>
          </a:p>
          <a:p>
            <a:pPr lvl="1">
              <a:spcAft>
                <a:spcPts val="600"/>
              </a:spcAft>
            </a:pPr>
            <a:r>
              <a:rPr lang="en-US" sz="2000" dirty="0"/>
              <a:t>Assess floodplain activities of 318 NFIP communities</a:t>
            </a:r>
          </a:p>
          <a:p>
            <a:pPr lvl="1">
              <a:spcAft>
                <a:spcPts val="600"/>
              </a:spcAft>
            </a:pPr>
            <a:r>
              <a:rPr lang="en-US" sz="2000" dirty="0"/>
              <a:t>Inspect SFHA (over 50% of state) (#1)</a:t>
            </a:r>
          </a:p>
          <a:p>
            <a:pPr lvl="1">
              <a:spcAft>
                <a:spcPts val="600"/>
              </a:spcAft>
            </a:pPr>
            <a:r>
              <a:rPr lang="en-US" sz="2000" dirty="0"/>
              <a:t>Review permits &amp; elevation certificates</a:t>
            </a:r>
          </a:p>
          <a:p>
            <a:pPr lvl="1">
              <a:spcAft>
                <a:spcPts val="600"/>
              </a:spcAft>
            </a:pPr>
            <a:r>
              <a:rPr lang="en-US" sz="2000" dirty="0"/>
              <a:t>Meet with community officials to determine </a:t>
            </a:r>
            <a:r>
              <a:rPr lang="en-US" sz="2000" dirty="0" smtClean="0"/>
              <a:t>any assistance </a:t>
            </a:r>
            <a:r>
              <a:rPr lang="en-US" sz="2000" dirty="0"/>
              <a:t>they </a:t>
            </a:r>
            <a:r>
              <a:rPr lang="en-US" sz="2000" dirty="0" smtClean="0"/>
              <a:t>need</a:t>
            </a:r>
            <a:endParaRPr lang="en-US" sz="2400" dirty="0"/>
          </a:p>
          <a:p>
            <a:pPr>
              <a:spcAft>
                <a:spcPts val="600"/>
              </a:spcAft>
            </a:pPr>
            <a:r>
              <a:rPr lang="en-US" sz="2400" dirty="0"/>
              <a:t>Disasters:</a:t>
            </a:r>
          </a:p>
          <a:p>
            <a:pPr lvl="1">
              <a:spcAft>
                <a:spcPts val="600"/>
              </a:spcAft>
            </a:pPr>
            <a:r>
              <a:rPr lang="en-US" sz="2000" dirty="0"/>
              <a:t>Respond to Presidentially declared disasters</a:t>
            </a:r>
          </a:p>
          <a:p>
            <a:pPr lvl="1">
              <a:spcAft>
                <a:spcPts val="600"/>
              </a:spcAft>
            </a:pPr>
            <a:r>
              <a:rPr lang="en-US" sz="2000" dirty="0"/>
              <a:t>Assist FEMA helping communities comply with post disaster regulations</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5" descr="405 Centerville -4"/>
          <p:cNvPicPr>
            <a:picLocks noChangeAspect="1" noChangeArrowheads="1"/>
          </p:cNvPicPr>
          <p:nvPr/>
        </p:nvPicPr>
        <p:blipFill>
          <a:blip r:embed="rId3">
            <a:extLst>
              <a:ext uri="{28A0092B-C50C-407E-A947-70E740481C1C}">
                <a14:useLocalDpi xmlns:a14="http://schemas.microsoft.com/office/drawing/2010/main" val="0"/>
              </a:ext>
            </a:extLst>
          </a:blip>
          <a:srcRect l="8873" r="8873"/>
          <a:stretch>
            <a:fillRect/>
          </a:stretch>
        </p:blipFill>
        <p:spPr bwMode="auto">
          <a:xfrm>
            <a:off x="7128717" y="2286000"/>
            <a:ext cx="4332911" cy="2819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4D5357"/>
                  </a:outerShdw>
                </a:effectLst>
              </a14:hiddenEffects>
            </a:ext>
          </a:extLst>
        </p:spPr>
      </p:pic>
    </p:spTree>
    <p:extLst>
      <p:ext uri="{BB962C8B-B14F-4D97-AF65-F5344CB8AC3E}">
        <p14:creationId xmlns:p14="http://schemas.microsoft.com/office/powerpoint/2010/main" val="3810824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r>
              <a:rPr lang="en-US" altLang="en-US" sz="3200" dirty="0"/>
              <a:t/>
            </a:r>
            <a:br>
              <a:rPr lang="en-US" altLang="en-US" sz="3200" dirty="0"/>
            </a:br>
            <a:r>
              <a:rPr lang="en-US" altLang="en-US" sz="2400" dirty="0" smtClean="0"/>
              <a:t>Community Rating System (CRS)</a:t>
            </a:r>
            <a:endParaRPr lang="en-US" sz="3200" dirty="0"/>
          </a:p>
        </p:txBody>
      </p:sp>
      <p:sp>
        <p:nvSpPr>
          <p:cNvPr id="6" name="Content Placeholder 2"/>
          <p:cNvSpPr txBox="1">
            <a:spLocks/>
          </p:cNvSpPr>
          <p:nvPr/>
        </p:nvSpPr>
        <p:spPr bwMode="auto">
          <a:xfrm>
            <a:off x="609600" y="1497496"/>
            <a:ext cx="11353800" cy="2541104"/>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Voluntary program that credits community efforts to go above minimum requirements by reducing flood insurance premiums from 5% to 45%</a:t>
            </a:r>
          </a:p>
          <a:p>
            <a:pPr>
              <a:spcAft>
                <a:spcPts val="600"/>
              </a:spcAft>
            </a:pPr>
            <a:endParaRPr lang="en-US" sz="2400" dirty="0"/>
          </a:p>
          <a:p>
            <a:pPr>
              <a:spcAft>
                <a:spcPts val="600"/>
              </a:spcAft>
            </a:pPr>
            <a:r>
              <a:rPr lang="en-US" sz="2400" dirty="0" smtClean="0"/>
              <a:t>39 </a:t>
            </a:r>
            <a:r>
              <a:rPr lang="en-US" sz="2400" dirty="0"/>
              <a:t>communities currently receive a discount</a:t>
            </a:r>
            <a:endParaRPr lang="en-US" sz="2400" dirty="0" smtClean="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8" name="Chart 7"/>
          <p:cNvGraphicFramePr>
            <a:graphicFrameLocks/>
          </p:cNvGraphicFramePr>
          <p:nvPr>
            <p:extLst/>
          </p:nvPr>
        </p:nvGraphicFramePr>
        <p:xfrm>
          <a:off x="609600" y="3998848"/>
          <a:ext cx="10972800" cy="220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48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r>
              <a:rPr lang="en-US" altLang="en-US" sz="3200" dirty="0"/>
              <a:t/>
            </a:r>
            <a:br>
              <a:rPr lang="en-US" altLang="en-US" sz="3200" dirty="0"/>
            </a:br>
            <a:r>
              <a:rPr lang="en-US" altLang="en-US" sz="2400" dirty="0" smtClean="0"/>
              <a:t>Community Rating System (CRS)</a:t>
            </a:r>
            <a:endParaRPr lang="en-US" sz="32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p:cNvGraphicFramePr>
            <a:graphicFrameLocks/>
          </p:cNvGraphicFramePr>
          <p:nvPr>
            <p:extLst/>
          </p:nvPr>
        </p:nvGraphicFramePr>
        <p:xfrm>
          <a:off x="4114800" y="4191000"/>
          <a:ext cx="4914900" cy="1657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6553200" y="1572347"/>
          <a:ext cx="6629400" cy="5006236"/>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p:cNvSpPr>
            <a:spLocks noGrp="1"/>
          </p:cNvSpPr>
          <p:nvPr>
            <p:ph idx="1"/>
          </p:nvPr>
        </p:nvSpPr>
        <p:spPr>
          <a:xfrm>
            <a:off x="609600" y="1851024"/>
            <a:ext cx="7543800" cy="3940176"/>
          </a:xfrm>
        </p:spPr>
        <p:txBody>
          <a:bodyPr anchor="ctr"/>
          <a:lstStyle/>
          <a:p>
            <a:pPr marL="457200" indent="-457200">
              <a:spcBef>
                <a:spcPts val="1200"/>
              </a:spcBef>
            </a:pPr>
            <a:r>
              <a:rPr lang="en-US" sz="2800" dirty="0" smtClean="0"/>
              <a:t>Over 291,000 (77%) </a:t>
            </a:r>
            <a:r>
              <a:rPr lang="en-US" sz="2800" dirty="0"/>
              <a:t>of Louisiana’s Flood Insurance Policies are in CRS </a:t>
            </a:r>
            <a:r>
              <a:rPr lang="en-US" sz="2800" dirty="0" smtClean="0"/>
              <a:t>Communities</a:t>
            </a:r>
          </a:p>
          <a:p>
            <a:pPr marL="457200" indent="-457200">
              <a:spcBef>
                <a:spcPts val="1200"/>
              </a:spcBef>
            </a:pPr>
            <a:endParaRPr lang="en-US" sz="2800" dirty="0"/>
          </a:p>
          <a:p>
            <a:pPr marL="457200" indent="-457200">
              <a:spcBef>
                <a:spcPts val="1200"/>
              </a:spcBef>
            </a:pPr>
            <a:r>
              <a:rPr lang="en-US" sz="2800" dirty="0" smtClean="0"/>
              <a:t>Over $29M in premium savings annual</a:t>
            </a:r>
          </a:p>
          <a:p>
            <a:pPr marL="457200" indent="-457200">
              <a:spcBef>
                <a:spcPts val="1200"/>
              </a:spcBef>
            </a:pPr>
            <a:endParaRPr lang="en-US" sz="2800" dirty="0"/>
          </a:p>
        </p:txBody>
      </p:sp>
    </p:spTree>
    <p:extLst>
      <p:ext uri="{BB962C8B-B14F-4D97-AF65-F5344CB8AC3E}">
        <p14:creationId xmlns:p14="http://schemas.microsoft.com/office/powerpoint/2010/main" val="1693939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r>
              <a:rPr lang="en-US" altLang="en-US" sz="3200" dirty="0"/>
              <a:t/>
            </a:r>
            <a:br>
              <a:rPr lang="en-US" altLang="en-US" sz="3200" dirty="0"/>
            </a:br>
            <a:r>
              <a:rPr lang="en-US" altLang="en-US" sz="2400" dirty="0" smtClean="0"/>
              <a:t>Cooperating Technical Partners (CTP)</a:t>
            </a:r>
            <a:endParaRPr lang="en-US" sz="3200" dirty="0"/>
          </a:p>
        </p:txBody>
      </p:sp>
      <p:sp>
        <p:nvSpPr>
          <p:cNvPr id="6" name="Content Placeholder 2"/>
          <p:cNvSpPr txBox="1">
            <a:spLocks/>
          </p:cNvSpPr>
          <p:nvPr/>
        </p:nvSpPr>
        <p:spPr bwMode="auto">
          <a:xfrm>
            <a:off x="609600" y="1497496"/>
            <a:ext cx="6934200" cy="4065104"/>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Works with FEMA to release updated flood risk information to communities</a:t>
            </a:r>
          </a:p>
          <a:p>
            <a:pPr lvl="1">
              <a:spcAft>
                <a:spcPts val="600"/>
              </a:spcAft>
            </a:pPr>
            <a:r>
              <a:rPr lang="en-US" sz="2000" dirty="0"/>
              <a:t>Could lead to updated Insurance Rate Maps </a:t>
            </a:r>
          </a:p>
          <a:p>
            <a:pPr>
              <a:spcAft>
                <a:spcPts val="600"/>
              </a:spcAft>
            </a:pPr>
            <a:r>
              <a:rPr lang="en-US" sz="2400" dirty="0"/>
              <a:t>Currently under contract with two consulting firms to assist with CTP/NFIP task </a:t>
            </a:r>
            <a:r>
              <a:rPr lang="en-US" sz="2400" dirty="0" smtClean="0"/>
              <a:t>orders</a:t>
            </a:r>
          </a:p>
          <a:p>
            <a:pPr lvl="1">
              <a:spcAft>
                <a:spcPts val="600"/>
              </a:spcAft>
            </a:pPr>
            <a:r>
              <a:rPr lang="en-US" sz="2000" dirty="0"/>
              <a:t>Total CTP/NFIP contract amount: $10M for 5 years</a:t>
            </a:r>
          </a:p>
          <a:p>
            <a:pPr lvl="1">
              <a:spcAft>
                <a:spcPts val="600"/>
              </a:spcAft>
            </a:pPr>
            <a:r>
              <a:rPr lang="en-US" sz="2000" dirty="0"/>
              <a:t>Discoveries in </a:t>
            </a:r>
            <a:r>
              <a:rPr lang="en-US" sz="2000" dirty="0" smtClean="0"/>
              <a:t>15 </a:t>
            </a:r>
            <a:r>
              <a:rPr lang="en-US" sz="2000" dirty="0"/>
              <a:t>watersheds </a:t>
            </a:r>
            <a:r>
              <a:rPr lang="en-US" sz="2000" dirty="0" smtClean="0"/>
              <a:t>recently completed</a:t>
            </a:r>
            <a:endParaRPr lang="en-US" sz="2000" dirty="0"/>
          </a:p>
          <a:p>
            <a:pPr lvl="1">
              <a:spcAft>
                <a:spcPts val="600"/>
              </a:spcAft>
            </a:pPr>
            <a:r>
              <a:rPr lang="en-US" sz="2000" dirty="0" smtClean="0"/>
              <a:t>Phase 2: Risk Analysis and Mapping in Rapides Parish</a:t>
            </a:r>
          </a:p>
          <a:p>
            <a:pPr lvl="1">
              <a:spcAft>
                <a:spcPts val="600"/>
              </a:spcAft>
            </a:pPr>
            <a:r>
              <a:rPr lang="en-US" sz="2000" dirty="0" smtClean="0"/>
              <a:t>Pilot: Roadmap to Leveraging LWI data with BLE process</a:t>
            </a:r>
            <a:endParaRPr lang="en-US" sz="20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114" y="1828800"/>
            <a:ext cx="3755972" cy="3950247"/>
          </a:xfrm>
          <a:prstGeom prst="rect">
            <a:avLst/>
          </a:prstGeom>
        </p:spPr>
      </p:pic>
    </p:spTree>
    <p:extLst>
      <p:ext uri="{BB962C8B-B14F-4D97-AF65-F5344CB8AC3E}">
        <p14:creationId xmlns:p14="http://schemas.microsoft.com/office/powerpoint/2010/main" val="18045003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smtClean="0"/>
              <a:t>Floodplain Management</a:t>
            </a:r>
            <a:r>
              <a:rPr lang="en-US" altLang="en-US" sz="3200" dirty="0"/>
              <a:t/>
            </a:r>
            <a:br>
              <a:rPr lang="en-US" altLang="en-US" sz="3200" dirty="0"/>
            </a:br>
            <a:r>
              <a:rPr lang="en-US" altLang="en-US" sz="2400" dirty="0" smtClean="0"/>
              <a:t>Policy Information as of 2/28/2025</a:t>
            </a:r>
            <a:endParaRPr lang="en-US" sz="3200" dirty="0"/>
          </a:p>
        </p:txBody>
      </p:sp>
      <p:sp>
        <p:nvSpPr>
          <p:cNvPr id="6" name="Content Placeholder 2"/>
          <p:cNvSpPr txBox="1">
            <a:spLocks/>
          </p:cNvSpPr>
          <p:nvPr/>
        </p:nvSpPr>
        <p:spPr bwMode="auto">
          <a:xfrm>
            <a:off x="609600" y="1497496"/>
            <a:ext cx="6934200" cy="4065104"/>
          </a:xfrm>
          <a:prstGeom prst="rect">
            <a:avLst/>
          </a:prstGeom>
          <a:solidFill>
            <a:schemeClr val="bg1">
              <a:alpha val="85000"/>
            </a:schemeClr>
          </a:solidFill>
          <a:ln>
            <a:noFill/>
          </a:ln>
          <a:extLst/>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Policies in Force:	</a:t>
            </a:r>
            <a:r>
              <a:rPr lang="en-US" sz="2400" dirty="0" smtClean="0"/>
              <a:t>338,498</a:t>
            </a:r>
            <a:endParaRPr lang="en-US" sz="2400" dirty="0"/>
          </a:p>
          <a:p>
            <a:pPr>
              <a:spcAft>
                <a:spcPts val="600"/>
              </a:spcAft>
            </a:pPr>
            <a:endParaRPr lang="en-US" sz="2400" dirty="0"/>
          </a:p>
          <a:p>
            <a:pPr>
              <a:spcAft>
                <a:spcPts val="600"/>
              </a:spcAft>
            </a:pPr>
            <a:r>
              <a:rPr lang="en-US" sz="2400" dirty="0"/>
              <a:t>Premiums Paid:	</a:t>
            </a:r>
            <a:r>
              <a:rPr lang="en-US" sz="2400" dirty="0" smtClean="0"/>
              <a:t>$282,234,147</a:t>
            </a:r>
          </a:p>
          <a:p>
            <a:pPr>
              <a:spcAft>
                <a:spcPts val="600"/>
              </a:spcAft>
            </a:pPr>
            <a:endParaRPr lang="en-US" sz="2400" dirty="0"/>
          </a:p>
          <a:p>
            <a:pPr>
              <a:spcAft>
                <a:spcPts val="600"/>
              </a:spcAft>
            </a:pPr>
            <a:r>
              <a:rPr lang="en-US" sz="2400" dirty="0"/>
              <a:t>Total Coverage:</a:t>
            </a:r>
            <a:r>
              <a:rPr lang="en-US" sz="2400"/>
              <a:t>	</a:t>
            </a:r>
            <a:r>
              <a:rPr lang="en-US" sz="2400" smtClean="0"/>
              <a:t>$98,120,334,000</a:t>
            </a:r>
            <a:endParaRPr lang="en-US" sz="24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114" y="1828800"/>
            <a:ext cx="3755972" cy="3950247"/>
          </a:xfrm>
          <a:prstGeom prst="rect">
            <a:avLst/>
          </a:prstGeom>
        </p:spPr>
      </p:pic>
    </p:spTree>
    <p:extLst>
      <p:ext uri="{BB962C8B-B14F-4D97-AF65-F5344CB8AC3E}">
        <p14:creationId xmlns:p14="http://schemas.microsoft.com/office/powerpoint/2010/main" val="2257510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05000" y="1676400"/>
            <a:ext cx="8534400" cy="3352800"/>
          </a:xfrm>
        </p:spPr>
        <p:txBody>
          <a:bodyPr/>
          <a:lstStyle/>
          <a:p>
            <a:r>
              <a:rPr lang="en-US" sz="6600" b="1" dirty="0">
                <a:solidFill>
                  <a:schemeClr val="bg1"/>
                </a:solidFill>
                <a:effectLst>
                  <a:outerShdw blurRad="38100" dist="38100" dir="2700000" algn="tl">
                    <a:srgbClr val="000000">
                      <a:alpha val="43137"/>
                    </a:srgbClr>
                  </a:outerShdw>
                </a:effectLst>
              </a:rPr>
              <a:t>Questions ?</a:t>
            </a:r>
            <a:endParaRPr lang="en-US" sz="6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5931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10058400" cy="1600200"/>
          </a:xfrm>
        </p:spPr>
        <p:txBody>
          <a:bodyPr anchor="t" anchorCtr="0"/>
          <a:lstStyle/>
          <a:p>
            <a:pPr algn="r"/>
            <a:r>
              <a:rPr lang="en-US" sz="4000" dirty="0" smtClean="0"/>
              <a:t>DOTD – Public Works and Water Resources</a:t>
            </a:r>
            <a:endParaRPr lang="en-US" sz="4000" dirty="0"/>
          </a:p>
        </p:txBody>
      </p:sp>
      <p:sp>
        <p:nvSpPr>
          <p:cNvPr id="3" name="Content Placeholder 2"/>
          <p:cNvSpPr>
            <a:spLocks noGrp="1"/>
          </p:cNvSpPr>
          <p:nvPr>
            <p:ph idx="1"/>
          </p:nvPr>
        </p:nvSpPr>
        <p:spPr>
          <a:xfrm>
            <a:off x="609600" y="1066800"/>
            <a:ext cx="10058400" cy="4267200"/>
          </a:xfrm>
        </p:spPr>
        <p:txBody>
          <a:bodyPr anchor="ctr"/>
          <a:lstStyle/>
          <a:p>
            <a:pPr>
              <a:spcAft>
                <a:spcPts val="600"/>
              </a:spcAft>
            </a:pPr>
            <a:r>
              <a:rPr lang="en-US" sz="3600" b="1" dirty="0"/>
              <a:t>Mission:</a:t>
            </a:r>
            <a:r>
              <a:rPr lang="en-US" sz="4000" dirty="0"/>
              <a:t> </a:t>
            </a:r>
          </a:p>
          <a:p>
            <a:pPr marL="457200" lvl="1" indent="0">
              <a:spcAft>
                <a:spcPts val="600"/>
              </a:spcAft>
              <a:buNone/>
            </a:pPr>
            <a:r>
              <a:rPr lang="en-US" dirty="0"/>
              <a:t>The mission of Public Works is to develop the potential of Louisiana's water related resources by administering programs and implementing infrastructure projects relating to controlling, developing, conserving and protecting all aspects of the resources.</a:t>
            </a:r>
            <a:endParaRPr lang="en-US" sz="3200" dirty="0"/>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3</a:t>
            </a:fld>
            <a:endParaRPr lang="en-US" dirty="0"/>
          </a:p>
        </p:txBody>
      </p:sp>
    </p:spTree>
    <p:extLst>
      <p:ext uri="{BB962C8B-B14F-4D97-AF65-F5344CB8AC3E}">
        <p14:creationId xmlns:p14="http://schemas.microsoft.com/office/powerpoint/2010/main" val="2660675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946" y="1808180"/>
            <a:ext cx="4371975" cy="642938"/>
          </a:xfrm>
        </p:spPr>
        <p:txBody>
          <a:bodyPr rtlCol="0">
            <a:normAutofit fontScale="90000"/>
          </a:bodyPr>
          <a:lstStyle/>
          <a:p>
            <a:pPr>
              <a:defRPr/>
            </a:pPr>
            <a:r>
              <a:rPr lang="en-US" dirty="0"/>
              <a:t/>
            </a:r>
            <a:br>
              <a:rPr lang="en-US" dirty="0"/>
            </a:br>
            <a:endParaRPr lang="en-US" dirty="0"/>
          </a:p>
        </p:txBody>
      </p:sp>
      <p:sp>
        <p:nvSpPr>
          <p:cNvPr id="26629" name="Rectangle 4"/>
          <p:cNvSpPr>
            <a:spLocks noChangeArrowheads="1"/>
          </p:cNvSpPr>
          <p:nvPr/>
        </p:nvSpPr>
        <p:spPr bwMode="auto">
          <a:xfrm>
            <a:off x="4522610"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174" name="Title 2"/>
          <p:cNvSpPr txBox="1">
            <a:spLocks/>
          </p:cNvSpPr>
          <p:nvPr/>
        </p:nvSpPr>
        <p:spPr bwMode="auto">
          <a:xfrm>
            <a:off x="6781800" y="129334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itchFamily="18" charset="0"/>
              </a:rPr>
              <a:t>Non-Coastal Levee Districts (9)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00558"/>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389458" y="502196"/>
            <a:ext cx="5858942" cy="5238930"/>
          </a:xfrm>
          <a:prstGeom prst="rect">
            <a:avLst/>
          </a:prstGeom>
        </p:spPr>
      </p:pic>
      <p:sp>
        <p:nvSpPr>
          <p:cNvPr id="22" name="TextBox 21"/>
          <p:cNvSpPr txBox="1"/>
          <p:nvPr/>
        </p:nvSpPr>
        <p:spPr>
          <a:xfrm>
            <a:off x="9016872" y="1982223"/>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4.3</a:t>
            </a:r>
          </a:p>
        </p:txBody>
      </p:sp>
      <p:sp>
        <p:nvSpPr>
          <p:cNvPr id="14" name="TextBox 13"/>
          <p:cNvSpPr txBox="1"/>
          <p:nvPr/>
        </p:nvSpPr>
        <p:spPr>
          <a:xfrm>
            <a:off x="9016871" y="1736002"/>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65.1</a:t>
            </a:r>
          </a:p>
        </p:txBody>
      </p:sp>
      <p:sp>
        <p:nvSpPr>
          <p:cNvPr id="34" name="TextBox 33"/>
          <p:cNvSpPr txBox="1"/>
          <p:nvPr/>
        </p:nvSpPr>
        <p:spPr>
          <a:xfrm>
            <a:off x="9016872" y="2279090"/>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116.7</a:t>
            </a:r>
          </a:p>
        </p:txBody>
      </p:sp>
      <p:sp>
        <p:nvSpPr>
          <p:cNvPr id="35" name="TextBox 34"/>
          <p:cNvSpPr txBox="1"/>
          <p:nvPr/>
        </p:nvSpPr>
        <p:spPr>
          <a:xfrm>
            <a:off x="9017805" y="2630255"/>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306.3</a:t>
            </a:r>
          </a:p>
        </p:txBody>
      </p:sp>
      <p:sp>
        <p:nvSpPr>
          <p:cNvPr id="36" name="TextBox 35"/>
          <p:cNvSpPr txBox="1"/>
          <p:nvPr/>
        </p:nvSpPr>
        <p:spPr>
          <a:xfrm>
            <a:off x="9025109" y="2966086"/>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26.2</a:t>
            </a:r>
          </a:p>
        </p:txBody>
      </p:sp>
      <p:sp>
        <p:nvSpPr>
          <p:cNvPr id="37" name="TextBox 36"/>
          <p:cNvSpPr txBox="1"/>
          <p:nvPr/>
        </p:nvSpPr>
        <p:spPr>
          <a:xfrm>
            <a:off x="9017804" y="3321797"/>
            <a:ext cx="1457714"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69.3</a:t>
            </a:r>
          </a:p>
        </p:txBody>
      </p:sp>
      <p:sp>
        <p:nvSpPr>
          <p:cNvPr id="38" name="TextBox 37"/>
          <p:cNvSpPr txBox="1"/>
          <p:nvPr/>
        </p:nvSpPr>
        <p:spPr>
          <a:xfrm>
            <a:off x="9017804" y="3562329"/>
            <a:ext cx="1462396" cy="251646"/>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17.5</a:t>
            </a:r>
          </a:p>
        </p:txBody>
      </p:sp>
      <p:sp>
        <p:nvSpPr>
          <p:cNvPr id="39" name="TextBox 38"/>
          <p:cNvSpPr txBox="1"/>
          <p:nvPr/>
        </p:nvSpPr>
        <p:spPr>
          <a:xfrm>
            <a:off x="9026778" y="3895219"/>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3.4</a:t>
            </a:r>
          </a:p>
        </p:txBody>
      </p:sp>
      <p:sp>
        <p:nvSpPr>
          <p:cNvPr id="40" name="TextBox 39"/>
          <p:cNvSpPr txBox="1"/>
          <p:nvPr/>
        </p:nvSpPr>
        <p:spPr>
          <a:xfrm>
            <a:off x="9024438" y="4258305"/>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51.7</a:t>
            </a:r>
          </a:p>
        </p:txBody>
      </p:sp>
      <p:sp>
        <p:nvSpPr>
          <p:cNvPr id="41" name="TextBox 40"/>
          <p:cNvSpPr txBox="1"/>
          <p:nvPr/>
        </p:nvSpPr>
        <p:spPr>
          <a:xfrm>
            <a:off x="9029650" y="4591275"/>
            <a:ext cx="1450551"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196.7</a:t>
            </a:r>
          </a:p>
        </p:txBody>
      </p:sp>
      <p:sp>
        <p:nvSpPr>
          <p:cNvPr id="42" name="TextBox 41"/>
          <p:cNvSpPr txBox="1"/>
          <p:nvPr/>
        </p:nvSpPr>
        <p:spPr>
          <a:xfrm>
            <a:off x="9031072" y="4837496"/>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55.2 </a:t>
            </a:r>
          </a:p>
        </p:txBody>
      </p:sp>
      <p:sp>
        <p:nvSpPr>
          <p:cNvPr id="43" name="TextBox 42"/>
          <p:cNvSpPr txBox="1"/>
          <p:nvPr/>
        </p:nvSpPr>
        <p:spPr>
          <a:xfrm>
            <a:off x="9024438" y="5130530"/>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249.9</a:t>
            </a:r>
          </a:p>
        </p:txBody>
      </p:sp>
      <p:sp>
        <p:nvSpPr>
          <p:cNvPr id="44" name="TextBox 43"/>
          <p:cNvSpPr txBox="1"/>
          <p:nvPr/>
        </p:nvSpPr>
        <p:spPr>
          <a:xfrm>
            <a:off x="9026390" y="5370505"/>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4.7</a:t>
            </a:r>
          </a:p>
        </p:txBody>
      </p:sp>
      <p:sp>
        <p:nvSpPr>
          <p:cNvPr id="25" name="Title 1"/>
          <p:cNvSpPr txBox="1">
            <a:spLocks/>
          </p:cNvSpPr>
          <p:nvPr/>
        </p:nvSpPr>
        <p:spPr bwMode="auto">
          <a:xfrm>
            <a:off x="533400" y="381000"/>
            <a:ext cx="11049000" cy="102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mj-ea"/>
                <a:cs typeface="+mj-cs"/>
              </a:rPr>
              <a:t>Levee Safety Program</a:t>
            </a:r>
            <a:endPar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2417621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10" name="Content Placeholder 2"/>
          <p:cNvSpPr txBox="1">
            <a:spLocks/>
          </p:cNvSpPr>
          <p:nvPr/>
        </p:nvSpPr>
        <p:spPr bwMode="auto">
          <a:xfrm>
            <a:off x="685799" y="1524000"/>
            <a:ext cx="6781801" cy="4311383"/>
          </a:xfrm>
          <a:prstGeom prst="rect">
            <a:avLst/>
          </a:prstGeom>
          <a:solidFill>
            <a:schemeClr val="bg1">
              <a:alpha val="80000"/>
            </a:schemeClr>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Inspections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Assist Levee Districts with their Inspections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Provide Semi-Annual Inspection Reports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Provide Recommendations/Options for Corrective Actions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Flood inspections / Monitoring</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Inventory/Mapping   </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Inventory Levee Assets </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smtClean="0">
                <a:latin typeface="Franklin Gothic Book" panose="020B0503020102020204" pitchFamily="34" charset="0"/>
                <a:cs typeface="Arial" panose="020B0604020202020204" pitchFamily="34" charset="0"/>
              </a:rPr>
              <a:t>Develop </a:t>
            </a:r>
            <a:r>
              <a:rPr lang="en-US" sz="1600" dirty="0">
                <a:latin typeface="Franklin Gothic Book" panose="020B0503020102020204" pitchFamily="34" charset="0"/>
                <a:cs typeface="Arial" panose="020B0604020202020204" pitchFamily="34" charset="0"/>
              </a:rPr>
              <a:t>GIS Maps </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Training Compliance</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Online training for levee inspectors</a:t>
            </a:r>
          </a:p>
        </p:txBody>
      </p:sp>
      <p:sp>
        <p:nvSpPr>
          <p:cNvPr id="3" name="Slide Number Placeholder 2"/>
          <p:cNvSpPr>
            <a:spLocks noGrp="1"/>
          </p:cNvSpPr>
          <p:nvPr>
            <p:ph type="sldNum" sz="quarter" idx="10"/>
          </p:nvPr>
        </p:nvSpPr>
        <p:spPr/>
        <p:txBody>
          <a:bodyPr/>
          <a:lstStyle/>
          <a:p>
            <a:fld id="{D5C9B0AA-EE54-4968-95E5-6586D6E0F47B}" type="slidenum">
              <a:rPr lang="en-US" smtClean="0"/>
              <a:pPr/>
              <a:t>5</a:t>
            </a:fld>
            <a:endParaRPr lang="en-US" dirty="0"/>
          </a:p>
        </p:txBody>
      </p:sp>
      <p:sp>
        <p:nvSpPr>
          <p:cNvPr id="6" name="TextBox 5"/>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Current Services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51625" y="2146124"/>
            <a:ext cx="4648200" cy="3486150"/>
          </a:xfrm>
          <a:prstGeom prst="rect">
            <a:avLst/>
          </a:prstGeom>
        </p:spPr>
      </p:pic>
    </p:spTree>
    <p:extLst>
      <p:ext uri="{BB962C8B-B14F-4D97-AF65-F5344CB8AC3E}">
        <p14:creationId xmlns:p14="http://schemas.microsoft.com/office/powerpoint/2010/main" val="2727522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580151"/>
            <a:ext cx="5351385" cy="4100458"/>
          </a:xfrm>
          <a:prstGeom prst="rect">
            <a:avLst/>
          </a:prstGeom>
        </p:spPr>
      </p:pic>
      <p:sp>
        <p:nvSpPr>
          <p:cNvPr id="10"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rPr>
              <a:t>Levee Safety Program</a:t>
            </a:r>
          </a:p>
          <a:p>
            <a:pPr algn="r"/>
            <a:r>
              <a:rPr lang="en-US" sz="2400" dirty="0" smtClean="0">
                <a:solidFill>
                  <a:prstClr val="black"/>
                </a:solidFill>
              </a:rPr>
              <a:t>Additional </a:t>
            </a:r>
            <a:r>
              <a:rPr lang="en-US" sz="2400" dirty="0">
                <a:solidFill>
                  <a:prstClr val="black"/>
                </a:solidFill>
              </a:rPr>
              <a:t>Services</a:t>
            </a:r>
          </a:p>
          <a:p>
            <a:pPr marL="0" marR="0" lvl="0" indent="0" algn="r" defTabSz="914400" rtl="0" eaLnBrk="0" fontAlgn="base" latinLnBrk="0" hangingPunct="0">
              <a:lnSpc>
                <a:spcPts val="44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11" name="Content Placeholder 2"/>
          <p:cNvSpPr txBox="1">
            <a:spLocks/>
          </p:cNvSpPr>
          <p:nvPr/>
        </p:nvSpPr>
        <p:spPr bwMode="auto">
          <a:xfrm>
            <a:off x="609601" y="1474688"/>
            <a:ext cx="5943600" cy="4311383"/>
          </a:xfrm>
          <a:prstGeom prst="rect">
            <a:avLst/>
          </a:prstGeom>
          <a:solidFill>
            <a:schemeClr val="bg1">
              <a:alpha val="80000"/>
            </a:schemeClr>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Capital Outlay</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Assist </a:t>
            </a:r>
            <a:r>
              <a:rPr kumimoji="0" lang="en-US" sz="16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levee districts </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with </a:t>
            </a:r>
            <a:r>
              <a:rPr kumimoji="0" lang="en-US" sz="16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funding</a:t>
            </a:r>
            <a:r>
              <a:rPr kumimoji="0" lang="en-US" sz="1600" b="0" i="0" u="none" strike="noStrike" kern="1200" cap="none" spc="0" normalizeH="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 requests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baseline="0" dirty="0" smtClean="0">
                <a:solidFill>
                  <a:prstClr val="black"/>
                </a:solidFill>
                <a:latin typeface="Franklin Gothic Book" panose="020B0503020102020204" pitchFamily="34" charset="0"/>
                <a:cs typeface="Arial" panose="020B0604020202020204" pitchFamily="34" charset="0"/>
              </a:rPr>
              <a:t>Project management</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Regulatory</a:t>
            </a:r>
            <a:r>
              <a:rPr kumimoji="0" lang="en-US" sz="2000" b="0" i="0" u="none" strike="noStrike" kern="1200" cap="none" spc="0" normalizeH="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 Support</a:t>
            </a:r>
            <a:r>
              <a:rPr kumimoji="0" lang="en-US" sz="2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Coordination for certifications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Stakeholder meetings with USACE </a:t>
            </a: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Arial" panose="020B0604020202020204" pitchFamily="34" charset="0"/>
              </a:rPr>
              <a:t>Strategic Planning</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862013" marR="0" lvl="1" indent="-427038" defTabSz="914400" latinLnBrk="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Review of USACE and FEMA guidance documents to identify upcoming requirements</a:t>
            </a:r>
          </a:p>
          <a:p>
            <a:pPr marL="862013" marR="0" lvl="1" indent="-427038" defTabSz="914400" latinLnBrk="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Interface with resources to determine if legislative activity should be considered</a:t>
            </a:r>
          </a:p>
        </p:txBody>
      </p:sp>
    </p:spTree>
    <p:extLst>
      <p:ext uri="{BB962C8B-B14F-4D97-AF65-F5344CB8AC3E}">
        <p14:creationId xmlns:p14="http://schemas.microsoft.com/office/powerpoint/2010/main" val="1771607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7</a:t>
            </a:fld>
            <a:endParaRPr lang="en-US" dirty="0"/>
          </a:p>
        </p:txBody>
      </p:sp>
      <p:sp>
        <p:nvSpPr>
          <p:cNvPr id="6" name="TextBox 5"/>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Into the Future</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074090"/>
            <a:ext cx="4980625" cy="3064426"/>
          </a:xfrm>
          <a:prstGeom prst="rect">
            <a:avLst/>
          </a:prstGeom>
        </p:spPr>
      </p:pic>
      <p:sp>
        <p:nvSpPr>
          <p:cNvPr id="10" name="Content Placeholder 2"/>
          <p:cNvSpPr txBox="1">
            <a:spLocks/>
          </p:cNvSpPr>
          <p:nvPr/>
        </p:nvSpPr>
        <p:spPr bwMode="auto">
          <a:xfrm>
            <a:off x="685799" y="1524000"/>
            <a:ext cx="6781801"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Evaluation of Electromagnetic Geophysics</a:t>
            </a:r>
            <a:endParaRPr lang="en-US" sz="2000" dirty="0">
              <a:latin typeface="Franklin Gothic Book" panose="020B0503020102020204" pitchFamily="34" charset="0"/>
              <a:cs typeface="Arial" panose="020B0604020202020204" pitchFamily="34" charset="0"/>
            </a:endParaRP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smtClean="0">
                <a:latin typeface="Franklin Gothic Book" panose="020B0503020102020204" pitchFamily="34" charset="0"/>
                <a:cs typeface="Arial" panose="020B0604020202020204" pitchFamily="34" charset="0"/>
              </a:rPr>
              <a:t>Partnership with USGS for ongoing collection</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smtClean="0">
                <a:latin typeface="Franklin Gothic Book" panose="020B0503020102020204" pitchFamily="34" charset="0"/>
                <a:cs typeface="Arial" panose="020B0604020202020204" pitchFamily="34" charset="0"/>
              </a:rPr>
              <a:t>Identification of Potential Seepage Locations</a:t>
            </a:r>
            <a:r>
              <a:rPr lang="en-US" sz="2000" dirty="0" smtClean="0">
                <a:latin typeface="Franklin Gothic Book" panose="020B0503020102020204" pitchFamily="34" charset="0"/>
                <a:cs typeface="Arial" panose="020B0604020202020204" pitchFamily="34" charset="0"/>
              </a:rPr>
              <a:t> </a:t>
            </a:r>
            <a:endParaRPr lang="en-US" sz="2000" dirty="0">
              <a:latin typeface="Franklin Gothic Book" panose="020B0503020102020204" pitchFamily="34" charset="0"/>
              <a:cs typeface="Arial" panose="020B0604020202020204" pitchFamily="34" charset="0"/>
            </a:endParaRP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Levee Centerline Surveys (RTK)</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Integration of Drones, Crawlers, and USVs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endParaRPr lang="en-US" sz="1600" dirty="0" smtClean="0">
              <a:latin typeface="Franklin Gothic Book" panose="020B0503020102020204" pitchFamily="34" charset="0"/>
              <a:cs typeface="Arial" panose="020B0604020202020204" pitchFamily="34" charset="0"/>
            </a:endParaRP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endParaRPr lang="en-US" sz="1600" dirty="0" smtClean="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810202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8</a:t>
            </a:fld>
            <a:endParaRPr lang="en-US" dirty="0"/>
          </a:p>
        </p:txBody>
      </p:sp>
      <p:sp>
        <p:nvSpPr>
          <p:cNvPr id="6" name="TextBox 5"/>
          <p:cNvSpPr txBox="1"/>
          <p:nvPr/>
        </p:nvSpPr>
        <p:spPr>
          <a:xfrm>
            <a:off x="3962400" y="1152274"/>
            <a:ext cx="75438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National Levee Safety Program</a:t>
            </a:r>
            <a:endParaRPr lang="en-US" sz="2400" dirty="0"/>
          </a:p>
        </p:txBody>
      </p:sp>
      <p:sp>
        <p:nvSpPr>
          <p:cNvPr id="10" name="Content Placeholder 2"/>
          <p:cNvSpPr txBox="1">
            <a:spLocks/>
          </p:cNvSpPr>
          <p:nvPr/>
        </p:nvSpPr>
        <p:spPr bwMode="auto">
          <a:xfrm>
            <a:off x="723900" y="1500326"/>
            <a:ext cx="6781801"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Redesigned National Levee Database</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New National Levee Safety Guidelines</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Integrated Levee Management</a:t>
            </a:r>
          </a:p>
          <a:p>
            <a:pPr marL="862013" lvl="1" indent="-427038">
              <a:spcBef>
                <a:spcPct val="0"/>
              </a:spcBef>
              <a:spcAft>
                <a:spcPts val="1200"/>
              </a:spcAft>
              <a:buClr>
                <a:srgbClr val="F16321"/>
              </a:buClr>
              <a:buSzPct val="127000"/>
              <a:buFont typeface="+mj-lt"/>
              <a:buAutoNum type="arabicPeriod"/>
              <a:tabLst>
                <a:tab pos="514337" algn="l"/>
              </a:tabLst>
              <a:defRPr/>
            </a:pPr>
            <a:r>
              <a:rPr lang="en-US" sz="1600" dirty="0" smtClean="0"/>
              <a:t>clarifying </a:t>
            </a:r>
            <a:r>
              <a:rPr lang="en-US" sz="1600" dirty="0"/>
              <a:t>roles and responsibilities to improve coordination and implementation in order to be more complimentary, streamlined, and effective in managing all levees in the Nation; and </a:t>
            </a:r>
            <a:endParaRPr lang="en-US" sz="1600" dirty="0" smtClean="0"/>
          </a:p>
          <a:p>
            <a:pPr marL="862013" lvl="1" indent="-427038">
              <a:spcBef>
                <a:spcPct val="0"/>
              </a:spcBef>
              <a:spcAft>
                <a:spcPts val="1200"/>
              </a:spcAft>
              <a:buClr>
                <a:srgbClr val="F16321"/>
              </a:buClr>
              <a:buSzPct val="127000"/>
              <a:buFont typeface="+mj-lt"/>
              <a:buAutoNum type="arabicPeriod"/>
              <a:tabLst>
                <a:tab pos="514337" algn="l"/>
              </a:tabLst>
              <a:defRPr/>
            </a:pPr>
            <a:r>
              <a:rPr lang="en-US" sz="1600" dirty="0" smtClean="0"/>
              <a:t>promoting </a:t>
            </a:r>
            <a:r>
              <a:rPr lang="en-US" sz="1600" dirty="0"/>
              <a:t>and encouraging formal levee safety programs at the state level to serve as key integrators with other entities that have levee responsibilities</a:t>
            </a:r>
            <a:r>
              <a:rPr lang="en-US" sz="1600" dirty="0" smtClean="0"/>
              <a:t>.</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Implementation Support</a:t>
            </a:r>
            <a:endParaRPr lang="en-US" sz="2000" dirty="0">
              <a:latin typeface="Franklin Gothic Book" panose="020B0503020102020204" pitchFamily="34" charset="0"/>
              <a:cs typeface="Arial" panose="020B0604020202020204" pitchFamily="34" charset="0"/>
            </a:endParaRPr>
          </a:p>
          <a:p>
            <a:pPr marL="34925" indent="0">
              <a:spcBef>
                <a:spcPct val="0"/>
              </a:spcBef>
              <a:spcAft>
                <a:spcPts val="1200"/>
              </a:spcAft>
              <a:buClr>
                <a:srgbClr val="F16321"/>
              </a:buClr>
              <a:buSzPct val="127000"/>
              <a:buNone/>
              <a:tabLst>
                <a:tab pos="514337" algn="l"/>
              </a:tabLst>
              <a:defRPr/>
            </a:pPr>
            <a:endParaRPr lang="en-US" sz="2000" dirty="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214350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1" y="1306705"/>
            <a:ext cx="4571628" cy="2523689"/>
          </a:xfrm>
        </p:spPr>
        <p:txBody>
          <a:bodyPr>
            <a:normAutofit/>
          </a:bodyPr>
          <a:lstStyle/>
          <a:p>
            <a:pPr marL="0" indent="0">
              <a:buNone/>
            </a:pPr>
            <a:r>
              <a:rPr lang="en-US" sz="2400" b="1" dirty="0" smtClean="0"/>
              <a:t>767 Regulated Dams</a:t>
            </a:r>
          </a:p>
          <a:p>
            <a:pPr marL="0" indent="0">
              <a:buNone/>
            </a:pPr>
            <a:r>
              <a:rPr lang="en-US" sz="1600" dirty="0" smtClean="0"/>
              <a:t>(As </a:t>
            </a:r>
            <a:r>
              <a:rPr lang="en-US" sz="1600" dirty="0"/>
              <a:t>of </a:t>
            </a:r>
            <a:r>
              <a:rPr lang="en-US" sz="1600" dirty="0" smtClean="0"/>
              <a:t>February 26, 2025)</a:t>
            </a:r>
            <a:endParaRPr lang="en-US" sz="1600" dirty="0"/>
          </a:p>
          <a:p>
            <a:pPr marL="0" indent="0" algn="ctr">
              <a:buNone/>
            </a:pPr>
            <a:endParaRPr lang="en-US" sz="1350" dirty="0"/>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43 High Hazard</a:t>
            </a:r>
          </a:p>
          <a:p>
            <a:pPr marL="285750" indent="-285750" algn="just">
              <a:spcAft>
                <a:spcPts val="600"/>
              </a:spcAft>
              <a:buClr>
                <a:schemeClr val="accent6">
                  <a:lumMod val="75000"/>
                </a:schemeClr>
              </a:buClr>
              <a:tabLst>
                <a:tab pos="171450" algn="l"/>
              </a:tabLst>
            </a:pPr>
            <a:r>
              <a:rPr lang="en-US" sz="2000" dirty="0" smtClean="0">
                <a:cs typeface="Arial" panose="020B0604020202020204" pitchFamily="34" charset="0"/>
              </a:rPr>
              <a:t>69 </a:t>
            </a:r>
            <a:r>
              <a:rPr lang="en-US" sz="2000" dirty="0">
                <a:cs typeface="Arial" panose="020B0604020202020204" pitchFamily="34" charset="0"/>
              </a:rPr>
              <a:t>Significant Hazard</a:t>
            </a:r>
          </a:p>
          <a:p>
            <a:pPr marL="285750" indent="-285750" algn="just">
              <a:spcAft>
                <a:spcPts val="600"/>
              </a:spcAft>
              <a:buClr>
                <a:schemeClr val="accent6">
                  <a:lumMod val="75000"/>
                </a:schemeClr>
              </a:buClr>
              <a:tabLst>
                <a:tab pos="171450" algn="l"/>
              </a:tabLst>
            </a:pPr>
            <a:r>
              <a:rPr lang="en-US" sz="2000" dirty="0" smtClean="0">
                <a:cs typeface="Arial" panose="020B0604020202020204" pitchFamily="34" charset="0"/>
              </a:rPr>
              <a:t>641 </a:t>
            </a:r>
            <a:r>
              <a:rPr lang="en-US" sz="2000" dirty="0">
                <a:cs typeface="Arial" panose="020B0604020202020204" pitchFamily="34" charset="0"/>
              </a:rPr>
              <a:t>Low Hazard</a:t>
            </a:r>
          </a:p>
          <a:p>
            <a:pPr marL="285750" indent="-285750" algn="just">
              <a:spcAft>
                <a:spcPts val="600"/>
              </a:spcAft>
              <a:buClr>
                <a:schemeClr val="accent6">
                  <a:lumMod val="75000"/>
                </a:schemeClr>
              </a:buClr>
              <a:tabLst>
                <a:tab pos="171450" algn="l"/>
              </a:tabLst>
            </a:pPr>
            <a:r>
              <a:rPr lang="en-US" sz="2000" dirty="0" smtClean="0">
                <a:cs typeface="Arial" panose="020B0604020202020204" pitchFamily="34" charset="0"/>
              </a:rPr>
              <a:t>14 </a:t>
            </a:r>
            <a:r>
              <a:rPr lang="en-US" sz="2000" dirty="0">
                <a:cs typeface="Arial" panose="020B0604020202020204" pitchFamily="34" charset="0"/>
              </a:rPr>
              <a:t>Under </a:t>
            </a:r>
            <a:r>
              <a:rPr lang="en-US" sz="2000" dirty="0" smtClean="0">
                <a:cs typeface="Arial" panose="020B0604020202020204" pitchFamily="34" charset="0"/>
              </a:rPr>
              <a:t>Investigation</a:t>
            </a:r>
            <a:endParaRPr lang="en-US" dirty="0"/>
          </a:p>
          <a:p>
            <a:endParaRPr lang="en-US" dirty="0" smtClean="0"/>
          </a:p>
          <a:p>
            <a:pPr marL="0" indent="0">
              <a:buNone/>
            </a:pPr>
            <a:endParaRPr lang="en-US" dirty="0"/>
          </a:p>
          <a:p>
            <a:pPr marL="0" indent="0">
              <a:buNone/>
            </a:pPr>
            <a:endParaRPr lang="en-US" dirty="0"/>
          </a:p>
          <a:p>
            <a:endParaRPr lang="en-US" dirty="0"/>
          </a:p>
          <a:p>
            <a:pPr marL="0" indent="0">
              <a:buNone/>
            </a:pPr>
            <a:endParaRPr lang="en-US" sz="1125" dirty="0">
              <a:latin typeface="+mj-lt"/>
            </a:endParaRPr>
          </a:p>
          <a:p>
            <a:pPr marL="0" indent="0">
              <a:buNone/>
            </a:pPr>
            <a:endParaRPr lang="en-US" sz="1125" dirty="0">
              <a:latin typeface="+mj-lt"/>
            </a:endParaRPr>
          </a:p>
          <a:p>
            <a:pPr marL="0" indent="0">
              <a:buNone/>
            </a:pPr>
            <a:endParaRPr lang="en-US" sz="1125" dirty="0">
              <a:solidFill>
                <a:srgbClr val="0C0F7A"/>
              </a:solidFill>
              <a:latin typeface="+mj-lt"/>
            </a:endParaRPr>
          </a:p>
          <a:p>
            <a:endParaRPr lang="en-US" dirty="0"/>
          </a:p>
          <a:p>
            <a:endParaRPr lang="en-US" dirty="0"/>
          </a:p>
        </p:txBody>
      </p:sp>
      <p:sp>
        <p:nvSpPr>
          <p:cNvPr id="8" name="Title 3"/>
          <p:cNvSpPr txBox="1">
            <a:spLocks/>
          </p:cNvSpPr>
          <p:nvPr/>
        </p:nvSpPr>
        <p:spPr>
          <a:xfrm>
            <a:off x="2743200" y="533400"/>
            <a:ext cx="6858000" cy="9715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 name="Group 1"/>
          <p:cNvGrpSpPr/>
          <p:nvPr/>
        </p:nvGrpSpPr>
        <p:grpSpPr>
          <a:xfrm>
            <a:off x="685800" y="1219200"/>
            <a:ext cx="5791201" cy="4532876"/>
            <a:chOff x="8589895" y="502813"/>
            <a:chExt cx="5211696" cy="3908771"/>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9896" y="502813"/>
              <a:ext cx="5211695" cy="3908771"/>
            </a:xfrm>
            <a:prstGeom prst="rect">
              <a:avLst/>
            </a:prstGeom>
          </p:spPr>
        </p:pic>
        <p:sp>
          <p:nvSpPr>
            <p:cNvPr id="11" name="TextBox 10"/>
            <p:cNvSpPr txBox="1"/>
            <p:nvPr/>
          </p:nvSpPr>
          <p:spPr>
            <a:xfrm>
              <a:off x="8589895" y="3907323"/>
              <a:ext cx="3017297" cy="504261"/>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Spillway at Bayou </a:t>
              </a:r>
              <a:r>
                <a:rPr kumimoji="0" lang="en-US" sz="16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D’Arbonne</a:t>
              </a: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Dam</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Union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533400" y="381000"/>
            <a:ext cx="1104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mj-ea"/>
                <a:cs typeface="+mj-cs"/>
              </a:rPr>
              <a:t>Dam Safety Program</a:t>
            </a:r>
            <a:endPar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endParaRPr>
          </a:p>
        </p:txBody>
      </p:sp>
      <p:sp>
        <p:nvSpPr>
          <p:cNvPr id="5" name="Slide Number Placeholder 4"/>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5" name="Table 14"/>
          <p:cNvGraphicFramePr>
            <a:graphicFrameLocks noGrp="1"/>
          </p:cNvGraphicFramePr>
          <p:nvPr>
            <p:extLst/>
          </p:nvPr>
        </p:nvGraphicFramePr>
        <p:xfrm>
          <a:off x="6629402" y="3820057"/>
          <a:ext cx="5333998" cy="2164081"/>
        </p:xfrm>
        <a:graphic>
          <a:graphicData uri="http://schemas.openxmlformats.org/drawingml/2006/table">
            <a:tbl>
              <a:tblPr firstRow="1" bandRow="1">
                <a:tableStyleId>{93296810-A885-4BE3-A3E7-6D5BEEA58F35}</a:tableStyleId>
              </a:tblPr>
              <a:tblGrid>
                <a:gridCol w="1235682">
                  <a:extLst>
                    <a:ext uri="{9D8B030D-6E8A-4147-A177-3AD203B41FA5}">
                      <a16:colId xmlns:a16="http://schemas.microsoft.com/office/drawing/2014/main" val="3724630437"/>
                    </a:ext>
                  </a:extLst>
                </a:gridCol>
                <a:gridCol w="1236000">
                  <a:extLst>
                    <a:ext uri="{9D8B030D-6E8A-4147-A177-3AD203B41FA5}">
                      <a16:colId xmlns:a16="http://schemas.microsoft.com/office/drawing/2014/main" val="2787203764"/>
                    </a:ext>
                  </a:extLst>
                </a:gridCol>
                <a:gridCol w="1431158">
                  <a:extLst>
                    <a:ext uri="{9D8B030D-6E8A-4147-A177-3AD203B41FA5}">
                      <a16:colId xmlns:a16="http://schemas.microsoft.com/office/drawing/2014/main" val="1140090467"/>
                    </a:ext>
                  </a:extLst>
                </a:gridCol>
                <a:gridCol w="1431158">
                  <a:extLst>
                    <a:ext uri="{9D8B030D-6E8A-4147-A177-3AD203B41FA5}">
                      <a16:colId xmlns:a16="http://schemas.microsoft.com/office/drawing/2014/main" val="2869327375"/>
                    </a:ext>
                  </a:extLst>
                </a:gridCol>
              </a:tblGrid>
              <a:tr h="543208">
                <a:tc>
                  <a:txBody>
                    <a:bodyPr/>
                    <a:lstStyle/>
                    <a:p>
                      <a:r>
                        <a:rPr lang="en-US" sz="1400" dirty="0" smtClean="0">
                          <a:latin typeface="Franklin Gothic Book" panose="020B0503020102020204" pitchFamily="34" charset="0"/>
                        </a:rPr>
                        <a:t>Impact Classification</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Potential</a:t>
                      </a:r>
                    </a:p>
                    <a:p>
                      <a:pPr algn="ctr"/>
                      <a:r>
                        <a:rPr lang="en-US" sz="1400" dirty="0" smtClean="0">
                          <a:latin typeface="Franklin Gothic Book" panose="020B0503020102020204" pitchFamily="34" charset="0"/>
                        </a:rPr>
                        <a:t>Loss of Life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Potential Economic</a:t>
                      </a:r>
                      <a:r>
                        <a:rPr lang="en-US" sz="1400" baseline="0" dirty="0" smtClean="0">
                          <a:latin typeface="Franklin Gothic Book" panose="020B0503020102020204" pitchFamily="34" charset="0"/>
                        </a:rPr>
                        <a:t> Loss</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Inspection Frequency</a:t>
                      </a:r>
                      <a:endParaRPr lang="en-US" sz="1400" dirty="0">
                        <a:latin typeface="Franklin Gothic Book" panose="020B0503020102020204" pitchFamily="34" charset="0"/>
                      </a:endParaRPr>
                    </a:p>
                  </a:txBody>
                  <a:tcPr/>
                </a:tc>
                <a:extLst>
                  <a:ext uri="{0D108BD9-81ED-4DB2-BD59-A6C34878D82A}">
                    <a16:rowId xmlns:a16="http://schemas.microsoft.com/office/drawing/2014/main" val="3261633041"/>
                  </a:ext>
                </a:extLst>
              </a:tr>
              <a:tr h="326931">
                <a:tc>
                  <a:txBody>
                    <a:bodyPr/>
                    <a:lstStyle/>
                    <a:p>
                      <a:r>
                        <a:rPr lang="en-US" sz="1400" dirty="0" smtClean="0">
                          <a:latin typeface="Franklin Gothic Book" panose="020B0503020102020204" pitchFamily="34" charset="0"/>
                        </a:rPr>
                        <a:t>High</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Likely</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Excessive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Annually</a:t>
                      </a:r>
                      <a:endParaRPr lang="en-US" sz="1400" dirty="0">
                        <a:latin typeface="Franklin Gothic Book" panose="020B0503020102020204" pitchFamily="34" charset="0"/>
                      </a:endParaRPr>
                    </a:p>
                  </a:txBody>
                  <a:tcPr/>
                </a:tc>
                <a:extLst>
                  <a:ext uri="{0D108BD9-81ED-4DB2-BD59-A6C34878D82A}">
                    <a16:rowId xmlns:a16="http://schemas.microsoft.com/office/drawing/2014/main" val="2169604727"/>
                  </a:ext>
                </a:extLst>
              </a:tr>
              <a:tr h="326931">
                <a:tc>
                  <a:txBody>
                    <a:bodyPr/>
                    <a:lstStyle/>
                    <a:p>
                      <a:r>
                        <a:rPr lang="en-US" sz="1400" dirty="0" smtClean="0">
                          <a:latin typeface="Franklin Gothic Book" panose="020B0503020102020204" pitchFamily="34" charset="0"/>
                        </a:rPr>
                        <a:t>Significant</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Possible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Appreciable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3 years</a:t>
                      </a:r>
                      <a:endParaRPr lang="en-US" sz="1400" dirty="0">
                        <a:latin typeface="Franklin Gothic Book" panose="020B0503020102020204" pitchFamily="34" charset="0"/>
                      </a:endParaRPr>
                    </a:p>
                  </a:txBody>
                  <a:tcPr/>
                </a:tc>
                <a:extLst>
                  <a:ext uri="{0D108BD9-81ED-4DB2-BD59-A6C34878D82A}">
                    <a16:rowId xmlns:a16="http://schemas.microsoft.com/office/drawing/2014/main" val="3040428578"/>
                  </a:ext>
                </a:extLst>
              </a:tr>
              <a:tr h="326931">
                <a:tc>
                  <a:txBody>
                    <a:bodyPr/>
                    <a:lstStyle/>
                    <a:p>
                      <a:r>
                        <a:rPr lang="en-US" sz="1400" dirty="0" smtClean="0">
                          <a:latin typeface="Franklin Gothic Book" panose="020B0503020102020204" pitchFamily="34" charset="0"/>
                        </a:rPr>
                        <a:t>Low</a:t>
                      </a:r>
                      <a:endParaRPr lang="en-US" sz="1400" baseline="0" dirty="0" smtClean="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Not Likely</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Minimal</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5 years</a:t>
                      </a:r>
                      <a:endParaRPr lang="en-US" sz="1400" dirty="0">
                        <a:latin typeface="Franklin Gothic Book" panose="020B0503020102020204" pitchFamily="34" charset="0"/>
                      </a:endParaRPr>
                    </a:p>
                  </a:txBody>
                  <a:tcPr/>
                </a:tc>
                <a:extLst>
                  <a:ext uri="{0D108BD9-81ED-4DB2-BD59-A6C34878D82A}">
                    <a16:rowId xmlns:a16="http://schemas.microsoft.com/office/drawing/2014/main" val="3375271272"/>
                  </a:ext>
                </a:extLst>
              </a:tr>
              <a:tr h="32693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It is the responsibility of the owner/applicant to establish impact classification, and all dams will be considered to be of High Impact potential until demonstrated to be otherwise by a documented analysis provided by the applicant. </a:t>
                      </a:r>
                    </a:p>
                  </a:txBody>
                  <a:tcPr/>
                </a:tc>
                <a:tc hMerge="1">
                  <a:txBody>
                    <a:bodyPr/>
                    <a:lstStyle/>
                    <a:p>
                      <a:endParaRPr lang="en-US" sz="1400" dirty="0">
                        <a:latin typeface="Franklin Gothic Book" panose="020B0503020102020204" pitchFamily="34" charset="0"/>
                      </a:endParaRPr>
                    </a:p>
                  </a:txBody>
                  <a:tcPr/>
                </a:tc>
                <a:tc hMerge="1">
                  <a:txBody>
                    <a:bodyPr/>
                    <a:lstStyle/>
                    <a:p>
                      <a:endParaRPr lang="en-US" sz="1400" dirty="0">
                        <a:latin typeface="Franklin Gothic Book" panose="020B05030201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txBody>
                  <a:tcPr/>
                </a:tc>
                <a:extLst>
                  <a:ext uri="{0D108BD9-81ED-4DB2-BD59-A6C34878D82A}">
                    <a16:rowId xmlns:a16="http://schemas.microsoft.com/office/drawing/2014/main" val="2913745701"/>
                  </a:ext>
                </a:extLst>
              </a:tr>
            </a:tbl>
          </a:graphicData>
        </a:graphic>
      </p:graphicFrame>
    </p:spTree>
    <p:extLst>
      <p:ext uri="{BB962C8B-B14F-4D97-AF65-F5344CB8AC3E}">
        <p14:creationId xmlns:p14="http://schemas.microsoft.com/office/powerpoint/2010/main" val="3337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07-2012 Brand Rollout Presentation</Template>
  <TotalTime>1031</TotalTime>
  <Words>2095</Words>
  <Application>Microsoft Office PowerPoint</Application>
  <PresentationFormat>Widescreen</PresentationFormat>
  <Paragraphs>420</Paragraphs>
  <Slides>29</Slides>
  <Notes>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Franklin Gothic Book</vt:lpstr>
      <vt:lpstr>Franklin Gothic Demi</vt:lpstr>
      <vt:lpstr>Franklin Gothic Heavy</vt:lpstr>
      <vt:lpstr>Franklin Gothic Medium</vt:lpstr>
      <vt:lpstr>Times New Roman</vt:lpstr>
      <vt:lpstr>Wingdings</vt:lpstr>
      <vt:lpstr>Office Theme</vt:lpstr>
      <vt:lpstr>Custom Design</vt:lpstr>
      <vt:lpstr>Association of Levee Boards of Louisiana</vt:lpstr>
      <vt:lpstr>PowerPoint Presentation</vt:lpstr>
      <vt:lpstr>DOTD – Public Works and Water Resources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Statewide Flood Control Program Background</vt:lpstr>
      <vt:lpstr> Statewide Flood Control Program Project Requirements </vt:lpstr>
      <vt:lpstr> Statewide Flood Control Program </vt:lpstr>
      <vt:lpstr>  Statewide Flood Control Program Funding Distribution </vt:lpstr>
      <vt:lpstr> Statewide Flood Control Program Accomplishments to Date</vt:lpstr>
      <vt:lpstr> Floodplain Management Training and Outreach</vt:lpstr>
      <vt:lpstr> Floodplain Management</vt:lpstr>
      <vt:lpstr> Floodplain Management Community Rating System (CRS)</vt:lpstr>
      <vt:lpstr> Floodplain Management Community Rating System (CRS)</vt:lpstr>
      <vt:lpstr> Floodplain Management Cooperating Technical Partners (CTP)</vt:lpstr>
      <vt:lpstr> Floodplain Management Policy Information as of 2/28/2025</vt:lpstr>
      <vt:lpstr>Questions ?</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Billy Williamson</cp:lastModifiedBy>
  <cp:revision>73</cp:revision>
  <cp:lastPrinted>2025-04-21T21:10:46Z</cp:lastPrinted>
  <dcterms:created xsi:type="dcterms:W3CDTF">2012-07-12T19:32:08Z</dcterms:created>
  <dcterms:modified xsi:type="dcterms:W3CDTF">2025-05-01T13:23:42Z</dcterms:modified>
</cp:coreProperties>
</file>