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10" r:id="rId5"/>
    <p:sldMasterId id="2147484304" r:id="rId6"/>
    <p:sldMasterId id="2147484331" r:id="rId7"/>
    <p:sldMasterId id="2147484349" r:id="rId8"/>
  </p:sldMasterIdLst>
  <p:notesMasterIdLst>
    <p:notesMasterId r:id="rId18"/>
  </p:notesMasterIdLst>
  <p:handoutMasterIdLst>
    <p:handoutMasterId r:id="rId19"/>
  </p:handoutMasterIdLst>
  <p:sldIdLst>
    <p:sldId id="6932" r:id="rId9"/>
    <p:sldId id="6934" r:id="rId10"/>
    <p:sldId id="9616" r:id="rId11"/>
    <p:sldId id="9617" r:id="rId12"/>
    <p:sldId id="9618" r:id="rId13"/>
    <p:sldId id="9619" r:id="rId14"/>
    <p:sldId id="9620" r:id="rId15"/>
    <p:sldId id="9621" r:id="rId16"/>
    <p:sldId id="360" r:id="rId17"/>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208" userDrawn="1">
          <p15:clr>
            <a:srgbClr val="A4A3A4"/>
          </p15:clr>
        </p15:guide>
        <p15:guide id="2" pos="39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DCEF01-DB58-E226-42FA-835524994AA6}" name="Centola, Deborah F CIV USARMY CEMVN (USA)" initials="CDFCUC(" userId="S::Deborah.F.Centola@usace.army.mil::6673297e-5162-4335-adc1-cc32b4264881" providerId="AD"/>
  <p188:author id="{843D1C08-9A0E-9BCB-80FE-40129C1497DD}" name="Price, Cherie R CIV USARMY CEMVN (USA)" initials="P(" userId="S::cherie.price@usace.army.mil::7b4ae839-a9f9-439d-92a0-b57c1ce8fc07" providerId="AD"/>
  <p188:author id="{560B5009-FAF7-2340-E66B-F43C8F0AA05C}" name="Sims, C N (Nick) CIV USARMY CEMVN (USA)" initials="S(" userId="S::christopher.n.sims@usace.army.mil::eaee6089-6c78-4ccf-9b0e-b607c36427cb" providerId="AD"/>
  <p188:author id="{FB2F981A-F72A-9355-04DA-E804A2CD27FE}" name="Flores, Luis Jose CIV USARMY CEMVN (USA)" initials="F(" userId="S::luis.j.flores@usace.army.mil::3f66c061-991e-4c47-80ae-9c21a664cc32" providerId="AD"/>
  <p188:author id="{2DB2CE1C-803B-7113-4D9B-F9C91B2E70D4}" name="Christo, Demetria C CIV USARMY CEMVN (USA)" initials="CDCCUC(" userId="S::Demetria.Christo@usace.army.mil::390d2da1-0b2e-440e-b2db-9172f5396303" providerId="AD"/>
  <p188:author id="{011CDE29-1495-F2BE-CB19-64BCE9F3973C}" name="Jarrell, Elizabeth R CIV USARMY CEMVN (USA)" initials="J(" userId="S::elizabeth.jarrell@usace.army.mil::3259a04f-db80-413a-a4ca-64bd87e79377" providerId="AD"/>
  <p188:author id="{6A6EC32B-75AA-B839-2FC3-1412592E82AC}" name="Bodron, Grace S CIV (USA)" initials="" userId="S::Grace.S.Bodron@usace.army.mil::cb8803a4-d2a5-43f0-837b-00f5b6d787c1" providerId="AD"/>
  <p188:author id="{CD02302F-190A-4D45-3668-66EB3F3EF81F}" name="Neumann, Ryan A CIV USARMY CEMVN (USA)" initials="" userId="S::Ryan.A.Neumann@usace.army.mil::aa95a5fc-3e38-4814-8d6b-cc4790b9781e" providerId="AD"/>
  <p188:author id="{6A38853D-E6D3-7DFD-6EF4-966AE59521B0}" name="Neumann, Ryan A CIV USARMY CEMVN (USA)" initials="N(" userId="S::ryan.a.neumann@usace.army.mil::aa95a5fc-3e38-4814-8d6b-cc4790b9781e" providerId="AD"/>
  <p188:author id="{9BA82740-CF7F-00B7-4192-E86C17CC6023}" name="Dircksen, Matthew S (Matt) CIV USARMY CEMVN (USA)" initials="D(" userId="S::matthew.s.dircksen@usace.army.mil::9470d461-f0d1-4b6e-8baa-da6500af2044" providerId="AD"/>
  <p188:author id="{87EE7A49-C9B0-9A29-4419-5B9EA032C1F6}" name="Price, Cherie R CIV USARMY CEMVN (USA)" initials="" userId="S::Cherie.Price@usace.army.mil::7b4ae839-a9f9-439d-92a0-b57c1ce8fc07" providerId="AD"/>
  <p188:author id="{DB91F54E-5CE4-2A07-85B8-AFBC5F582F90}" name="Erwin, Cierra D CTR USARMY CEMVN (USA)" initials="E(" userId="S::cierra.d.erwin@usace.army.mil::863a05f3-02bb-4ab4-b357-b9c482cbdde4" providerId="AD"/>
  <p188:author id="{FD168650-256A-9C08-D69F-E4CFE94F46A0}" name="Hijuelos, Ann Commagere CIV USARMY CEMVN (USA)" initials="HACCUC(" userId="S::Ann.Hijuelos@usace.army.mil::f7e7f795-f801-4c6c-9962-eb5b455033cb" providerId="AD"/>
  <p188:author id="{47F79950-7503-D840-E686-C8EEEB37DB38}" name="Carson, Joshua T CTR USARMY CEMVN (USA)" initials="" userId="S::Joshua.T.Carson@usace.army.mil::53633fd0-b112-40cd-8c63-d83711294f82" providerId="AD"/>
  <p188:author id="{6B304A5A-E45D-764C-A5BF-12B1A1B485E1}" name="Carson, Joshua T CTR MVN" initials="CM" userId="S::joshua.t.carson@usace.army.mil::53633fd0-b112-40cd-8c63-d83711294f82" providerId="AD"/>
  <p188:author id="{9CC62260-DE9B-2F53-A56E-63BB3455FD29}" name="Creel, Travis J CIV USARMY CEMVN (USA)" initials="C(" userId="S::travis.j.creel@usace.army.mil::d0730b30-3119-45c1-b086-9dce92c1f13c" providerId="AD"/>
  <p188:author id="{7DFCD87D-ADF4-5205-31FE-5332BB3580BC}" name="Hijuelos, Ann Commagere CIV USARMY CEMVN (USA)" initials="H(" userId="S::ann.hijuelos@usace.army.mil::f7e7f795-f801-4c6c-9962-eb5b455033cb" providerId="AD"/>
  <p188:author id="{4EBD148C-F272-8F6C-D1B3-57A29EBC64E2}" name="Erwin, Cierra D CTR USARMY CEMVN (USA)" initials="" userId="S::Cierra.D.Erwin@usace.army.mil::863a05f3-02bb-4ab4-b357-b9c482cbdde4" providerId="AD"/>
  <p188:author id="{27047890-A465-D6E4-E7B7-757B2F71BC5D}" name="Netto, Chad M CIV USARMY CEMVN (USA)" initials="N(" userId="S::chad.netto@usace.army.mil::6a8dd3b6-39c2-4248-aa6c-8b78f35d5a8b" providerId="AD"/>
  <p188:author id="{6B50C5A7-1C95-3580-4277-242448BB35B2}" name="Carnes, Laura M CTR (USA)" initials="" userId="S::Laura.M.Carnes@usace.army.mil::450b9aad-5856-4e7d-8ced-022ef9c97d11" providerId="AD"/>
  <p188:author id="{F3AE1EB6-B9F1-01AB-D021-801EE6521B0F}" name="Costanza, Katelyn E CIV (USA)" initials="C(" userId="S::katelyn.costanza2@usace.army.mil::9a03b52d-a850-4026-b085-056e16118e17" providerId="AD"/>
  <p188:author id="{7AC4C7BD-985E-654C-2E91-1A9FEB782426}" name="Bodron, Grace S CIV (USA)" initials="B(" userId="S::grace.s.bodron@usace.army.mil::cb8803a4-d2a5-43f0-837b-00f5b6d787c1" providerId="AD"/>
  <p188:author id="{E8EB8EC9-0AE7-8129-4F49-B5828CA8122D}" name="Flores, Luis Jose CIV USARMY CEMVN (USA)" initials="FLJCUC(" userId="S::Luis.J.Flores@usace.army.mil::3f66c061-991e-4c47-80ae-9c21a664cc32" providerId="AD"/>
  <p188:author id="{027D91D2-7A82-67B3-4691-717017ED21B0}" name="Carnes, Laura M CTR (USA)" initials="C(" userId="S::laura.m.carnes@usace.army.mil::450b9aad-5856-4e7d-8ced-022ef9c97d11" providerId="AD"/>
  <p188:author id="{788B86DF-3753-2101-9D10-85B02886E389}" name="Raynie, Richard C CIV MVN" initials="RM" userId="S::richard.c.raynie@usace.army.mil::2b22754e-8f61-4850-a5eb-f3044097e8b6" providerId="AD"/>
  <p188:author id="{902F07EC-650D-1EC5-B4D9-006BB62F4407}" name="Meyers, Michelle Leah Boudreaux CIV USARMY CEMVN (USA)" initials="M(" userId="S::michelle.l.meyers@usace.army.mil::3a562378-8bd6-4fb3-bb56-8686c62a5fb4" providerId="AD"/>
  <p188:author id="{090D9BED-9F47-8F19-1B69-E84D2BDE879C}" name="Christo, Demetria C CIV USARMY CEMVN (USA)" initials="C(" userId="S::demetria.christo@usace.army.mil::390d2da1-0b2e-440e-b2db-9172f5396303" providerId="AD"/>
  <p188:author id="{818482F8-F622-548C-F486-CE3DD97EB471}" name="Raynie, Richard C CIV (USA)" initials="" userId="S::Richard.C.Raynie@usace.army.mil::2b22754e-8f61-4850-a5eb-f3044097e8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1F76EF"/>
    <a:srgbClr val="66AA44"/>
    <a:srgbClr val="97071E"/>
    <a:srgbClr val="87C369"/>
    <a:srgbClr val="97CB7D"/>
    <a:srgbClr val="8FC86B"/>
    <a:srgbClr val="046FF6"/>
    <a:srgbClr val="0D2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66" y="273"/>
      </p:cViewPr>
      <p:guideLst>
        <p:guide orient="horz" pos="2208"/>
        <p:guide pos="39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062F27-60C7-0612-142F-4A5326187012}"/>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393819-6F51-7DA8-4A9C-6EB8DA5C6BF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5534DE96-258C-8C48-06D2-28EA710E46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C3649F-9A30-C6CB-92C2-0F2EFF50C9D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3845C98-0059-4945-8098-F0F29909B253}" type="slidenum">
              <a:rPr lang="en-US" smtClean="0"/>
              <a:t>‹#›</a:t>
            </a:fld>
            <a:endParaRPr lang="en-US"/>
          </a:p>
        </p:txBody>
      </p:sp>
    </p:spTree>
    <p:extLst>
      <p:ext uri="{BB962C8B-B14F-4D97-AF65-F5344CB8AC3E}">
        <p14:creationId xmlns:p14="http://schemas.microsoft.com/office/powerpoint/2010/main" val="2727961534"/>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970338" y="1"/>
            <a:ext cx="3038475" cy="466725"/>
          </a:xfrm>
          <a:prstGeom prst="rect">
            <a:avLst/>
          </a:prstGeom>
        </p:spPr>
        <p:txBody>
          <a:bodyPr vert="horz" lIns="91431" tIns="45715" rIns="91431" bIns="45715" rtlCol="0"/>
          <a:lstStyle>
            <a:lvl1pPr algn="r">
              <a:defRPr sz="12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257577" y="4473575"/>
            <a:ext cx="6349285" cy="4356101"/>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6"/>
            <a:ext cx="3038475" cy="466725"/>
          </a:xfrm>
          <a:prstGeom prst="rect">
            <a:avLst/>
          </a:prstGeom>
        </p:spPr>
        <p:txBody>
          <a:bodyPr vert="horz" lIns="91431" tIns="45715" rIns="91431" bIns="45715" rtlCol="0" anchor="b"/>
          <a:lstStyle>
            <a:lvl1pPr algn="r">
              <a:defRPr sz="1200"/>
            </a:lvl1pPr>
          </a:lstStyle>
          <a:p>
            <a:fld id="{704EA0D0-9C9F-41DC-A1B4-CC86A4313473}" type="slidenum">
              <a:rPr lang="en-US" smtClean="0"/>
              <a:t>‹#›</a:t>
            </a:fld>
            <a:endParaRPr lang="en-US"/>
          </a:p>
        </p:txBody>
      </p:sp>
    </p:spTree>
    <p:extLst>
      <p:ext uri="{BB962C8B-B14F-4D97-AF65-F5344CB8AC3E}">
        <p14:creationId xmlns:p14="http://schemas.microsoft.com/office/powerpoint/2010/main" val="2600802050"/>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294495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58692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7885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19375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77662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27025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131579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0313" y="606425"/>
            <a:ext cx="4549775" cy="2559050"/>
          </a:xfrm>
        </p:spPr>
      </p:sp>
      <p:sp>
        <p:nvSpPr>
          <p:cNvPr id="3" name="Notes Placeholder 2"/>
          <p:cNvSpPr>
            <a:spLocks noGrp="1"/>
          </p:cNvSpPr>
          <p:nvPr>
            <p:ph type="body" idx="1"/>
          </p:nvPr>
        </p:nvSpPr>
        <p:spPr>
          <a:xfrm>
            <a:off x="701040" y="3508284"/>
            <a:ext cx="5608320" cy="4626066"/>
          </a:xfrm>
        </p:spPr>
        <p:txBody>
          <a:bodyPr/>
          <a:lstStyle/>
          <a:p>
            <a:endParaRPr lang="en-US" sz="1000" dirty="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9</a:t>
            </a:fld>
            <a:endParaRPr lang="en-US"/>
          </a:p>
        </p:txBody>
      </p:sp>
    </p:spTree>
    <p:extLst>
      <p:ext uri="{BB962C8B-B14F-4D97-AF65-F5344CB8AC3E}">
        <p14:creationId xmlns:p14="http://schemas.microsoft.com/office/powerpoint/2010/main" val="159111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3.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4.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5.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6.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7.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5.xml"/><Relationship Id="rId6" Type="http://schemas.openxmlformats.org/officeDocument/2006/relationships/image" Target="../media/image8.png"/><Relationship Id="rId5" Type="http://schemas.microsoft.com/office/2007/relationships/hdphoto" Target="../media/hdphoto7.wdp"/><Relationship Id="rId4" Type="http://schemas.openxmlformats.org/officeDocument/2006/relationships/image" Target="../media/image28.png"/></Relationships>
</file>

<file path=ppt/slideLayouts/_rels/slideLayout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0.png"/></Relationships>
</file>

<file path=ppt/slideLayouts/_rels/slideLayout9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501760378"/>
      </p:ext>
    </p:extLst>
  </p:cSld>
  <p:clrMapOvr>
    <a:masterClrMapping/>
  </p:clrMapOvr>
  <p:hf hdr="0" ftr="0" dt="0"/>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C367-32F0-B2D4-D5D4-AC8FB6D3EB94}"/>
              </a:ext>
            </a:extLst>
          </p:cNvPr>
          <p:cNvSpPr>
            <a:spLocks noGrp="1"/>
          </p:cNvSpPr>
          <p:nvPr>
            <p:ph type="title"/>
          </p:nvPr>
        </p:nvSpPr>
        <p:spPr>
          <a:xfrm>
            <a:off x="1952892" y="548013"/>
            <a:ext cx="9368241" cy="1098225"/>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1D2F617-67B1-C689-3FC6-DBCC717C39F9}"/>
              </a:ext>
            </a:extLst>
          </p:cNvPr>
          <p:cNvSpPr>
            <a:spLocks noGrp="1"/>
          </p:cNvSpPr>
          <p:nvPr>
            <p:ph sz="half" idx="1"/>
          </p:nvPr>
        </p:nvSpPr>
        <p:spPr>
          <a:xfrm>
            <a:off x="1952892"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619F59-46F7-7FA3-BF81-DA26BF009864}"/>
              </a:ext>
            </a:extLst>
          </p:cNvPr>
          <p:cNvSpPr>
            <a:spLocks noGrp="1"/>
          </p:cNvSpPr>
          <p:nvPr>
            <p:ph sz="half" idx="2"/>
          </p:nvPr>
        </p:nvSpPr>
        <p:spPr>
          <a:xfrm>
            <a:off x="7043061" y="1825625"/>
            <a:ext cx="493776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2CDFE2A-7E54-C2A1-F5D0-F2F72329C839}"/>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572010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83A2-3C7E-2EA9-1BB7-D62F250DDB2E}"/>
              </a:ext>
            </a:extLst>
          </p:cNvPr>
          <p:cNvSpPr>
            <a:spLocks noGrp="1"/>
          </p:cNvSpPr>
          <p:nvPr>
            <p:ph type="title"/>
          </p:nvPr>
        </p:nvSpPr>
        <p:spPr>
          <a:xfrm>
            <a:off x="1919656" y="591545"/>
            <a:ext cx="9984959"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05F2997-07F8-509B-4121-5A59999D18E7}"/>
              </a:ext>
            </a:extLst>
          </p:cNvPr>
          <p:cNvSpPr>
            <a:spLocks noGrp="1"/>
          </p:cNvSpPr>
          <p:nvPr>
            <p:ph type="body" idx="1"/>
          </p:nvPr>
        </p:nvSpPr>
        <p:spPr>
          <a:xfrm>
            <a:off x="1919656" y="211659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4AAA2-F946-7184-B488-B6CDF909CBFC}"/>
              </a:ext>
            </a:extLst>
          </p:cNvPr>
          <p:cNvSpPr>
            <a:spLocks noGrp="1"/>
          </p:cNvSpPr>
          <p:nvPr>
            <p:ph sz="half" idx="2"/>
          </p:nvPr>
        </p:nvSpPr>
        <p:spPr>
          <a:xfrm>
            <a:off x="1919656" y="3010177"/>
            <a:ext cx="5157787" cy="322516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7BEB5A-2F14-4733-8412-D04E3D1A6026}"/>
              </a:ext>
            </a:extLst>
          </p:cNvPr>
          <p:cNvSpPr>
            <a:spLocks noGrp="1"/>
          </p:cNvSpPr>
          <p:nvPr>
            <p:ph type="body" sz="quarter" idx="3"/>
          </p:nvPr>
        </p:nvSpPr>
        <p:spPr>
          <a:xfrm>
            <a:off x="7147564" y="2129750"/>
            <a:ext cx="4757051" cy="81075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16358-4325-D573-6782-DEB0A6898A65}"/>
              </a:ext>
            </a:extLst>
          </p:cNvPr>
          <p:cNvSpPr>
            <a:spLocks noGrp="1"/>
          </p:cNvSpPr>
          <p:nvPr>
            <p:ph sz="quarter" idx="4"/>
          </p:nvPr>
        </p:nvSpPr>
        <p:spPr>
          <a:xfrm>
            <a:off x="7147565" y="2979064"/>
            <a:ext cx="4757052" cy="325627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3EAFAE0-ABAB-55D3-72EF-495649DDE23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819733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01FE5-0FC0-A3D2-7A87-F0F3ADBF955A}"/>
              </a:ext>
            </a:extLst>
          </p:cNvPr>
          <p:cNvSpPr>
            <a:spLocks noGrp="1"/>
          </p:cNvSpPr>
          <p:nvPr>
            <p:ph type="title"/>
          </p:nvPr>
        </p:nvSpPr>
        <p:spPr>
          <a:xfrm>
            <a:off x="1948542" y="643798"/>
            <a:ext cx="9616440"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A1D48213-1677-D706-EB61-AE2AF92650B1}"/>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39560333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D5A5-EFD2-E329-D02A-F34C475E7088}"/>
              </a:ext>
            </a:extLst>
          </p:cNvPr>
          <p:cNvSpPr>
            <a:spLocks noGrp="1"/>
          </p:cNvSpPr>
          <p:nvPr>
            <p:ph type="title"/>
          </p:nvPr>
        </p:nvSpPr>
        <p:spPr>
          <a:xfrm>
            <a:off x="2048691" y="608965"/>
            <a:ext cx="9620795"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068758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1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802872667"/>
      </p:ext>
    </p:extLst>
  </p:cSld>
  <p:clrMapOvr>
    <a:masterClrMapping/>
  </p:clrMapOvr>
  <p:hf hdr="0" ftr="0" dt="0"/>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736588705"/>
      </p:ext>
    </p:extLst>
  </p:cSld>
  <p:clrMapOvr>
    <a:masterClrMapping/>
  </p:clrMapOvr>
  <p:hf hdr="0" ftr="0" dt="0"/>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33437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99331949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8308503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92656339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52940331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6290179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378027140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a:spLocks/>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9F3F0D91-0204-3B27-78F9-5270338C57F3}"/>
              </a:ext>
            </a:extLst>
          </p:cNvPr>
          <p:cNvPicPr>
            <a:picLocks noChangeAspect="1"/>
          </p:cNvPicPr>
          <p:nvPr userDrawn="1"/>
        </p:nvPicPr>
        <p:blipFill>
          <a:blip r:embed="rId3" cstate="screen">
            <a:duotone>
              <a:prstClr val="black"/>
              <a:srgbClr val="D9C3A5">
                <a:tint val="50000"/>
                <a:satMod val="180000"/>
              </a:srgbClr>
            </a:duotone>
            <a:alphaModFix amt="70000"/>
            <a:extLst>
              <a:ext uri="{BEBA8EAE-BF5A-486C-A8C5-ECC9F3942E4B}">
                <a14:imgProps xmlns:a14="http://schemas.microsoft.com/office/drawing/2010/main">
                  <a14:imgLayer r:embed="rId4">
                    <a14:imgEffect>
                      <a14:colorTemperature colorTemp="7214"/>
                    </a14:imgEffect>
                    <a14:imgEffect>
                      <a14:saturation sat="142000"/>
                    </a14:imgEffect>
                    <a14:imgEffect>
                      <a14:brightnessContrast bright="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picture containing outdoor, water, sky, boat&#10;&#10;Description automatically generated">
            <a:extLst>
              <a:ext uri="{FF2B5EF4-FFF2-40B4-BE49-F238E27FC236}">
                <a16:creationId xmlns:a16="http://schemas.microsoft.com/office/drawing/2014/main" id="{1C946700-4EAF-5150-BAE6-1B741FE05FC3}"/>
              </a:ext>
            </a:extLst>
          </p:cNvPr>
          <p:cNvPicPr>
            <a:picLocks noGrp="1" noRot="1" noChangeAspect="1" noMove="1" noResize="1" noEditPoints="1" noAdjustHandles="1" noChangeArrowheads="1" noChangeShapeType="1" noCrop="1"/>
          </p:cNvPicPr>
          <p:nvPr userDrawn="1"/>
        </p:nvPicPr>
        <p:blipFill rotWithShape="1">
          <a:blip r:embed="rId5" cstate="screen">
            <a:alphaModFix amt="35000"/>
            <a:extLst>
              <a:ext uri="{BEBA8EAE-BF5A-486C-A8C5-ECC9F3942E4B}">
                <a14:imgProps xmlns:a14="http://schemas.microsoft.com/office/drawing/2010/main">
                  <a14:imgLayer r:embed="rId6">
                    <a14:imgEffect>
                      <a14:sharpenSoften amount="57000"/>
                    </a14:imgEffect>
                    <a14:imgEffect>
                      <a14:colorTemperature colorTemp="8108"/>
                    </a14:imgEffect>
                    <a14:imgEffect>
                      <a14:brightnessContrast bright="3000" contrast="21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6D345AB-E89E-614D-4497-C291C9B5C56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12591" y="-1"/>
            <a:ext cx="12192000" cy="6857999"/>
          </a:xfrm>
          <a:prstGeom prst="rect">
            <a:avLst/>
          </a:prstGeom>
        </p:spPr>
      </p:pic>
      <p:pic>
        <p:nvPicPr>
          <p:cNvPr id="15" name="Picture 14">
            <a:extLst>
              <a:ext uri="{FF2B5EF4-FFF2-40B4-BE49-F238E27FC236}">
                <a16:creationId xmlns:a16="http://schemas.microsoft.com/office/drawing/2014/main" id="{CFDD6CC5-1B83-7F52-9B49-9FA38A3117B4}"/>
              </a:ext>
              <a:ext uri="{C183D7F6-B498-43B3-948B-1728B52AA6E4}">
                <adec:decorative xmlns:adec="http://schemas.microsoft.com/office/drawing/2017/decorative" val="1"/>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3FC303A8-5BBC-EF3B-29CF-D44C30D6092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B8D0D923-5D1B-27BA-820E-05025E860B9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3EB3F203-FD11-1DCA-7F38-DF663E69E2E3}"/>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12" name="Picture Placeholder 2">
            <a:extLst>
              <a:ext uri="{FF2B5EF4-FFF2-40B4-BE49-F238E27FC236}">
                <a16:creationId xmlns:a16="http://schemas.microsoft.com/office/drawing/2014/main" id="{7956C692-2D64-03F7-3DA4-A639159C6030}"/>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52263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9953227"/>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6817793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0843740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5"/>
            <a:ext cx="1165860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2"/>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7"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9278527"/>
      </p:ext>
    </p:extLst>
  </p:cSld>
  <p:clrMapOvr>
    <a:masterClrMapping/>
  </p:clrMapOvr>
  <p:hf hdr="0" ftr="0" dt="0"/>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99873838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1" y="1028702"/>
            <a:ext cx="5719572" cy="666241"/>
          </a:xfrm>
        </p:spPr>
        <p:txBody>
          <a:bodyPr bIns="0" anchor="b"/>
          <a:lstStyle>
            <a:lvl1pPr>
              <a:defRPr sz="1125">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1" y="1743077"/>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7"/>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9" y="1028702"/>
            <a:ext cx="5719572" cy="666241"/>
          </a:xfrm>
        </p:spPr>
        <p:txBody>
          <a:bodyPr bIns="0" anchor="b"/>
          <a:lstStyle>
            <a:lvl1pPr>
              <a:defRPr sz="1125">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52411938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2" y="1028700"/>
            <a:ext cx="76688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3171661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468487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1"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1"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024212555"/>
      </p:ext>
    </p:extLst>
  </p:cSld>
  <p:clrMapOvr>
    <a:masterClrMapping/>
  </p:clrMapOvr>
  <p:hf hdr="0" ftr="0" dt="0"/>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1" y="3543300"/>
            <a:ext cx="5753100" cy="30861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1" y="3543300"/>
            <a:ext cx="5753100" cy="30861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1" y="1028702"/>
            <a:ext cx="5753100" cy="2283843"/>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1" y="1028702"/>
            <a:ext cx="5753100" cy="2283843"/>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78226686"/>
      </p:ext>
    </p:extLst>
  </p:cSld>
  <p:clrMapOvr>
    <a:masterClrMapping/>
  </p:clrMapOvr>
  <p:hf hdr="0" ftr="0" dt="0"/>
  <p:extLst>
    <p:ext uri="{DCECCB84-F9BA-43D5-87BE-67443E8EF086}">
      <p15:sldGuideLst xmlns:p15="http://schemas.microsoft.com/office/powerpoint/2012/main">
        <p15:guide id="1" orient="horz" pos="2088" userDrawn="1">
          <p15:clr>
            <a:srgbClr val="FBAE40"/>
          </p15:clr>
        </p15:guide>
        <p15:guide id="2" orient="horz" pos="2232"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1"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049539758"/>
      </p:ext>
    </p:extLst>
  </p:cSld>
  <p:clrMapOvr>
    <a:masterClrMapping/>
  </p:clrMapOvr>
  <p:hf hdr="0" ftr="0" dt="0"/>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924584535"/>
      </p:ext>
    </p:extLst>
  </p:cSld>
  <p:clrMapOvr>
    <a:masterClrMapping/>
  </p:clrMapOvr>
  <p:hf hdr="0" ftr="0" dt="0"/>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1" y="3848100"/>
            <a:ext cx="5753100" cy="27813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1" y="3848100"/>
            <a:ext cx="5753100" cy="27813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877110228"/>
      </p:ext>
    </p:extLst>
  </p:cSld>
  <p:clrMapOvr>
    <a:masterClrMapping/>
  </p:clrMapOvr>
  <p:hf hdr="0" ftr="0" dt="0"/>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499288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753715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7"/>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1">
                    <a:lumMod val="50000"/>
                    <a:lumOff val="50000"/>
                  </a:schemeClr>
                </a:solidFill>
              </a:rPr>
              <a:pPr algn="r">
                <a:spcBef>
                  <a:spcPct val="50000"/>
                </a:spcBef>
                <a:defRPr/>
              </a:pPr>
              <a:t>‹#›</a:t>
            </a:fld>
            <a:endParaRPr lang="en-US" sz="825"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09751270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1">
                    <a:lumMod val="50000"/>
                    <a:lumOff val="50000"/>
                  </a:schemeClr>
                </a:solidFill>
              </a:rPr>
              <a:pPr algn="r">
                <a:spcBef>
                  <a:spcPct val="50000"/>
                </a:spcBef>
                <a:defRPr/>
              </a:pPr>
              <a:t>‹#›</a:t>
            </a:fld>
            <a:endParaRPr lang="en-US" sz="825"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79205202"/>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2"/>
                </a:solidFill>
              </a:rPr>
              <a:pPr algn="r">
                <a:spcBef>
                  <a:spcPct val="50000"/>
                </a:spcBef>
                <a:defRPr/>
              </a:pPr>
              <a:t>‹#›</a:t>
            </a:fld>
            <a:endParaRPr lang="en-US" sz="825"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657638817"/>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1"/>
                </a:solidFill>
              </a:rPr>
              <a:pPr algn="r">
                <a:spcBef>
                  <a:spcPct val="50000"/>
                </a:spcBef>
                <a:defRPr/>
              </a:pPr>
              <a:t>‹#›</a:t>
            </a:fld>
            <a:endParaRPr lang="en-US" sz="825"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5299516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24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1"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1" y="3697289"/>
            <a:ext cx="3161228" cy="844550"/>
          </a:xfrm>
          <a:prstGeom prst="rect">
            <a:avLst/>
          </a:prstGeom>
          <a:ln>
            <a:solidFill>
              <a:schemeClr val="accent3"/>
            </a:solidFill>
          </a:ln>
        </p:spPr>
        <p:txBody>
          <a:bodyPr/>
          <a:lstStyle>
            <a:lvl1pPr algn="ctr">
              <a:defRPr sz="15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9590112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24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9" y="3709926"/>
            <a:ext cx="2761673" cy="385825"/>
          </a:xfrm>
          <a:prstGeom prst="rect">
            <a:avLst/>
          </a:prstGeom>
          <a:ln>
            <a:solidFill>
              <a:schemeClr val="accent3"/>
            </a:solidFill>
          </a:ln>
        </p:spPr>
        <p:txBody>
          <a:bodyPr/>
          <a:lstStyle>
            <a:lvl1pPr algn="ctr">
              <a:defRPr sz="1500">
                <a:solidFill>
                  <a:schemeClr val="accent3"/>
                </a:solidFill>
              </a:defRPr>
            </a:lvl1pPr>
          </a:lstStyle>
          <a:p>
            <a:endParaRPr lang="en-US"/>
          </a:p>
        </p:txBody>
      </p:sp>
    </p:spTree>
    <p:extLst>
      <p:ext uri="{BB962C8B-B14F-4D97-AF65-F5344CB8AC3E}">
        <p14:creationId xmlns:p14="http://schemas.microsoft.com/office/powerpoint/2010/main" val="117509264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4" name="Content Placeholder 3"/>
          <p:cNvSpPr>
            <a:spLocks noGrp="1"/>
          </p:cNvSpPr>
          <p:nvPr>
            <p:ph sz="quarter" idx="12"/>
          </p:nvPr>
        </p:nvSpPr>
        <p:spPr>
          <a:xfrm>
            <a:off x="266700" y="2157415"/>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9" y="4043301"/>
            <a:ext cx="2761673" cy="385825"/>
          </a:xfrm>
          <a:prstGeom prst="rect">
            <a:avLst/>
          </a:prstGeom>
          <a:ln>
            <a:solidFill>
              <a:schemeClr val="accent3"/>
            </a:solidFill>
          </a:ln>
        </p:spPr>
        <p:txBody>
          <a:bodyPr/>
          <a:lstStyle>
            <a:lvl1pPr algn="ctr">
              <a:defRPr sz="15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1" y="265874"/>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7" y="265874"/>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7" y="3528393"/>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14" name="Title 5"/>
          <p:cNvSpPr>
            <a:spLocks noGrp="1"/>
          </p:cNvSpPr>
          <p:nvPr>
            <p:ph type="title"/>
          </p:nvPr>
        </p:nvSpPr>
        <p:spPr>
          <a:xfrm>
            <a:off x="266702" y="260933"/>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61"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1"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2"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5"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753160821"/>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3" name="Text Placeholder 2"/>
          <p:cNvSpPr>
            <a:spLocks noGrp="1"/>
          </p:cNvSpPr>
          <p:nvPr>
            <p:ph type="body" sz="quarter" idx="19"/>
          </p:nvPr>
        </p:nvSpPr>
        <p:spPr>
          <a:xfrm>
            <a:off x="381001" y="2059389"/>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5"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4"/>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5"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572105366"/>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8" y="17252"/>
            <a:ext cx="12188389" cy="6858000"/>
          </a:xfrm>
          <a:prstGeom prst="rect">
            <a:avLst/>
          </a:prstGeom>
        </p:spPr>
      </p:pic>
      <p:sp>
        <p:nvSpPr>
          <p:cNvPr id="16" name="TextBox 15"/>
          <p:cNvSpPr txBox="1"/>
          <p:nvPr userDrawn="1"/>
        </p:nvSpPr>
        <p:spPr>
          <a:xfrm>
            <a:off x="266701" y="5217495"/>
            <a:ext cx="4337105" cy="201850"/>
          </a:xfrm>
          <a:prstGeom prst="rect">
            <a:avLst/>
          </a:prstGeom>
          <a:noFill/>
          <a:ln>
            <a:solidFill>
              <a:schemeClr val="accent3"/>
            </a:solidFill>
          </a:ln>
        </p:spPr>
        <p:txBody>
          <a:bodyPr wrap="square" lIns="68580" tIns="0">
            <a:spAutoFit/>
          </a:bodyPr>
          <a:lstStyle/>
          <a:p>
            <a:r>
              <a:rPr lang="en-US" altLang="en-US" sz="506" i="1">
                <a:solidFill>
                  <a:schemeClr val="tx2"/>
                </a:solidFill>
              </a:rPr>
              <a:t>“</a:t>
            </a:r>
            <a:r>
              <a:rPr lang="en-US" sz="506"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06" i="1">
                <a:solidFill>
                  <a:schemeClr val="tx2"/>
                </a:solidFill>
              </a:rPr>
              <a:t>”</a:t>
            </a:r>
            <a:endParaRPr lang="en-US" sz="506" i="1">
              <a:solidFill>
                <a:schemeClr val="tx2"/>
              </a:solidFill>
            </a:endParaRPr>
          </a:p>
        </p:txBody>
      </p:sp>
      <p:sp>
        <p:nvSpPr>
          <p:cNvPr id="18" name="Picture Placeholder 16"/>
          <p:cNvSpPr>
            <a:spLocks noGrp="1" noChangeAspect="1"/>
          </p:cNvSpPr>
          <p:nvPr>
            <p:ph type="pic" sz="quarter" idx="13"/>
          </p:nvPr>
        </p:nvSpPr>
        <p:spPr>
          <a:xfrm>
            <a:off x="8500460" y="388088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40"/>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8" y="1227140"/>
            <a:ext cx="3689407"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2"/>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1" y="1227140"/>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8" y="17252"/>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24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2"/>
            <a:ext cx="6172200" cy="5038825"/>
          </a:xfrm>
          <a:solidFill>
            <a:schemeClr val="tx2"/>
          </a:solidFill>
        </p:spPr>
        <p:txBody>
          <a:bodyPr/>
          <a:lstStyle>
            <a:lvl1pPr marL="0" indent="0">
              <a:buNone/>
              <a:defRPr sz="24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2"/>
            <a:ext cx="3932237" cy="3301465"/>
          </a:xfrm>
          <a:ln>
            <a:solidFill>
              <a:schemeClr val="accent3"/>
            </a:solidFill>
          </a:ln>
        </p:spPr>
        <p:txBody>
          <a:bodyPr/>
          <a:lstStyle>
            <a:lvl1pPr marL="0" indent="0">
              <a:buNone/>
              <a:defRPr sz="12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1" y="5602332"/>
            <a:ext cx="2402348" cy="1065985"/>
          </a:xfrm>
          <a:prstGeom prst="rect">
            <a:avLst/>
          </a:prstGeom>
        </p:spPr>
      </p:pic>
    </p:spTree>
    <p:extLst>
      <p:ext uri="{BB962C8B-B14F-4D97-AF65-F5344CB8AC3E}">
        <p14:creationId xmlns:p14="http://schemas.microsoft.com/office/powerpoint/2010/main" val="645311004"/>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92130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005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480240"/>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92780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935838"/>
      </p:ext>
    </p:extLst>
  </p:cSld>
  <p:clrMapOvr>
    <a:masterClrMapping/>
  </p:clrMapOvr>
  <p:hf hdr="0" ftr="0" dt="0"/>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2898377990"/>
      </p:ext>
    </p:extLst>
  </p:cSld>
  <p:clrMapOvr>
    <a:masterClrMapping/>
  </p:clrMapOvr>
  <p:hf hdr="0" ftr="0" dt="0"/>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920527"/>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184051012"/>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481434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689756"/>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501661"/>
      </p:ext>
    </p:extLst>
  </p:cSld>
  <p:clrMapOvr>
    <a:masterClrMapping/>
  </p:clrMapOvr>
  <p:hf hdr="0" ftr="0" dt="0"/>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189798568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Tree>
    <p:extLst>
      <p:ext uri="{BB962C8B-B14F-4D97-AF65-F5344CB8AC3E}">
        <p14:creationId xmlns:p14="http://schemas.microsoft.com/office/powerpoint/2010/main" val="517650966"/>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89759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6042111"/>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93966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847338423"/>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1449012954"/>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Tree>
    <p:extLst>
      <p:ext uri="{BB962C8B-B14F-4D97-AF65-F5344CB8AC3E}">
        <p14:creationId xmlns:p14="http://schemas.microsoft.com/office/powerpoint/2010/main" val="258454486"/>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Tree>
    <p:extLst>
      <p:ext uri="{BB962C8B-B14F-4D97-AF65-F5344CB8AC3E}">
        <p14:creationId xmlns:p14="http://schemas.microsoft.com/office/powerpoint/2010/main" val="3565949821"/>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a:t>Click to edit Master title style</a:t>
            </a:r>
          </a:p>
        </p:txBody>
      </p:sp>
      <p:sp>
        <p:nvSpPr>
          <p:cNvPr id="17" name="Text Placeholder 6"/>
          <p:cNvSpPr>
            <a:spLocks noGrp="1"/>
          </p:cNvSpPr>
          <p:nvPr>
            <p:ph type="body" sz="quarter" idx="15"/>
          </p:nvPr>
        </p:nvSpPr>
        <p:spPr>
          <a:xfrm>
            <a:off x="266700" y="2059389"/>
            <a:ext cx="5816600" cy="330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18" name="Text Box 9"/>
          <p:cNvSpPr txBox="1">
            <a:spLocks noChangeArrowheads="1"/>
          </p:cNvSpPr>
          <p:nvPr userDrawn="1"/>
        </p:nvSpPr>
        <p:spPr bwMode="auto">
          <a:xfrm>
            <a:off x="3577809" y="6386619"/>
            <a:ext cx="3586163" cy="307777"/>
          </a:xfrm>
          <a:prstGeom prst="rect">
            <a:avLst/>
          </a:prstGeom>
          <a:noFill/>
          <a:ln w="9525">
            <a:noFill/>
            <a:miter lim="800000"/>
            <a:headEnd/>
            <a:tailEnd/>
          </a:ln>
          <a:effectLst/>
        </p:spPr>
        <p:txBody>
          <a:bodyPr wrap="square" lIns="0" tIns="0" rIns="0" bIns="0">
            <a:spAutoFit/>
          </a:bodyPr>
          <a:lstStyle/>
          <a:p>
            <a:pPr algn="l">
              <a:defRPr/>
            </a:pPr>
            <a:r>
              <a:rPr lang="en-US" sz="2000" b="1">
                <a:solidFill>
                  <a:srgbClr val="C00000"/>
                </a:solidFill>
              </a:rPr>
              <a:t>BUILDING STRONG</a:t>
            </a:r>
            <a:r>
              <a:rPr lang="en-US" sz="1600" b="1" baseline="-25000">
                <a:solidFill>
                  <a:srgbClr val="C00000"/>
                </a:solidFill>
              </a:rPr>
              <a:t>®</a:t>
            </a:r>
          </a:p>
        </p:txBody>
      </p:sp>
      <p:sp>
        <p:nvSpPr>
          <p:cNvPr id="19" name="TextBox 18"/>
          <p:cNvSpPr txBox="1"/>
          <p:nvPr userDrawn="1"/>
        </p:nvSpPr>
        <p:spPr>
          <a:xfrm>
            <a:off x="4800388" y="6617473"/>
            <a:ext cx="2191547" cy="276999"/>
          </a:xfrm>
          <a:prstGeom prst="rect">
            <a:avLst/>
          </a:prstGeom>
          <a:noFill/>
        </p:spPr>
        <p:txBody>
          <a:bodyPr wrap="square">
            <a:spAutoFit/>
          </a:bodyPr>
          <a:lstStyle/>
          <a:p>
            <a:pPr>
              <a:defRPr/>
            </a:pPr>
            <a:r>
              <a:rPr lang="en-US" sz="1200" b="1" i="1">
                <a:solidFill>
                  <a:srgbClr val="C00000"/>
                </a:solidFill>
              </a:rPr>
              <a:t>and Taking Care of People!</a:t>
            </a:r>
          </a:p>
        </p:txBody>
      </p:sp>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92848" y="5577790"/>
            <a:ext cx="1073335" cy="1069758"/>
          </a:xfrm>
          <a:prstGeom prst="rect">
            <a:avLst/>
          </a:prstGeom>
        </p:spPr>
      </p:pic>
    </p:spTree>
    <p:extLst>
      <p:ext uri="{BB962C8B-B14F-4D97-AF65-F5344CB8AC3E}">
        <p14:creationId xmlns:p14="http://schemas.microsoft.com/office/powerpoint/2010/main" val="793349461"/>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11" name="Text Box 9"/>
          <p:cNvSpPr txBox="1">
            <a:spLocks noChangeArrowheads="1"/>
          </p:cNvSpPr>
          <p:nvPr userDrawn="1"/>
        </p:nvSpPr>
        <p:spPr bwMode="auto">
          <a:xfrm>
            <a:off x="3577809" y="6569500"/>
            <a:ext cx="4767896" cy="420628"/>
          </a:xfrm>
          <a:prstGeom prst="rect">
            <a:avLst/>
          </a:prstGeom>
          <a:noFill/>
          <a:ln w="9525">
            <a:noFill/>
            <a:miter lim="800000"/>
            <a:headEnd/>
            <a:tailEnd/>
          </a:ln>
          <a:effectLst/>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a:solidFill>
                  <a:srgbClr val="C00000"/>
                </a:solidFill>
              </a:rPr>
              <a:t>BUILDING STRONG</a:t>
            </a:r>
            <a:r>
              <a:rPr lang="en-US" sz="1400" b="1" baseline="-25000">
                <a:solidFill>
                  <a:srgbClr val="C00000"/>
                </a:solidFill>
              </a:rPr>
              <a:t>® </a:t>
            </a:r>
            <a:r>
              <a:rPr lang="en-US" sz="1400" b="1" i="1">
                <a:solidFill>
                  <a:srgbClr val="C00000"/>
                </a:solidFill>
              </a:rPr>
              <a:t>and Taking Care of People!</a:t>
            </a:r>
          </a:p>
          <a:p>
            <a:pPr algn="l">
              <a:defRPr/>
            </a:pPr>
            <a:endParaRPr lang="en-US" sz="1400" b="1" baseline="-25000">
              <a:solidFill>
                <a:srgbClr val="C00000"/>
              </a:solidFill>
            </a:endParaRPr>
          </a:p>
        </p:txBody>
      </p:sp>
      <p:pic>
        <p:nvPicPr>
          <p:cNvPr id="16" name="Picture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92848" y="5577790"/>
            <a:ext cx="1073335" cy="1069758"/>
          </a:xfrm>
          <a:prstGeom prst="rect">
            <a:avLst/>
          </a:prstGeom>
        </p:spPr>
      </p:pic>
    </p:spTree>
    <p:extLst>
      <p:ext uri="{BB962C8B-B14F-4D97-AF65-F5344CB8AC3E}">
        <p14:creationId xmlns:p14="http://schemas.microsoft.com/office/powerpoint/2010/main" val="681781978"/>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11" name="Text Box 9"/>
          <p:cNvSpPr txBox="1">
            <a:spLocks noChangeArrowheads="1"/>
          </p:cNvSpPr>
          <p:nvPr userDrawn="1"/>
        </p:nvSpPr>
        <p:spPr bwMode="auto">
          <a:xfrm>
            <a:off x="3577809" y="6386619"/>
            <a:ext cx="3586163" cy="307777"/>
          </a:xfrm>
          <a:prstGeom prst="rect">
            <a:avLst/>
          </a:prstGeom>
          <a:noFill/>
          <a:ln w="9525">
            <a:noFill/>
            <a:miter lim="800000"/>
            <a:headEnd/>
            <a:tailEnd/>
          </a:ln>
          <a:effectLst/>
        </p:spPr>
        <p:txBody>
          <a:bodyPr wrap="square" lIns="0" tIns="0" rIns="0" bIns="0">
            <a:spAutoFit/>
          </a:bodyPr>
          <a:lstStyle/>
          <a:p>
            <a:pPr algn="l">
              <a:defRPr/>
            </a:pPr>
            <a:r>
              <a:rPr lang="en-US" sz="2000" b="1">
                <a:solidFill>
                  <a:srgbClr val="C00000"/>
                </a:solidFill>
              </a:rPr>
              <a:t>BUILDING STRONG</a:t>
            </a:r>
            <a:r>
              <a:rPr lang="en-US" sz="1600" b="1" baseline="-25000">
                <a:solidFill>
                  <a:srgbClr val="C00000"/>
                </a:solidFill>
              </a:rPr>
              <a:t>®</a:t>
            </a:r>
          </a:p>
        </p:txBody>
      </p:sp>
      <p:sp>
        <p:nvSpPr>
          <p:cNvPr id="12" name="TextBox 11"/>
          <p:cNvSpPr txBox="1"/>
          <p:nvPr userDrawn="1"/>
        </p:nvSpPr>
        <p:spPr>
          <a:xfrm>
            <a:off x="4800388" y="6617473"/>
            <a:ext cx="2191547" cy="276999"/>
          </a:xfrm>
          <a:prstGeom prst="rect">
            <a:avLst/>
          </a:prstGeom>
          <a:noFill/>
        </p:spPr>
        <p:txBody>
          <a:bodyPr wrap="square">
            <a:spAutoFit/>
          </a:bodyPr>
          <a:lstStyle/>
          <a:p>
            <a:pPr>
              <a:defRPr/>
            </a:pPr>
            <a:r>
              <a:rPr lang="en-US" sz="1200" b="1" i="1">
                <a:solidFill>
                  <a:srgbClr val="C00000"/>
                </a:solidFill>
              </a:rPr>
              <a:t>and Taking Care of People!</a:t>
            </a:r>
          </a:p>
        </p:txBody>
      </p: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92848" y="5577790"/>
            <a:ext cx="1073335" cy="1069758"/>
          </a:xfrm>
          <a:prstGeom prst="rect">
            <a:avLst/>
          </a:prstGeom>
        </p:spPr>
      </p:pic>
    </p:spTree>
    <p:extLst>
      <p:ext uri="{BB962C8B-B14F-4D97-AF65-F5344CB8AC3E}">
        <p14:creationId xmlns:p14="http://schemas.microsoft.com/office/powerpoint/2010/main" val="3859391611"/>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11" name="Text Box 9"/>
          <p:cNvSpPr txBox="1">
            <a:spLocks noChangeArrowheads="1"/>
          </p:cNvSpPr>
          <p:nvPr userDrawn="1"/>
        </p:nvSpPr>
        <p:spPr bwMode="auto">
          <a:xfrm>
            <a:off x="3577809" y="6425119"/>
            <a:ext cx="3586163" cy="276999"/>
          </a:xfrm>
          <a:prstGeom prst="rect">
            <a:avLst/>
          </a:prstGeom>
          <a:noFill/>
          <a:ln w="9525">
            <a:noFill/>
            <a:miter lim="800000"/>
            <a:headEnd/>
            <a:tailEnd/>
          </a:ln>
          <a:effectLst/>
        </p:spPr>
        <p:txBody>
          <a:bodyPr wrap="square" lIns="0" tIns="0" rIns="0" bIns="0">
            <a:spAutoFit/>
          </a:bodyPr>
          <a:lstStyle/>
          <a:p>
            <a:pPr algn="l">
              <a:defRPr/>
            </a:pPr>
            <a:r>
              <a:rPr lang="en-US" sz="1800" b="1">
                <a:solidFill>
                  <a:srgbClr val="C00000"/>
                </a:solidFill>
              </a:rPr>
              <a:t>BUILDING STRONG</a:t>
            </a:r>
            <a:r>
              <a:rPr lang="en-US" sz="1800" b="1" baseline="-25000">
                <a:solidFill>
                  <a:srgbClr val="C00000"/>
                </a:solidFill>
              </a:rPr>
              <a:t>®</a:t>
            </a:r>
          </a:p>
        </p:txBody>
      </p:sp>
      <p:sp>
        <p:nvSpPr>
          <p:cNvPr id="12" name="TextBox 11"/>
          <p:cNvSpPr txBox="1"/>
          <p:nvPr userDrawn="1"/>
        </p:nvSpPr>
        <p:spPr>
          <a:xfrm>
            <a:off x="4800388" y="6617473"/>
            <a:ext cx="2191547" cy="276999"/>
          </a:xfrm>
          <a:prstGeom prst="rect">
            <a:avLst/>
          </a:prstGeom>
          <a:noFill/>
        </p:spPr>
        <p:txBody>
          <a:bodyPr wrap="square">
            <a:spAutoFit/>
          </a:bodyPr>
          <a:lstStyle/>
          <a:p>
            <a:pPr>
              <a:defRPr/>
            </a:pPr>
            <a:r>
              <a:rPr lang="en-US" sz="1200" b="1" i="1">
                <a:solidFill>
                  <a:srgbClr val="C00000"/>
                </a:solidFill>
              </a:rPr>
              <a:t>and Taking Care of People!</a:t>
            </a:r>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92848" y="5577790"/>
            <a:ext cx="1073335" cy="1069758"/>
          </a:xfrm>
          <a:prstGeom prst="rect">
            <a:avLst/>
          </a:prstGeom>
        </p:spPr>
      </p:pic>
    </p:spTree>
    <p:extLst>
      <p:ext uri="{BB962C8B-B14F-4D97-AF65-F5344CB8AC3E}">
        <p14:creationId xmlns:p14="http://schemas.microsoft.com/office/powerpoint/2010/main" val="262582396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750384687"/>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C716CD-6D55-B2B6-9FA5-C5A6B2B63F21}"/>
              </a:ext>
            </a:extLst>
          </p:cNvPr>
          <p:cNvSpPr>
            <a:spLocks noGrp="1"/>
          </p:cNvSpPr>
          <p:nvPr>
            <p:ph type="dt" sz="half" idx="10"/>
          </p:nvPr>
        </p:nvSpPr>
        <p:spPr/>
        <p:txBody>
          <a:bodyPr/>
          <a:lstStyle/>
          <a:p>
            <a:fld id="{EB1469C0-3CAB-49A3-84C2-0B7031E0BE76}" type="datetimeFigureOut">
              <a:rPr lang="en-US" smtClean="0"/>
              <a:t>4/30/2025</a:t>
            </a:fld>
            <a:endParaRPr lang="en-US"/>
          </a:p>
        </p:txBody>
      </p:sp>
      <p:sp>
        <p:nvSpPr>
          <p:cNvPr id="3" name="Footer Placeholder 2">
            <a:extLst>
              <a:ext uri="{FF2B5EF4-FFF2-40B4-BE49-F238E27FC236}">
                <a16:creationId xmlns:a16="http://schemas.microsoft.com/office/drawing/2014/main" id="{44448B95-880B-BD69-FBAF-0C7CC2E923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CF4FB0-92F6-9692-C96D-8C926DF7481E}"/>
              </a:ext>
            </a:extLst>
          </p:cNvPr>
          <p:cNvSpPr>
            <a:spLocks noGrp="1"/>
          </p:cNvSpPr>
          <p:nvPr>
            <p:ph type="sldNum" sz="quarter" idx="12"/>
          </p:nvPr>
        </p:nvSpPr>
        <p:spPr/>
        <p:txBody>
          <a:bodyPr/>
          <a:lstStyle/>
          <a:p>
            <a:fld id="{EE7DE0AC-54ED-4580-9817-03629BB3BB7C}" type="slidenum">
              <a:rPr lang="en-US" smtClean="0"/>
              <a:t>‹#›</a:t>
            </a:fld>
            <a:endParaRPr lang="en-US"/>
          </a:p>
        </p:txBody>
      </p:sp>
    </p:spTree>
    <p:extLst>
      <p:ext uri="{BB962C8B-B14F-4D97-AF65-F5344CB8AC3E}">
        <p14:creationId xmlns:p14="http://schemas.microsoft.com/office/powerpoint/2010/main" val="850654095"/>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AB18-DFBD-B71C-7BDD-B6DC31CDC3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EE8D20-2F3B-837C-9C0A-D9BC29E912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2DDAB-300B-F517-54E6-7E6AF3EEE034}"/>
              </a:ext>
            </a:extLst>
          </p:cNvPr>
          <p:cNvSpPr>
            <a:spLocks noGrp="1"/>
          </p:cNvSpPr>
          <p:nvPr>
            <p:ph type="dt" sz="half" idx="10"/>
          </p:nvPr>
        </p:nvSpPr>
        <p:spPr/>
        <p:txBody>
          <a:bodyPr/>
          <a:lstStyle/>
          <a:p>
            <a:fld id="{EB1469C0-3CAB-49A3-84C2-0B7031E0BE76}" type="datetimeFigureOut">
              <a:rPr lang="en-US" smtClean="0"/>
              <a:t>4/30/2025</a:t>
            </a:fld>
            <a:endParaRPr lang="en-US"/>
          </a:p>
        </p:txBody>
      </p:sp>
      <p:sp>
        <p:nvSpPr>
          <p:cNvPr id="5" name="Footer Placeholder 4">
            <a:extLst>
              <a:ext uri="{FF2B5EF4-FFF2-40B4-BE49-F238E27FC236}">
                <a16:creationId xmlns:a16="http://schemas.microsoft.com/office/drawing/2014/main" id="{2B4CD06E-775C-C1C0-F7C3-EF1C85E3B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A3ADD-BCBE-15A5-A908-5CC883086DE5}"/>
              </a:ext>
            </a:extLst>
          </p:cNvPr>
          <p:cNvSpPr>
            <a:spLocks noGrp="1"/>
          </p:cNvSpPr>
          <p:nvPr>
            <p:ph type="sldNum" sz="quarter" idx="12"/>
          </p:nvPr>
        </p:nvSpPr>
        <p:spPr/>
        <p:txBody>
          <a:bodyPr/>
          <a:lstStyle/>
          <a:p>
            <a:fld id="{EE7DE0AC-54ED-4580-9817-03629BB3BB7C}" type="slidenum">
              <a:rPr lang="en-US" smtClean="0"/>
              <a:t>‹#›</a:t>
            </a:fld>
            <a:endParaRPr lang="en-US"/>
          </a:p>
        </p:txBody>
      </p:sp>
    </p:spTree>
    <p:extLst>
      <p:ext uri="{BB962C8B-B14F-4D97-AF65-F5344CB8AC3E}">
        <p14:creationId xmlns:p14="http://schemas.microsoft.com/office/powerpoint/2010/main" val="262256762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A5E0-9016-2AA0-4CDB-E32975D5FD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0068E-E674-57EE-2A42-F6717CA3E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013C7B-7E87-FECC-77A6-6BBEDEE2B847}"/>
              </a:ext>
            </a:extLst>
          </p:cNvPr>
          <p:cNvSpPr>
            <a:spLocks noGrp="1"/>
          </p:cNvSpPr>
          <p:nvPr>
            <p:ph type="dt" sz="half" idx="10"/>
          </p:nvPr>
        </p:nvSpPr>
        <p:spPr/>
        <p:txBody>
          <a:bodyPr/>
          <a:lstStyle/>
          <a:p>
            <a:fld id="{EB1469C0-3CAB-49A3-84C2-0B7031E0BE76}" type="datetimeFigureOut">
              <a:rPr lang="en-US" smtClean="0"/>
              <a:t>4/30/2025</a:t>
            </a:fld>
            <a:endParaRPr lang="en-US"/>
          </a:p>
        </p:txBody>
      </p:sp>
      <p:sp>
        <p:nvSpPr>
          <p:cNvPr id="5" name="Footer Placeholder 4">
            <a:extLst>
              <a:ext uri="{FF2B5EF4-FFF2-40B4-BE49-F238E27FC236}">
                <a16:creationId xmlns:a16="http://schemas.microsoft.com/office/drawing/2014/main" id="{57557059-5EFF-1568-75F6-A46921EF3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68457-D2B1-E992-CB7E-BFB5629CFDDD}"/>
              </a:ext>
            </a:extLst>
          </p:cNvPr>
          <p:cNvSpPr>
            <a:spLocks noGrp="1"/>
          </p:cNvSpPr>
          <p:nvPr>
            <p:ph type="sldNum" sz="quarter" idx="12"/>
          </p:nvPr>
        </p:nvSpPr>
        <p:spPr/>
        <p:txBody>
          <a:bodyPr/>
          <a:lstStyle/>
          <a:p>
            <a:fld id="{EE7DE0AC-54ED-4580-9817-03629BB3BB7C}" type="slidenum">
              <a:rPr lang="en-US" smtClean="0"/>
              <a:t>‹#›</a:t>
            </a:fld>
            <a:endParaRPr lang="en-US"/>
          </a:p>
        </p:txBody>
      </p:sp>
    </p:spTree>
    <p:extLst>
      <p:ext uri="{BB962C8B-B14F-4D97-AF65-F5344CB8AC3E}">
        <p14:creationId xmlns:p14="http://schemas.microsoft.com/office/powerpoint/2010/main" val="2739579500"/>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r>
              <a:rPr lang="en-US"/>
              <a:t>Click icon to add chart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5827356"/>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a:t>Use</a:t>
            </a:r>
            <a:r>
              <a:rPr lang="en-US" baseline="0"/>
              <a:t> for Standard Content Slide Colors</a:t>
            </a:r>
            <a:endParaRPr lang="en-US"/>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a:t>Use</a:t>
            </a:r>
            <a:r>
              <a:rPr lang="en-US" baseline="0"/>
              <a:t> for Chart Colors</a:t>
            </a:r>
            <a:endParaRPr lang="en-US"/>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217</a:t>
              </a:r>
            </a:p>
            <a:p>
              <a:pPr algn="ctr">
                <a:defRPr/>
              </a:pPr>
              <a:r>
                <a:rPr lang="en-US" sz="1000" b="1">
                  <a:solidFill>
                    <a:schemeClr val="tx1"/>
                  </a:solidFill>
                </a:rPr>
                <a:t>217</a:t>
              </a:r>
            </a:p>
            <a:p>
              <a:pPr algn="ctr">
                <a:defRPr/>
              </a:pPr>
              <a:r>
                <a:rPr lang="en-US" sz="1000" b="1">
                  <a:solidFill>
                    <a:schemeClr val="tx1"/>
                  </a:solidFill>
                </a:rPr>
                <a:t>217</a:t>
              </a:r>
            </a:p>
            <a:p>
              <a:pPr algn="ctr">
                <a:defRPr/>
              </a:pPr>
              <a:endParaRPr lang="en-US" sz="1000" b="1">
                <a:solidFill>
                  <a:schemeClr val="tx1"/>
                </a:solidFill>
              </a:endParaRPr>
            </a:p>
            <a:p>
              <a:pPr algn="ctr">
                <a:defRPr/>
              </a:pPr>
              <a:r>
                <a:rPr lang="en-US" sz="1000" b="1">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200</a:t>
              </a:r>
            </a:p>
            <a:p>
              <a:pPr algn="ctr">
                <a:defRPr/>
              </a:pPr>
              <a:r>
                <a:rPr lang="en-US" sz="1000" b="1">
                  <a:solidFill>
                    <a:schemeClr val="tx1"/>
                  </a:solidFill>
                </a:rPr>
                <a:t>200</a:t>
              </a:r>
            </a:p>
            <a:p>
              <a:pPr algn="ctr">
                <a:defRPr/>
              </a:pPr>
              <a:r>
                <a:rPr lang="en-US" sz="1000" b="1">
                  <a:solidFill>
                    <a:schemeClr val="tx1"/>
                  </a:solidFill>
                </a:rPr>
                <a:t>200</a:t>
              </a:r>
            </a:p>
            <a:p>
              <a:pPr algn="ctr">
                <a:defRPr/>
              </a:pPr>
              <a:endParaRPr lang="en-US" sz="1000" b="1">
                <a:solidFill>
                  <a:schemeClr val="tx1"/>
                </a:solidFill>
              </a:endParaRPr>
            </a:p>
            <a:p>
              <a:pPr algn="ctr">
                <a:defRPr/>
              </a:pPr>
              <a:r>
                <a:rPr lang="en-US" sz="1000" b="1">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255</a:t>
              </a:r>
            </a:p>
            <a:p>
              <a:pPr algn="ctr">
                <a:defRPr/>
              </a:pPr>
              <a:r>
                <a:rPr lang="en-US" sz="1000" b="1">
                  <a:solidFill>
                    <a:schemeClr val="tx1"/>
                  </a:solidFill>
                </a:rPr>
                <a:t>255</a:t>
              </a:r>
            </a:p>
            <a:p>
              <a:pPr algn="ctr">
                <a:defRPr/>
              </a:pPr>
              <a:r>
                <a:rPr lang="en-US" sz="1000" b="1">
                  <a:solidFill>
                    <a:schemeClr val="tx1"/>
                  </a:solidFill>
                </a:rPr>
                <a:t>255</a:t>
              </a:r>
            </a:p>
            <a:p>
              <a:pPr algn="ctr">
                <a:defRPr/>
              </a:pPr>
              <a:endParaRPr lang="en-US" sz="1000" b="1">
                <a:solidFill>
                  <a:schemeClr val="tx1"/>
                </a:solidFill>
              </a:endParaRPr>
            </a:p>
            <a:p>
              <a:pPr algn="ctr">
                <a:defRPr/>
              </a:pPr>
              <a:r>
                <a:rPr lang="en-US" sz="1000" b="1">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2</a:t>
              </a:r>
            </a:p>
            <a:p>
              <a:pPr algn="ctr">
                <a:defRPr/>
              </a:pPr>
              <a:r>
                <a:rPr lang="en-US" sz="1000" b="1">
                  <a:solidFill>
                    <a:schemeClr val="bg1"/>
                  </a:solidFill>
                </a:rPr>
                <a:t>0</a:t>
              </a:r>
            </a:p>
            <a:p>
              <a:pPr algn="ctr">
                <a:defRPr/>
              </a:pPr>
              <a:r>
                <a:rPr lang="en-US" sz="1000" b="1">
                  <a:solidFill>
                    <a:schemeClr val="bg1"/>
                  </a:solidFill>
                </a:rPr>
                <a:t>0</a:t>
              </a:r>
            </a:p>
            <a:p>
              <a:pPr algn="ctr">
                <a:defRPr/>
              </a:pPr>
              <a:endParaRPr lang="en-US" sz="1000" b="1">
                <a:solidFill>
                  <a:schemeClr val="bg1"/>
                </a:solidFill>
              </a:endParaRPr>
            </a:p>
            <a:p>
              <a:pPr algn="ctr">
                <a:defRPr/>
              </a:pPr>
              <a:r>
                <a:rPr lang="en-US" sz="1000" b="1">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163</a:t>
              </a:r>
            </a:p>
            <a:p>
              <a:pPr algn="ctr">
                <a:defRPr/>
              </a:pPr>
              <a:r>
                <a:rPr lang="en-US" sz="1000" b="1">
                  <a:solidFill>
                    <a:schemeClr val="tx1"/>
                  </a:solidFill>
                </a:rPr>
                <a:t>163</a:t>
              </a:r>
            </a:p>
            <a:p>
              <a:pPr algn="ctr">
                <a:defRPr/>
              </a:pPr>
              <a:r>
                <a:rPr lang="en-US" sz="1000" b="1">
                  <a:solidFill>
                    <a:schemeClr val="tx1"/>
                  </a:solidFill>
                </a:rPr>
                <a:t>163</a:t>
              </a:r>
            </a:p>
            <a:p>
              <a:pPr algn="ctr">
                <a:defRPr/>
              </a:pPr>
              <a:endParaRPr lang="en-US" sz="1000" b="1">
                <a:solidFill>
                  <a:schemeClr val="tx1"/>
                </a:solidFill>
              </a:endParaRPr>
            </a:p>
            <a:p>
              <a:pPr algn="ctr">
                <a:defRPr/>
              </a:pPr>
              <a:r>
                <a:rPr lang="en-US" sz="1000" b="1">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131</a:t>
              </a:r>
            </a:p>
            <a:p>
              <a:pPr algn="ctr">
                <a:defRPr/>
              </a:pPr>
              <a:r>
                <a:rPr lang="en-US" sz="1000" b="1">
                  <a:solidFill>
                    <a:schemeClr val="tx1"/>
                  </a:solidFill>
                </a:rPr>
                <a:t>132</a:t>
              </a:r>
            </a:p>
            <a:p>
              <a:pPr algn="ctr">
                <a:defRPr/>
              </a:pPr>
              <a:r>
                <a:rPr lang="en-US" sz="1000" b="1">
                  <a:solidFill>
                    <a:schemeClr val="tx1"/>
                  </a:solidFill>
                </a:rPr>
                <a:t>122</a:t>
              </a:r>
            </a:p>
            <a:p>
              <a:pPr algn="ctr">
                <a:defRPr/>
              </a:pPr>
              <a:endParaRPr lang="en-US" sz="1000" b="1">
                <a:solidFill>
                  <a:schemeClr val="tx1"/>
                </a:solidFill>
              </a:endParaRPr>
            </a:p>
            <a:p>
              <a:pPr algn="ctr">
                <a:defRPr/>
              </a:pPr>
              <a:r>
                <a:rPr lang="en-US" sz="1000" b="1">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223</a:t>
              </a:r>
            </a:p>
            <a:p>
              <a:pPr algn="ctr">
                <a:defRPr/>
              </a:pPr>
              <a:r>
                <a:rPr lang="en-US" sz="1000" b="1">
                  <a:solidFill>
                    <a:schemeClr val="bg1"/>
                  </a:solidFill>
                </a:rPr>
                <a:t>31</a:t>
              </a:r>
            </a:p>
            <a:p>
              <a:pPr algn="ctr">
                <a:defRPr/>
              </a:pPr>
              <a:r>
                <a:rPr lang="en-US" sz="1000" b="1">
                  <a:solidFill>
                    <a:schemeClr val="bg1"/>
                  </a:solidFill>
                </a:rPr>
                <a:t>46</a:t>
              </a:r>
            </a:p>
            <a:p>
              <a:pPr algn="ctr">
                <a:defRPr/>
              </a:pPr>
              <a:endParaRPr lang="en-US" sz="1000" b="1">
                <a:solidFill>
                  <a:schemeClr val="bg1"/>
                </a:solidFill>
              </a:endParaRPr>
            </a:p>
            <a:p>
              <a:pPr algn="ctr">
                <a:defRPr/>
              </a:pPr>
              <a:r>
                <a:rPr lang="en-US" sz="1000" b="1">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110</a:t>
              </a:r>
            </a:p>
            <a:p>
              <a:pPr algn="ctr">
                <a:defRPr/>
              </a:pPr>
              <a:r>
                <a:rPr lang="en-US" sz="1000" b="1">
                  <a:solidFill>
                    <a:schemeClr val="tx1"/>
                  </a:solidFill>
                </a:rPr>
                <a:t>135</a:t>
              </a:r>
            </a:p>
            <a:p>
              <a:pPr algn="ctr">
                <a:defRPr/>
              </a:pPr>
              <a:r>
                <a:rPr lang="en-US" sz="1000" b="1">
                  <a:solidFill>
                    <a:schemeClr val="tx1"/>
                  </a:solidFill>
                </a:rPr>
                <a:t>120</a:t>
              </a:r>
            </a:p>
            <a:p>
              <a:pPr algn="ctr">
                <a:defRPr/>
              </a:pPr>
              <a:endParaRPr lang="en-US" sz="1000" b="1">
                <a:solidFill>
                  <a:schemeClr val="tx1"/>
                </a:solidFill>
              </a:endParaRPr>
            </a:p>
            <a:p>
              <a:pPr algn="ctr">
                <a:defRPr/>
              </a:pPr>
              <a:r>
                <a:rPr lang="en-US" sz="1000" b="1">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112</a:t>
              </a:r>
            </a:p>
            <a:p>
              <a:pPr algn="ctr">
                <a:defRPr/>
              </a:pPr>
              <a:r>
                <a:rPr lang="en-US" sz="1000" b="1">
                  <a:solidFill>
                    <a:schemeClr val="bg1"/>
                  </a:solidFill>
                </a:rPr>
                <a:t>92</a:t>
              </a:r>
            </a:p>
            <a:p>
              <a:pPr algn="ctr">
                <a:defRPr/>
              </a:pPr>
              <a:r>
                <a:rPr lang="en-US" sz="1000" b="1">
                  <a:solidFill>
                    <a:schemeClr val="bg1"/>
                  </a:solidFill>
                </a:rPr>
                <a:t>56</a:t>
              </a:r>
            </a:p>
            <a:p>
              <a:pPr algn="ctr">
                <a:defRPr/>
              </a:pPr>
              <a:endParaRPr lang="en-US" sz="1000" b="1">
                <a:solidFill>
                  <a:schemeClr val="bg1"/>
                </a:solidFill>
              </a:endParaRPr>
            </a:p>
            <a:p>
              <a:pPr algn="ctr">
                <a:defRPr/>
              </a:pPr>
              <a:r>
                <a:rPr lang="en-US" sz="1000" b="1">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62</a:t>
              </a:r>
            </a:p>
            <a:p>
              <a:pPr algn="ctr">
                <a:defRPr/>
              </a:pPr>
              <a:r>
                <a:rPr lang="en-US" sz="1000" b="1">
                  <a:solidFill>
                    <a:schemeClr val="bg1"/>
                  </a:solidFill>
                </a:rPr>
                <a:t>102</a:t>
              </a:r>
            </a:p>
            <a:p>
              <a:pPr algn="ctr">
                <a:defRPr/>
              </a:pPr>
              <a:r>
                <a:rPr lang="en-US" sz="1000" b="1">
                  <a:solidFill>
                    <a:schemeClr val="bg1"/>
                  </a:solidFill>
                </a:rPr>
                <a:t>130</a:t>
              </a:r>
            </a:p>
            <a:p>
              <a:pPr algn="ctr">
                <a:defRPr/>
              </a:pPr>
              <a:endParaRPr lang="en-US" sz="1000" b="1">
                <a:solidFill>
                  <a:schemeClr val="bg1"/>
                </a:solidFill>
              </a:endParaRPr>
            </a:p>
            <a:p>
              <a:pPr algn="ctr">
                <a:defRPr/>
              </a:pPr>
              <a:r>
                <a:rPr lang="en-US" sz="1000" b="1">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102</a:t>
              </a:r>
            </a:p>
            <a:p>
              <a:pPr algn="ctr">
                <a:defRPr/>
              </a:pPr>
              <a:r>
                <a:rPr lang="en-US" sz="1000" b="1">
                  <a:solidFill>
                    <a:schemeClr val="bg1"/>
                  </a:solidFill>
                </a:rPr>
                <a:t>56</a:t>
              </a:r>
            </a:p>
            <a:p>
              <a:pPr algn="ctr">
                <a:defRPr/>
              </a:pPr>
              <a:r>
                <a:rPr lang="en-US" sz="1000" b="1">
                  <a:solidFill>
                    <a:schemeClr val="bg1"/>
                  </a:solidFill>
                </a:rPr>
                <a:t>48</a:t>
              </a:r>
            </a:p>
            <a:p>
              <a:pPr algn="ctr">
                <a:defRPr/>
              </a:pPr>
              <a:endParaRPr lang="en-US" sz="1000" b="1">
                <a:solidFill>
                  <a:schemeClr val="bg1"/>
                </a:solidFill>
              </a:endParaRPr>
            </a:p>
            <a:p>
              <a:pPr algn="ctr">
                <a:defRPr/>
              </a:pPr>
              <a:r>
                <a:rPr lang="en-US" sz="1000" b="1">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130</a:t>
              </a:r>
            </a:p>
            <a:p>
              <a:pPr algn="ctr">
                <a:defRPr/>
              </a:pPr>
              <a:r>
                <a:rPr lang="en-US" sz="1000" b="1">
                  <a:solidFill>
                    <a:schemeClr val="bg1"/>
                  </a:solidFill>
                </a:rPr>
                <a:t>120</a:t>
              </a:r>
            </a:p>
            <a:p>
              <a:pPr algn="ctr">
                <a:defRPr/>
              </a:pPr>
              <a:r>
                <a:rPr lang="en-US" sz="1000" b="1">
                  <a:solidFill>
                    <a:schemeClr val="bg1"/>
                  </a:solidFill>
                </a:rPr>
                <a:t>111</a:t>
              </a:r>
            </a:p>
            <a:p>
              <a:pPr algn="ctr">
                <a:defRPr/>
              </a:pPr>
              <a:endParaRPr lang="en-US" sz="1000" b="1">
                <a:solidFill>
                  <a:schemeClr val="bg1"/>
                </a:solidFill>
              </a:endParaRPr>
            </a:p>
            <a:p>
              <a:pPr algn="ctr">
                <a:defRPr/>
              </a:pPr>
              <a:r>
                <a:rPr lang="en-US" sz="1000" b="1">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237</a:t>
              </a:r>
            </a:p>
            <a:p>
              <a:pPr algn="ctr">
                <a:defRPr/>
              </a:pPr>
              <a:r>
                <a:rPr lang="en-US" sz="1000" b="1">
                  <a:solidFill>
                    <a:schemeClr val="tx1"/>
                  </a:solidFill>
                </a:rPr>
                <a:t>237</a:t>
              </a:r>
            </a:p>
            <a:p>
              <a:pPr algn="ctr">
                <a:defRPr/>
              </a:pPr>
              <a:r>
                <a:rPr lang="en-US" sz="1000" b="1">
                  <a:solidFill>
                    <a:schemeClr val="tx1"/>
                  </a:solidFill>
                </a:rPr>
                <a:t>237</a:t>
              </a:r>
            </a:p>
            <a:p>
              <a:pPr algn="ctr">
                <a:defRPr/>
              </a:pPr>
              <a:endParaRPr lang="en-US" sz="1000" b="1">
                <a:solidFill>
                  <a:schemeClr val="tx1"/>
                </a:solidFill>
              </a:endParaRPr>
            </a:p>
            <a:p>
              <a:pPr algn="ctr">
                <a:defRPr/>
              </a:pPr>
              <a:r>
                <a:rPr lang="en-US" sz="1000" b="1">
                  <a:solidFill>
                    <a:schemeClr val="tx1"/>
                  </a:solidFill>
                </a:rPr>
                <a:t>#ededed</a:t>
              </a: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80</a:t>
              </a:r>
            </a:p>
            <a:p>
              <a:pPr algn="ctr">
                <a:defRPr/>
              </a:pPr>
              <a:r>
                <a:rPr lang="en-US" sz="1000" b="1">
                  <a:solidFill>
                    <a:schemeClr val="bg1"/>
                  </a:solidFill>
                </a:rPr>
                <a:t>119</a:t>
              </a:r>
            </a:p>
            <a:p>
              <a:pPr algn="ctr">
                <a:defRPr/>
              </a:pPr>
              <a:r>
                <a:rPr lang="en-US" sz="1000" b="1">
                  <a:solidFill>
                    <a:schemeClr val="bg1"/>
                  </a:solidFill>
                </a:rPr>
                <a:t>27</a:t>
              </a:r>
            </a:p>
            <a:p>
              <a:pPr algn="ctr">
                <a:defRPr/>
              </a:pPr>
              <a:endParaRPr lang="en-US" sz="1000" b="1">
                <a:solidFill>
                  <a:schemeClr val="bg1"/>
                </a:solidFill>
              </a:endParaRPr>
            </a:p>
            <a:p>
              <a:pPr algn="ctr">
                <a:defRPr/>
              </a:pPr>
              <a:r>
                <a:rPr lang="en-US" sz="1000" b="1">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tx1"/>
                  </a:solidFill>
                </a:rPr>
                <a:t>252</a:t>
              </a:r>
            </a:p>
            <a:p>
              <a:pPr algn="ctr">
                <a:defRPr/>
              </a:pPr>
              <a:r>
                <a:rPr lang="en-US" sz="1000" b="1">
                  <a:solidFill>
                    <a:schemeClr val="tx1"/>
                  </a:solidFill>
                </a:rPr>
                <a:t>174</a:t>
              </a:r>
            </a:p>
            <a:p>
              <a:pPr algn="ctr">
                <a:defRPr/>
              </a:pPr>
              <a:r>
                <a:rPr lang="en-US" sz="1000" b="1">
                  <a:solidFill>
                    <a:schemeClr val="tx1"/>
                  </a:solidFill>
                </a:rPr>
                <a:t>59</a:t>
              </a:r>
            </a:p>
            <a:p>
              <a:pPr algn="ctr">
                <a:defRPr/>
              </a:pPr>
              <a:endParaRPr lang="en-US" sz="1000" b="1">
                <a:solidFill>
                  <a:schemeClr val="tx1"/>
                </a:solidFill>
              </a:endParaRPr>
            </a:p>
            <a:p>
              <a:pPr algn="ctr">
                <a:defRPr/>
              </a:pPr>
              <a:r>
                <a:rPr lang="en-US" sz="1000" b="1">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a:solidFill>
                    <a:schemeClr val="bg1"/>
                  </a:solidFill>
                </a:rPr>
                <a:t>83</a:t>
              </a:r>
            </a:p>
            <a:p>
              <a:pPr algn="ctr">
                <a:defRPr/>
              </a:pPr>
              <a:r>
                <a:rPr lang="en-US" sz="1000" b="1">
                  <a:solidFill>
                    <a:schemeClr val="bg1"/>
                  </a:solidFill>
                </a:rPr>
                <a:t>36</a:t>
              </a:r>
            </a:p>
            <a:p>
              <a:pPr algn="ctr">
                <a:defRPr/>
              </a:pPr>
              <a:r>
                <a:rPr lang="en-US" sz="1000" b="1">
                  <a:solidFill>
                    <a:schemeClr val="bg1"/>
                  </a:solidFill>
                </a:rPr>
                <a:t>118</a:t>
              </a:r>
            </a:p>
            <a:p>
              <a:pPr algn="ctr">
                <a:defRPr/>
              </a:pPr>
              <a:endParaRPr lang="en-US" sz="1000" b="1">
                <a:solidFill>
                  <a:schemeClr val="bg1"/>
                </a:solidFill>
              </a:endParaRPr>
            </a:p>
            <a:p>
              <a:pPr algn="ctr">
                <a:defRPr/>
              </a:pPr>
              <a:r>
                <a:rPr lang="en-US" sz="1000" b="1">
                  <a:solidFill>
                    <a:schemeClr val="bg1"/>
                  </a:solidFill>
                </a:rPr>
                <a:t>#542a76</a:t>
              </a:r>
            </a:p>
          </p:txBody>
        </p:sp>
      </p:grpSp>
    </p:spTree>
    <p:extLst>
      <p:ext uri="{BB962C8B-B14F-4D97-AF65-F5344CB8AC3E}">
        <p14:creationId xmlns:p14="http://schemas.microsoft.com/office/powerpoint/2010/main" val="354046360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a:spLocks/>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9F3F0D91-0204-3B27-78F9-5270338C57F3}"/>
              </a:ext>
            </a:extLst>
          </p:cNvPr>
          <p:cNvPicPr>
            <a:picLocks noChangeAspect="1"/>
          </p:cNvPicPr>
          <p:nvPr userDrawn="1"/>
        </p:nvPicPr>
        <p:blipFill>
          <a:blip r:embed="rId3" cstate="screen">
            <a:duotone>
              <a:prstClr val="black"/>
              <a:srgbClr val="D9C3A5">
                <a:tint val="50000"/>
                <a:satMod val="180000"/>
              </a:srgbClr>
            </a:duotone>
            <a:alphaModFix amt="70000"/>
            <a:extLst>
              <a:ext uri="{BEBA8EAE-BF5A-486C-A8C5-ECC9F3942E4B}">
                <a14:imgProps xmlns:a14="http://schemas.microsoft.com/office/drawing/2010/main">
                  <a14:imgLayer r:embed="rId4">
                    <a14:imgEffect>
                      <a14:colorTemperature colorTemp="7214"/>
                    </a14:imgEffect>
                    <a14:imgEffect>
                      <a14:saturation sat="142000"/>
                    </a14:imgEffect>
                    <a14:imgEffect>
                      <a14:brightnessContrast bright="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picture containing outdoor, water, sky, boat&#10;&#10;Description automatically generated">
            <a:extLst>
              <a:ext uri="{FF2B5EF4-FFF2-40B4-BE49-F238E27FC236}">
                <a16:creationId xmlns:a16="http://schemas.microsoft.com/office/drawing/2014/main" id="{1C946700-4EAF-5150-BAE6-1B741FE05FC3}"/>
              </a:ext>
            </a:extLst>
          </p:cNvPr>
          <p:cNvPicPr>
            <a:picLocks noGrp="1" noRot="1" noChangeAspect="1" noMove="1" noResize="1" noEditPoints="1" noAdjustHandles="1" noChangeArrowheads="1" noChangeShapeType="1" noCrop="1"/>
          </p:cNvPicPr>
          <p:nvPr userDrawn="1"/>
        </p:nvPicPr>
        <p:blipFill rotWithShape="1">
          <a:blip r:embed="rId5" cstate="screen">
            <a:alphaModFix amt="35000"/>
            <a:extLst>
              <a:ext uri="{BEBA8EAE-BF5A-486C-A8C5-ECC9F3942E4B}">
                <a14:imgProps xmlns:a14="http://schemas.microsoft.com/office/drawing/2010/main">
                  <a14:imgLayer r:embed="rId6">
                    <a14:imgEffect>
                      <a14:sharpenSoften amount="57000"/>
                    </a14:imgEffect>
                    <a14:imgEffect>
                      <a14:colorTemperature colorTemp="8108"/>
                    </a14:imgEffect>
                    <a14:imgEffect>
                      <a14:brightnessContrast bright="3000" contrast="21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66D345AB-E89E-614D-4497-C291C9B5C56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12591" y="-1"/>
            <a:ext cx="12192000" cy="6857999"/>
          </a:xfrm>
          <a:prstGeom prst="rect">
            <a:avLst/>
          </a:prstGeom>
        </p:spPr>
      </p:pic>
      <p:pic>
        <p:nvPicPr>
          <p:cNvPr id="15" name="Picture 14">
            <a:extLst>
              <a:ext uri="{FF2B5EF4-FFF2-40B4-BE49-F238E27FC236}">
                <a16:creationId xmlns:a16="http://schemas.microsoft.com/office/drawing/2014/main" id="{CFDD6CC5-1B83-7F52-9B49-9FA38A3117B4}"/>
              </a:ext>
              <a:ext uri="{C183D7F6-B498-43B3-948B-1728B52AA6E4}">
                <adec:decorative xmlns:adec="http://schemas.microsoft.com/office/drawing/2017/decorative" val="1"/>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3FC303A8-5BBC-EF3B-29CF-D44C30D6092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B8D0D923-5D1B-27BA-820E-05025E860B9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3EB3F203-FD11-1DCA-7F38-DF663E69E2E3}"/>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12" name="Picture Placeholder 2">
            <a:extLst>
              <a:ext uri="{FF2B5EF4-FFF2-40B4-BE49-F238E27FC236}">
                <a16:creationId xmlns:a16="http://schemas.microsoft.com/office/drawing/2014/main" id="{7956C692-2D64-03F7-3DA4-A639159C6030}"/>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74206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9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utdoor, water, sky, boat&#10;&#10;Description automatically generated">
            <a:extLst>
              <a:ext uri="{FF2B5EF4-FFF2-40B4-BE49-F238E27FC236}">
                <a16:creationId xmlns:a16="http://schemas.microsoft.com/office/drawing/2014/main" id="{B0F825E8-26F9-E4D8-4CC0-FD5AA1062E0A}"/>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2773"/>
            <a:ext cx="12617658"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658"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EE50367C-7BEE-6629-2989-DC484D27354F}"/>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schemeClr val="bg1">
                      <a:alpha val="75000"/>
                    </a:scheme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1821A2A5-9AFD-2CE2-F6E1-DDDEC99FDAA1}"/>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14" name="Picture Placeholder 2">
            <a:extLst>
              <a:ext uri="{FF2B5EF4-FFF2-40B4-BE49-F238E27FC236}">
                <a16:creationId xmlns:a16="http://schemas.microsoft.com/office/drawing/2014/main" id="{732C800A-8DE2-AA54-922D-7EC386CB29D4}"/>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4566344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12" name="Picture 11" descr="A picture containing outdoor, mountain, black, old&#10;&#10;Description automatically generated">
            <a:extLst>
              <a:ext uri="{FF2B5EF4-FFF2-40B4-BE49-F238E27FC236}">
                <a16:creationId xmlns:a16="http://schemas.microsoft.com/office/drawing/2014/main" id="{9B8EB226-6643-F8FD-BC9E-F5E7F809A3BF}"/>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591"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2591" y="-1"/>
            <a:ext cx="12192000" cy="6857999"/>
          </a:xfrm>
          <a:prstGeom prst="rect">
            <a:avLst/>
          </a:prstGeom>
        </p:spPr>
      </p:pic>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2286EE40-8AA7-F9B3-1D39-D0C8095AF1E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CF5A593-2304-F079-22AA-B4D46C84008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4" name="Picture Placeholder 2">
            <a:extLst>
              <a:ext uri="{FF2B5EF4-FFF2-40B4-BE49-F238E27FC236}">
                <a16:creationId xmlns:a16="http://schemas.microsoft.com/office/drawing/2014/main" id="{F2CE906A-E122-DF42-7570-C05661F8CF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068652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outdoor, grass, field, old&#10;&#10;Description automatically generated">
            <a:extLst>
              <a:ext uri="{FF2B5EF4-FFF2-40B4-BE49-F238E27FC236}">
                <a16:creationId xmlns:a16="http://schemas.microsoft.com/office/drawing/2014/main" id="{6255434C-0444-0409-3E3E-DDC5B9693111}"/>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5"/>
          <a:stretch>
            <a:fillRect/>
          </a:stretch>
        </p:blipFill>
        <p:spPr>
          <a:xfrm>
            <a:off x="1" y="1"/>
            <a:ext cx="12192000" cy="6857999"/>
          </a:xfrm>
          <a:prstGeom prst="rect">
            <a:avLst/>
          </a:prstGeom>
        </p:spPr>
      </p:pic>
      <p:grpSp>
        <p:nvGrpSpPr>
          <p:cNvPr id="9" name="Group 8">
            <a:extLst>
              <a:ext uri="{FF2B5EF4-FFF2-40B4-BE49-F238E27FC236}">
                <a16:creationId xmlns:a16="http://schemas.microsoft.com/office/drawing/2014/main" id="{47543DDD-4B74-1599-9A7B-B293534B5CF7}"/>
              </a:ext>
            </a:extLst>
          </p:cNvPr>
          <p:cNvGrpSpPr/>
          <p:nvPr userDrawn="1"/>
        </p:nvGrpSpPr>
        <p:grpSpPr>
          <a:xfrm>
            <a:off x="74500" y="124438"/>
            <a:ext cx="2612312" cy="6553531"/>
            <a:chOff x="74500" y="124438"/>
            <a:chExt cx="2612312" cy="6553531"/>
          </a:xfrm>
        </p:grpSpPr>
        <p:pic>
          <p:nvPicPr>
            <p:cNvPr id="10" name="Picture 9">
              <a:extLst>
                <a:ext uri="{FF2B5EF4-FFF2-40B4-BE49-F238E27FC236}">
                  <a16:creationId xmlns:a16="http://schemas.microsoft.com/office/drawing/2014/main" id="{E4F2DE20-6379-429B-0166-78BFFF98EDC4}"/>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descr="A picture containing qr code&#10;&#10;Description automatically generated">
              <a:extLst>
                <a:ext uri="{FF2B5EF4-FFF2-40B4-BE49-F238E27FC236}">
                  <a16:creationId xmlns:a16="http://schemas.microsoft.com/office/drawing/2014/main" id="{2F44B104-0FDA-A1E2-47C9-A19FD5A4BD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350C5803-3471-1408-2778-7E1B1803ED34}"/>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7E038DDD-66DA-3B1F-DCBB-6C63390565BA}"/>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5" name="Picture Placeholder 2">
            <a:extLst>
              <a:ext uri="{FF2B5EF4-FFF2-40B4-BE49-F238E27FC236}">
                <a16:creationId xmlns:a16="http://schemas.microsoft.com/office/drawing/2014/main" id="{4CB32BA9-9065-35E5-EDA9-ACD3661C3E7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946281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755254-84E8-67AE-A4A8-EB29F08258A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7999"/>
          </a:xfrm>
          <a:prstGeom prst="rect">
            <a:avLst/>
          </a:prstGeom>
        </p:spPr>
      </p:pic>
      <p:pic>
        <p:nvPicPr>
          <p:cNvPr id="2" name="Picture 1" descr="A picture containing text, old, outdoor, factory&#10;&#10;Description automatically generated">
            <a:extLst>
              <a:ext uri="{FF2B5EF4-FFF2-40B4-BE49-F238E27FC236}">
                <a16:creationId xmlns:a16="http://schemas.microsoft.com/office/drawing/2014/main" id="{692F9CA0-62C6-BB7B-F8E6-1B4EF9DA9508}"/>
              </a:ext>
            </a:extLst>
          </p:cNvPr>
          <p:cNvPicPr>
            <a:picLocks noGrp="1" noRot="1" noChangeAspect="1" noMove="1" noResize="1" noEditPoints="1" noAdjustHandles="1" noChangeArrowheads="1" noChangeShapeType="1" noCrop="1"/>
          </p:cNvPicPr>
          <p:nvPr userDrawn="1"/>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5" name="Picture 14">
            <a:extLst>
              <a:ext uri="{FF2B5EF4-FFF2-40B4-BE49-F238E27FC236}">
                <a16:creationId xmlns:a16="http://schemas.microsoft.com/office/drawing/2014/main" id="{F212AEBA-01A8-C100-F453-CA77315299DE}"/>
              </a:ext>
            </a:extLst>
          </p:cNvPr>
          <p:cNvPicPr>
            <a:picLocks noChangeAspect="1"/>
          </p:cNvPicPr>
          <p:nvPr userDrawn="1"/>
        </p:nvPicPr>
        <p:blipFill>
          <a:blip r:embed="rId5"/>
          <a:stretch>
            <a:fillRect/>
          </a:stretch>
        </p:blipFill>
        <p:spPr>
          <a:xfrm>
            <a:off x="0" y="-2"/>
            <a:ext cx="12192000" cy="6857999"/>
          </a:xfrm>
          <a:prstGeom prst="rect">
            <a:avLst/>
          </a:prstGeom>
        </p:spPr>
      </p:pic>
      <p:grpSp>
        <p:nvGrpSpPr>
          <p:cNvPr id="3" name="Group 2">
            <a:extLst>
              <a:ext uri="{FF2B5EF4-FFF2-40B4-BE49-F238E27FC236}">
                <a16:creationId xmlns:a16="http://schemas.microsoft.com/office/drawing/2014/main" id="{B07344CB-6014-B470-B1F4-E1118D0DE17B}"/>
              </a:ext>
            </a:extLst>
          </p:cNvPr>
          <p:cNvGrpSpPr/>
          <p:nvPr userDrawn="1"/>
        </p:nvGrpSpPr>
        <p:grpSpPr>
          <a:xfrm>
            <a:off x="74500" y="124438"/>
            <a:ext cx="2612312" cy="6553531"/>
            <a:chOff x="74500" y="124438"/>
            <a:chExt cx="2612312" cy="6553531"/>
          </a:xfrm>
        </p:grpSpPr>
        <p:pic>
          <p:nvPicPr>
            <p:cNvPr id="4" name="Picture 3">
              <a:extLst>
                <a:ext uri="{FF2B5EF4-FFF2-40B4-BE49-F238E27FC236}">
                  <a16:creationId xmlns:a16="http://schemas.microsoft.com/office/drawing/2014/main" id="{7F25C857-E414-AEE2-8E4D-4A56F4C48EDA}"/>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5" name="Picture 4" descr="A picture containing qr code&#10;&#10;Description automatically generated">
              <a:extLst>
                <a:ext uri="{FF2B5EF4-FFF2-40B4-BE49-F238E27FC236}">
                  <a16:creationId xmlns:a16="http://schemas.microsoft.com/office/drawing/2014/main" id="{3D59AD30-6415-EF80-F8F2-34D8079CB17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9" name="Title 1">
            <a:extLst>
              <a:ext uri="{FF2B5EF4-FFF2-40B4-BE49-F238E27FC236}">
                <a16:creationId xmlns:a16="http://schemas.microsoft.com/office/drawing/2014/main" id="{82E5A114-6814-B35E-C58E-33A67198E2A1}"/>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2">
            <a:extLst>
              <a:ext uri="{FF2B5EF4-FFF2-40B4-BE49-F238E27FC236}">
                <a16:creationId xmlns:a16="http://schemas.microsoft.com/office/drawing/2014/main" id="{E1B5B754-C474-2BDA-1764-659BE492D6C1}"/>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11" name="Picture Placeholder 2">
            <a:extLst>
              <a:ext uri="{FF2B5EF4-FFF2-40B4-BE49-F238E27FC236}">
                <a16:creationId xmlns:a16="http://schemas.microsoft.com/office/drawing/2014/main" id="{F97F5149-A922-0C43-6F2B-1C4E0F167579}"/>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5899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16911407"/>
      </p:ext>
    </p:extLst>
  </p:cSld>
  <p:clrMapOvr>
    <a:masterClrMapping/>
  </p:clrMapOvr>
  <p:hf hdr="0" ftr="0" dt="0"/>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C622EA81-B6DB-8C6C-5ED3-8E085766C9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picture containing outdoor, sky, ground, old&#10;&#10;Description automatically generated">
            <a:extLst>
              <a:ext uri="{FF2B5EF4-FFF2-40B4-BE49-F238E27FC236}">
                <a16:creationId xmlns:a16="http://schemas.microsoft.com/office/drawing/2014/main" id="{7224291E-CE7F-DEAC-C585-0CD78765206A}"/>
              </a:ext>
            </a:extLst>
          </p:cNvPr>
          <p:cNvPicPr>
            <a:picLocks noGrp="1" noRot="1" noChangeAspect="1" noMove="1" noResize="1" noEditPoints="1" noAdjustHandles="1" noChangeArrowheads="1" noChangeShapeType="1" noCrop="1"/>
          </p:cNvPicPr>
          <p:nvPr userDrawn="1"/>
        </p:nvPicPr>
        <p:blipFill rotWithShape="1">
          <a:blip r:embed="rId3" cstate="screen">
            <a:alphaModFix amt="59000"/>
            <a:extLst>
              <a:ext uri="{BEBA8EAE-BF5A-486C-A8C5-ECC9F3942E4B}">
                <a14:imgProps xmlns:a14="http://schemas.microsoft.com/office/drawing/2010/main">
                  <a14:imgLayer r:embed="rId4">
                    <a14:imgEffect>
                      <a14:sharpenSoften amount="27000"/>
                    </a14:imgEffect>
                    <a14:imgEffect>
                      <a14:colorTemperature colorTemp="7393"/>
                    </a14:imgEffect>
                    <a14:imgEffect>
                      <a14:saturation sat="129000"/>
                    </a14:imgEffect>
                    <a14:imgEffect>
                      <a14:brightnessContrast bright="21000" contrast="1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DB0FE10-E1BA-071A-285D-C9B350A5CFB3}"/>
              </a:ext>
            </a:extLst>
          </p:cNvPr>
          <p:cNvPicPr>
            <a:picLocks noChangeAspect="1"/>
          </p:cNvPicPr>
          <p:nvPr userDrawn="1"/>
        </p:nvPicPr>
        <p:blipFill>
          <a:blip r:embed="rId5"/>
          <a:stretch>
            <a:fillRect/>
          </a:stretch>
        </p:blipFill>
        <p:spPr>
          <a:xfrm>
            <a:off x="0" y="0"/>
            <a:ext cx="12192000" cy="6857999"/>
          </a:xfrm>
          <a:prstGeom prst="rect">
            <a:avLst/>
          </a:prstGeom>
        </p:spPr>
      </p:pic>
      <p:grpSp>
        <p:nvGrpSpPr>
          <p:cNvPr id="5" name="Group 4">
            <a:extLst>
              <a:ext uri="{FF2B5EF4-FFF2-40B4-BE49-F238E27FC236}">
                <a16:creationId xmlns:a16="http://schemas.microsoft.com/office/drawing/2014/main" id="{3A2AAC1B-6882-D004-3166-ABC22F6CC8BE}"/>
              </a:ext>
            </a:extLst>
          </p:cNvPr>
          <p:cNvGrpSpPr/>
          <p:nvPr userDrawn="1"/>
        </p:nvGrpSpPr>
        <p:grpSpPr>
          <a:xfrm>
            <a:off x="74500" y="124438"/>
            <a:ext cx="2612312" cy="6553531"/>
            <a:chOff x="74500" y="124438"/>
            <a:chExt cx="2612312" cy="6553531"/>
          </a:xfrm>
        </p:grpSpPr>
        <p:pic>
          <p:nvPicPr>
            <p:cNvPr id="6" name="Picture 5">
              <a:extLst>
                <a:ext uri="{FF2B5EF4-FFF2-40B4-BE49-F238E27FC236}">
                  <a16:creationId xmlns:a16="http://schemas.microsoft.com/office/drawing/2014/main" id="{FF7285F3-D581-4F26-C195-B26ACFB9FD0B}"/>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4" name="Picture 13" descr="A picture containing qr code&#10;&#10;Description automatically generated">
              <a:extLst>
                <a:ext uri="{FF2B5EF4-FFF2-40B4-BE49-F238E27FC236}">
                  <a16:creationId xmlns:a16="http://schemas.microsoft.com/office/drawing/2014/main" id="{4357EE07-DF2E-6CEB-A19C-A7B1922B196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47D56436-3769-816D-1292-33D44B5655EF}"/>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092E659F-BB7D-842C-AEEA-C4ED73C71E07}"/>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8" name="Picture Placeholder 2">
            <a:extLst>
              <a:ext uri="{FF2B5EF4-FFF2-40B4-BE49-F238E27FC236}">
                <a16:creationId xmlns:a16="http://schemas.microsoft.com/office/drawing/2014/main" id="{271CD653-0627-ECB7-8998-BC86C301DFB7}"/>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512910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0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utdoor, sky, ground, old&#10;&#10;Description automatically generated">
            <a:extLst>
              <a:ext uri="{FF2B5EF4-FFF2-40B4-BE49-F238E27FC236}">
                <a16:creationId xmlns:a16="http://schemas.microsoft.com/office/drawing/2014/main" id="{8F171DEF-A430-B5BA-DBA4-4789F8E036E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626"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20CB5390-F2DE-C494-A6E3-0E3F2CF9501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788BD536-BD6E-6976-33F2-203E3B0A4CB8}"/>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9" name="Picture Placeholder 2">
            <a:extLst>
              <a:ext uri="{FF2B5EF4-FFF2-40B4-BE49-F238E27FC236}">
                <a16:creationId xmlns:a16="http://schemas.microsoft.com/office/drawing/2014/main" id="{DD6A4172-9744-668D-6E17-AF4017235DA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948249757"/>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rectangle&#10;&#10;Description automatically generated">
            <a:extLst>
              <a:ext uri="{FF2B5EF4-FFF2-40B4-BE49-F238E27FC236}">
                <a16:creationId xmlns:a16="http://schemas.microsoft.com/office/drawing/2014/main" id="{B5CAC99D-BD1B-72A6-6A0E-04193384811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4A47BFF-F88D-E254-51CB-DA810DBED3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15536"/>
            <a:ext cx="12192000" cy="6873536"/>
          </a:xfrm>
          <a:prstGeom prst="rect">
            <a:avLst/>
          </a:prstGeom>
        </p:spPr>
      </p:pic>
      <p:pic>
        <p:nvPicPr>
          <p:cNvPr id="2" name="Picture 1" descr="A picture containing outdoor, old&#10;&#10;Description automatically generated">
            <a:extLst>
              <a:ext uri="{FF2B5EF4-FFF2-40B4-BE49-F238E27FC236}">
                <a16:creationId xmlns:a16="http://schemas.microsoft.com/office/drawing/2014/main" id="{CB7CA560-15D9-B8B7-77DD-EC335969E56A}"/>
              </a:ext>
            </a:extLst>
          </p:cNvPr>
          <p:cNvPicPr>
            <a:picLocks noGrp="1" noRot="1" noChangeAspect="1" noMove="1" noResize="1" noEditPoints="1" noAdjustHandles="1" noChangeArrowheads="1" noChangeShapeType="1" noCrop="1"/>
          </p:cNvPicPr>
          <p:nvPr userDrawn="1"/>
        </p:nvPicPr>
        <p:blipFill rotWithShape="1">
          <a:blip r:embed="rId4" cstate="screen">
            <a:alphaModFix amt="35000"/>
            <a:extLst>
              <a:ext uri="{28A0092B-C50C-407E-A947-70E740481C1C}">
                <a14:useLocalDpi xmlns:a14="http://schemas.microsoft.com/office/drawing/2010/main"/>
              </a:ext>
            </a:extLst>
          </a:blip>
          <a:srcRect/>
          <a:stretch/>
        </p:blipFill>
        <p:spPr>
          <a:xfrm>
            <a:off x="1" y="-7768"/>
            <a:ext cx="12192000" cy="6873535"/>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1" y="-23303"/>
            <a:ext cx="12192000" cy="6857999"/>
          </a:xfrm>
          <a:prstGeom prst="rect">
            <a:avLst/>
          </a:prstGeom>
        </p:spPr>
      </p:pic>
      <p:grpSp>
        <p:nvGrpSpPr>
          <p:cNvPr id="14" name="Group 13">
            <a:extLst>
              <a:ext uri="{FF2B5EF4-FFF2-40B4-BE49-F238E27FC236}">
                <a16:creationId xmlns:a16="http://schemas.microsoft.com/office/drawing/2014/main" id="{EE631BEF-3BDD-DE22-794E-9CBB017A778B}"/>
              </a:ext>
            </a:extLst>
          </p:cNvPr>
          <p:cNvGrpSpPr/>
          <p:nvPr userDrawn="1"/>
        </p:nvGrpSpPr>
        <p:grpSpPr>
          <a:xfrm>
            <a:off x="74500" y="124438"/>
            <a:ext cx="2612312" cy="6553531"/>
            <a:chOff x="74500" y="124438"/>
            <a:chExt cx="2612312" cy="6553531"/>
          </a:xfrm>
        </p:grpSpPr>
        <p:pic>
          <p:nvPicPr>
            <p:cNvPr id="15" name="Picture 14">
              <a:extLst>
                <a:ext uri="{FF2B5EF4-FFF2-40B4-BE49-F238E27FC236}">
                  <a16:creationId xmlns:a16="http://schemas.microsoft.com/office/drawing/2014/main" id="{664C231B-7DFE-7C75-A906-0B2B2C789993}"/>
                </a:ext>
                <a:ext uri="{C183D7F6-B498-43B3-948B-1728B52AA6E4}">
                  <adec:decorative xmlns:adec="http://schemas.microsoft.com/office/drawing/2017/decorative" val="1"/>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9" name="Picture 18" descr="A picture containing qr code&#10;&#10;Description automatically generated">
              <a:extLst>
                <a:ext uri="{FF2B5EF4-FFF2-40B4-BE49-F238E27FC236}">
                  <a16:creationId xmlns:a16="http://schemas.microsoft.com/office/drawing/2014/main" id="{75FDA547-66B6-3212-C804-4CD120628FA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A5B4D753-6F4F-C112-4727-1FCC63A930A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F06462BE-7AC8-90F6-8A55-9CDC151D0DFE}"/>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7" name="Picture Placeholder 2">
            <a:extLst>
              <a:ext uri="{FF2B5EF4-FFF2-40B4-BE49-F238E27FC236}">
                <a16:creationId xmlns:a16="http://schemas.microsoft.com/office/drawing/2014/main" id="{AE4ADB99-AF46-9B44-7C8B-43C4BE38320F}"/>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8481284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outdoor, old&#10;&#10;Description automatically generated">
            <a:extLst>
              <a:ext uri="{FF2B5EF4-FFF2-40B4-BE49-F238E27FC236}">
                <a16:creationId xmlns:a16="http://schemas.microsoft.com/office/drawing/2014/main" id="{E7BB7CC7-BB85-BB66-5E98-2B3B3536021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5098" cy="6857999"/>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5F9CA195-CD7C-5D3C-6650-BE01D65B03D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02B4491A-D2E3-EF6B-EAB1-B3FA6BC4B5FB}"/>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9" name="Picture Placeholder 2">
            <a:extLst>
              <a:ext uri="{FF2B5EF4-FFF2-40B4-BE49-F238E27FC236}">
                <a16:creationId xmlns:a16="http://schemas.microsoft.com/office/drawing/2014/main" id="{978C0055-8594-B930-5FEB-3A41096AC411}"/>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09956207"/>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93DB7EDF-EC88-F880-A839-9DE54715F7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66619DD-0158-B7BD-1399-636797638C0F}"/>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7999"/>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57E42C17-21C3-A07B-C38A-50F5D8780E66}"/>
              </a:ext>
            </a:extLst>
          </p:cNvPr>
          <p:cNvPicPr>
            <a:picLocks noChangeAspect="1"/>
          </p:cNvPicPr>
          <p:nvPr userDrawn="1"/>
        </p:nvPicPr>
        <p:blipFill rotWithShape="1">
          <a:blip r:embed="rId4" cstate="screen">
            <a:alphaModFix amt="35000"/>
            <a:duotone>
              <a:prstClr val="black"/>
              <a:srgbClr val="D9C3A5">
                <a:tint val="50000"/>
                <a:satMod val="180000"/>
              </a:srgbClr>
            </a:duotone>
            <a:extLst>
              <a:ext uri="{BEBA8EAE-BF5A-486C-A8C5-ECC9F3942E4B}">
                <a14:imgProps xmlns:a14="http://schemas.microsoft.com/office/drawing/2010/main">
                  <a14:imgLayer r:embed="rId5">
                    <a14:imgEffect>
                      <a14:artisticPaintStrokes/>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740DEDB4-7D80-482F-8136-325C30E8D46E}"/>
              </a:ext>
            </a:extLst>
          </p:cNvPr>
          <p:cNvPicPr>
            <a:picLocks noChangeAspect="1"/>
          </p:cNvPicPr>
          <p:nvPr userDrawn="1"/>
        </p:nvPicPr>
        <p:blipFill>
          <a:blip r:embed="rId6"/>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B3C08080-A5FE-7588-AD4D-000512D75ED4}"/>
              </a:ext>
            </a:extLst>
          </p:cNvPr>
          <p:cNvPicPr>
            <a:picLocks noChangeAspect="1"/>
          </p:cNvPicPr>
          <p:nvPr userDrawn="1"/>
        </p:nvPicPr>
        <p:blipFill>
          <a:blip r:embed="rId6"/>
          <a:stretch>
            <a:fillRect/>
          </a:stretch>
        </p:blipFill>
        <p:spPr>
          <a:xfrm>
            <a:off x="12591" y="-1"/>
            <a:ext cx="12192000" cy="6857999"/>
          </a:xfrm>
          <a:prstGeom prst="rect">
            <a:avLst/>
          </a:prstGeom>
        </p:spPr>
      </p:pic>
      <p:grpSp>
        <p:nvGrpSpPr>
          <p:cNvPr id="6" name="Group 5">
            <a:extLst>
              <a:ext uri="{FF2B5EF4-FFF2-40B4-BE49-F238E27FC236}">
                <a16:creationId xmlns:a16="http://schemas.microsoft.com/office/drawing/2014/main" id="{0A806D8A-4120-F2D7-F677-0840AEB9F841}"/>
              </a:ext>
            </a:extLst>
          </p:cNvPr>
          <p:cNvGrpSpPr/>
          <p:nvPr userDrawn="1"/>
        </p:nvGrpSpPr>
        <p:grpSpPr>
          <a:xfrm>
            <a:off x="74500" y="124438"/>
            <a:ext cx="2612312" cy="6553531"/>
            <a:chOff x="74500" y="124438"/>
            <a:chExt cx="2612312" cy="6553531"/>
          </a:xfrm>
        </p:grpSpPr>
        <p:pic>
          <p:nvPicPr>
            <p:cNvPr id="14" name="Picture 13">
              <a:extLst>
                <a:ext uri="{FF2B5EF4-FFF2-40B4-BE49-F238E27FC236}">
                  <a16:creationId xmlns:a16="http://schemas.microsoft.com/office/drawing/2014/main" id="{D2F1A32D-0EC5-C594-92B1-9DF16BCBE529}"/>
                </a:ext>
                <a:ext uri="{C183D7F6-B498-43B3-948B-1728B52AA6E4}">
                  <adec:decorative xmlns:adec="http://schemas.microsoft.com/office/drawing/2017/decorative" val="1"/>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5" name="Picture 14" descr="A picture containing qr code&#10;&#10;Description automatically generated">
              <a:extLst>
                <a:ext uri="{FF2B5EF4-FFF2-40B4-BE49-F238E27FC236}">
                  <a16:creationId xmlns:a16="http://schemas.microsoft.com/office/drawing/2014/main" id="{A4684176-E3C5-BE25-3520-23392AE1D51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grpSp>
      <p:sp>
        <p:nvSpPr>
          <p:cNvPr id="2" name="Title 1">
            <a:extLst>
              <a:ext uri="{FF2B5EF4-FFF2-40B4-BE49-F238E27FC236}">
                <a16:creationId xmlns:a16="http://schemas.microsoft.com/office/drawing/2014/main" id="{A2745293-17D6-307B-097E-32A5FF0AE15C}"/>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E15064E4-0BBF-F1BD-C49D-C994EA72082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9" name="Picture Placeholder 2">
            <a:extLst>
              <a:ext uri="{FF2B5EF4-FFF2-40B4-BE49-F238E27FC236}">
                <a16:creationId xmlns:a16="http://schemas.microsoft.com/office/drawing/2014/main" id="{39A2D02E-5E56-8C10-810B-F451DD1FB4B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984744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2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text, outdoor&#10;&#10;Description automatically generated">
            <a:extLst>
              <a:ext uri="{FF2B5EF4-FFF2-40B4-BE49-F238E27FC236}">
                <a16:creationId xmlns:a16="http://schemas.microsoft.com/office/drawing/2014/main" id="{1A88E0A8-2694-177D-F7E3-1D80404846EF}"/>
              </a:ext>
            </a:extLst>
          </p:cNvPr>
          <p:cNvPicPr>
            <a:picLocks noChangeAspect="1"/>
          </p:cNvPicPr>
          <p:nvPr userDrawn="1"/>
        </p:nvPicPr>
        <p:blipFill rotWithShape="1">
          <a:blip r:embed="rId2" cstate="screen">
            <a:alphaModFix amt="35000"/>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37354"/>
            <a:ext cx="12192000" cy="6858000"/>
          </a:xfrm>
          <a:prstGeom prst="rect">
            <a:avLst/>
          </a:prstGeom>
        </p:spPr>
      </p:pic>
      <p:pic>
        <p:nvPicPr>
          <p:cNvPr id="4" name="Picture 3" descr="A picture containing text, silhouette&#10;&#10;Description automatically generated">
            <a:extLst>
              <a:ext uri="{FF2B5EF4-FFF2-40B4-BE49-F238E27FC236}">
                <a16:creationId xmlns:a16="http://schemas.microsoft.com/office/drawing/2014/main" id="{90FCFF78-9D11-FAD1-F52F-232A942C83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5400000" algn="t"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5567" y="5728611"/>
            <a:ext cx="2139512" cy="949358"/>
          </a:xfrm>
          <a:prstGeom prst="rect">
            <a:avLst/>
          </a:prstGeom>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4EFA99E5-2092-5473-9359-91ED20161547}"/>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8329ACDF-BCBD-23EC-4E18-2DB2D9AC4A3D}"/>
              </a:ext>
            </a:extLst>
          </p:cNvPr>
          <p:cNvSpPr>
            <a:spLocks noGrp="1"/>
          </p:cNvSpPr>
          <p:nvPr>
            <p:ph sz="half" idx="1"/>
          </p:nvPr>
        </p:nvSpPr>
        <p:spPr>
          <a:xfrm>
            <a:off x="2699403" y="2486061"/>
            <a:ext cx="5258055" cy="3308350"/>
          </a:xfrm>
          <a:prstGeom prst="rect">
            <a:avLst/>
          </a:prstGeom>
          <a:ln w="12700">
            <a:solidFill>
              <a:schemeClr val="bg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9" name="Picture Placeholder 2">
            <a:extLst>
              <a:ext uri="{FF2B5EF4-FFF2-40B4-BE49-F238E27FC236}">
                <a16:creationId xmlns:a16="http://schemas.microsoft.com/office/drawing/2014/main" id="{FC98284A-52EA-731A-5288-2E3A6D81193E}"/>
              </a:ext>
            </a:extLst>
          </p:cNvPr>
          <p:cNvSpPr>
            <a:spLocks noGrp="1"/>
          </p:cNvSpPr>
          <p:nvPr>
            <p:ph type="pic" idx="10"/>
          </p:nvPr>
        </p:nvSpPr>
        <p:spPr>
          <a:xfrm>
            <a:off x="8518985" y="2486061"/>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967460258"/>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A close up of a keyboard&#10;&#10;Description automatically generated with medium confidence">
            <a:extLst>
              <a:ext uri="{FF2B5EF4-FFF2-40B4-BE49-F238E27FC236}">
                <a16:creationId xmlns:a16="http://schemas.microsoft.com/office/drawing/2014/main" id="{E0DEDC28-A92A-E2BD-A0EE-E799F51FB46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33000"/>
                    </a14:imgEffect>
                    <a14:imgEffect>
                      <a14:brightnessContrast bright="33000" contrast="-3000"/>
                    </a14:imgEffect>
                  </a14:imgLayer>
                </a14:imgProps>
              </a:ext>
              <a:ext uri="{28A0092B-C50C-407E-A947-70E740481C1C}">
                <a14:useLocalDpi xmlns:a14="http://schemas.microsoft.com/office/drawing/2010/main"/>
              </a:ext>
            </a:extLst>
          </a:blip>
          <a:stretch>
            <a:fillRect/>
          </a:stretch>
        </p:blipFill>
        <p:spPr>
          <a:xfrm>
            <a:off x="0" y="1"/>
            <a:ext cx="12192000" cy="6887552"/>
          </a:xfrm>
          <a:prstGeom prst="rect">
            <a:avLst/>
          </a:prstGeom>
          <a:effectLst>
            <a:outerShdw dir="5400000" sx="1000" sy="1000" algn="ctr" rotWithShape="0">
              <a:srgbClr val="000000"/>
            </a:outerShdw>
          </a:effectLst>
        </p:spPr>
      </p:pic>
      <p:pic>
        <p:nvPicPr>
          <p:cNvPr id="5" name="Picture 4">
            <a:extLst>
              <a:ext uri="{FF2B5EF4-FFF2-40B4-BE49-F238E27FC236}">
                <a16:creationId xmlns:a16="http://schemas.microsoft.com/office/drawing/2014/main" id="{9B9AE7DA-79D8-F0CD-B2E9-097F12967E9F}"/>
              </a:ext>
              <a:ext uri="{C183D7F6-B498-43B3-948B-1728B52AA6E4}">
                <adec:decorative xmlns:adec="http://schemas.microsoft.com/office/drawing/2017/decorative" val="1"/>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74500" y="124438"/>
            <a:ext cx="2612312" cy="2441603"/>
          </a:xfrm>
          <a:prstGeom prst="rect">
            <a:avLst/>
          </a:prstGeom>
          <a:ln>
            <a:noFill/>
          </a:ln>
          <a:effectLst>
            <a:outerShdw blurRad="50800" dist="38100" dir="18900000" algn="bl"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3" name="Picture 12" descr="A picture containing qr code&#10;&#10;Description automatically generated">
            <a:extLst>
              <a:ext uri="{FF2B5EF4-FFF2-40B4-BE49-F238E27FC236}">
                <a16:creationId xmlns:a16="http://schemas.microsoft.com/office/drawing/2014/main" id="{377EE1F3-4BB5-F481-0C7A-B030D0BD435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8155" y="5784204"/>
            <a:ext cx="2139512" cy="94935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BA707A5-77F7-520C-48BB-E4C323B0C6F8}"/>
              </a:ext>
            </a:extLst>
          </p:cNvPr>
          <p:cNvSpPr>
            <a:spLocks noGrp="1"/>
          </p:cNvSpPr>
          <p:nvPr>
            <p:ph type="title"/>
          </p:nvPr>
        </p:nvSpPr>
        <p:spPr>
          <a:xfrm>
            <a:off x="2693124" y="907244"/>
            <a:ext cx="8921934"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78B7CC9-9BD8-2E08-1451-E5AEF33D88AE}"/>
              </a:ext>
            </a:extLst>
          </p:cNvPr>
          <p:cNvSpPr>
            <a:spLocks noGrp="1"/>
          </p:cNvSpPr>
          <p:nvPr>
            <p:ph sz="half" idx="1"/>
          </p:nvPr>
        </p:nvSpPr>
        <p:spPr>
          <a:xfrm>
            <a:off x="2699403" y="2486061"/>
            <a:ext cx="5258055" cy="3308350"/>
          </a:xfrm>
          <a:prstGeom prst="rect">
            <a:avLst/>
          </a:prstGeom>
          <a:ln w="12700">
            <a:solidFill>
              <a:schemeClr val="tx1">
                <a:alpha val="99000"/>
              </a:schemeClr>
            </a:solidFill>
            <a:miter lim="800000"/>
          </a:ln>
        </p:spPr>
        <p:txBody>
          <a:bodyPr/>
          <a:lstStyle>
            <a:lvl1pPr marL="0" indent="0">
              <a:buNone/>
              <a:defRPr b="1" i="0" cap="none" baseline="0">
                <a:solidFill>
                  <a:srgbClr val="FFCD05"/>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4" name="Picture Placeholder 2">
            <a:extLst>
              <a:ext uri="{FF2B5EF4-FFF2-40B4-BE49-F238E27FC236}">
                <a16:creationId xmlns:a16="http://schemas.microsoft.com/office/drawing/2014/main" id="{6F179DE1-68DD-F970-43A7-B13607251693}"/>
              </a:ext>
            </a:extLst>
          </p:cNvPr>
          <p:cNvSpPr>
            <a:spLocks noGrp="1"/>
          </p:cNvSpPr>
          <p:nvPr>
            <p:ph type="pic" idx="10"/>
          </p:nvPr>
        </p:nvSpPr>
        <p:spPr>
          <a:xfrm>
            <a:off x="8518985" y="2486061"/>
            <a:ext cx="2512935" cy="3308350"/>
          </a:xfrm>
          <a:prstGeom prst="rect">
            <a:avLst/>
          </a:prstGeom>
          <a:ln w="12700">
            <a:solidFill>
              <a:schemeClr val="tx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781557412"/>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8_Picture with Caption">
    <p:bg>
      <p:bgPr>
        <a:gradFill rotWithShape="1">
          <a:gsLst>
            <a:gs pos="0">
              <a:schemeClr val="bg1">
                <a:tint val="93000"/>
                <a:satMod val="150000"/>
                <a:shade val="98000"/>
                <a:lumMod val="102000"/>
                <a:alpha val="0"/>
              </a:schemeClr>
            </a:gs>
            <a:gs pos="3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745FDA-8026-CB5C-15E7-4D219461A689}"/>
              </a:ext>
            </a:extLst>
          </p:cNvPr>
          <p:cNvSpPr>
            <a:spLocks noGrp="1" noRot="1" noMove="1" noResize="1" noEditPoints="1" noAdjustHandles="1" noChangeArrowheads="1" noChangeShapeType="1"/>
          </p:cNvSpPr>
          <p:nvPr userDrawn="1"/>
        </p:nvSpPr>
        <p:spPr>
          <a:xfrm>
            <a:off x="0" y="0"/>
            <a:ext cx="12202028"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235D09-2772-83CE-FFFC-1778DF35936E}"/>
              </a:ext>
            </a:extLst>
          </p:cNvPr>
          <p:cNvPicPr>
            <a:picLocks noGrp="1" noRot="1" noChangeAspect="1" noMove="1" noResize="1" noEditPoints="1" noAdjustHandles="1" noChangeArrowheads="1" noChangeShapeType="1" noCrop="1"/>
          </p:cNvPicPr>
          <p:nvPr userDrawn="1"/>
        </p:nvPicPr>
        <p:blipFill>
          <a:blip r:embed="rId2">
            <a:duotone>
              <a:prstClr val="black"/>
              <a:srgbClr val="D9C3A5">
                <a:tint val="50000"/>
                <a:satMod val="180000"/>
              </a:srgbClr>
            </a:duotone>
            <a:alphaModFix amt="70000"/>
          </a:blip>
          <a:stretch>
            <a:fillRect/>
          </a:stretch>
        </p:blipFill>
        <p:spPr>
          <a:xfrm flipH="1">
            <a:off x="3514731" y="0"/>
            <a:ext cx="8677268" cy="6858000"/>
          </a:xfrm>
          <a:prstGeom prst="rect">
            <a:avLst/>
          </a:prstGeom>
        </p:spPr>
      </p:pic>
      <p:pic>
        <p:nvPicPr>
          <p:cNvPr id="15" name="Picture 14" descr="A picture containing water, outdoor, ocean&#10;&#10;Description automatically generated">
            <a:extLst>
              <a:ext uri="{FF2B5EF4-FFF2-40B4-BE49-F238E27FC236}">
                <a16:creationId xmlns:a16="http://schemas.microsoft.com/office/drawing/2014/main" id="{B37685FF-2C31-DC91-0C23-FB866808B3C9}"/>
              </a:ext>
            </a:extLst>
          </p:cNvPr>
          <p:cNvPicPr>
            <a:picLocks noGrp="1" noRot="1" noChangeAspect="1" noMove="1" noResize="1" noEditPoints="1" noAdjustHandles="1" noChangeArrowheads="1" noChangeShapeType="1" noCrop="1"/>
          </p:cNvPicPr>
          <p:nvPr userDrawn="1"/>
        </p:nvPicPr>
        <p:blipFill>
          <a:blip r:embed="rId3" cstate="screen">
            <a:duotone>
              <a:prstClr val="black"/>
              <a:srgbClr val="D9C3A5">
                <a:tint val="50000"/>
                <a:satMod val="180000"/>
              </a:srgbClr>
            </a:duotone>
            <a:alphaModFix amt="70000"/>
            <a:extLst>
              <a:ext uri="{28A0092B-C50C-407E-A947-70E740481C1C}">
                <a14:useLocalDpi xmlns:a14="http://schemas.microsoft.com/office/drawing/2010/main"/>
              </a:ext>
            </a:extLst>
          </a:blip>
          <a:stretch>
            <a:fillRect/>
          </a:stretch>
        </p:blipFill>
        <p:spPr>
          <a:xfrm flipH="1">
            <a:off x="-1" y="0"/>
            <a:ext cx="3519307" cy="6858000"/>
          </a:xfrm>
          <a:prstGeom prst="rect">
            <a:avLst/>
          </a:prstGeom>
        </p:spPr>
      </p:pic>
      <p:pic>
        <p:nvPicPr>
          <p:cNvPr id="19" name="Picture 18">
            <a:extLst>
              <a:ext uri="{FF2B5EF4-FFF2-40B4-BE49-F238E27FC236}">
                <a16:creationId xmlns:a16="http://schemas.microsoft.com/office/drawing/2014/main" id="{2298F51C-776F-F39A-C4EF-E3222DB41A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086" y="169622"/>
            <a:ext cx="4358285" cy="4070813"/>
          </a:xfrm>
          <a:prstGeom prst="rect">
            <a:avLst/>
          </a:prstGeom>
          <a:effectLst>
            <a:outerShdw blurRad="50800" dist="38100" dir="10800000" algn="r" rotWithShape="0">
              <a:prstClr val="black">
                <a:alpha val="40000"/>
              </a:prstClr>
            </a:outerShdw>
          </a:effectLst>
        </p:spPr>
      </p:pic>
      <p:pic>
        <p:nvPicPr>
          <p:cNvPr id="22" name="Picture 21">
            <a:extLst>
              <a:ext uri="{FF2B5EF4-FFF2-40B4-BE49-F238E27FC236}">
                <a16:creationId xmlns:a16="http://schemas.microsoft.com/office/drawing/2014/main" id="{C334314C-2196-D609-E42A-DBDC55EF246C}"/>
              </a:ext>
            </a:extLst>
          </p:cNvPr>
          <p:cNvPicPr>
            <a:picLocks noChangeAspect="1"/>
          </p:cNvPicPr>
          <p:nvPr userDrawn="1"/>
        </p:nvPicPr>
        <p:blipFill>
          <a:blip r:embed="rId5"/>
          <a:stretch>
            <a:fillRect/>
          </a:stretch>
        </p:blipFill>
        <p:spPr>
          <a:xfrm>
            <a:off x="239950" y="5743416"/>
            <a:ext cx="2139881" cy="94496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90347A0-C128-F931-C70A-C851095AA2E5}"/>
              </a:ext>
            </a:extLst>
          </p:cNvPr>
          <p:cNvSpPr>
            <a:spLocks noGrp="1"/>
          </p:cNvSpPr>
          <p:nvPr>
            <p:ph type="title"/>
          </p:nvPr>
        </p:nvSpPr>
        <p:spPr>
          <a:xfrm>
            <a:off x="4245428" y="1407992"/>
            <a:ext cx="7369629" cy="1098225"/>
          </a:xfrm>
          <a:prstGeom prst="rect">
            <a:avLst/>
          </a:prstGeom>
        </p:spPr>
        <p:txBody>
          <a:bodyPr/>
          <a:lstStyle>
            <a:lvl1pPr algn="ctr">
              <a:defRPr b="1" cap="all" spc="-30" baseline="0">
                <a:solidFill>
                  <a:srgbClr val="FFCD05"/>
                </a:solidFill>
                <a:effectLst>
                  <a:outerShdw blurRad="50800" dist="63500" dir="2700000" algn="tl" rotWithShape="0">
                    <a:prstClr val="black">
                      <a:alpha val="75000"/>
                    </a:prst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AD42FDE-260B-13D3-B0F5-7793231F06EF}"/>
              </a:ext>
            </a:extLst>
          </p:cNvPr>
          <p:cNvSpPr>
            <a:spLocks noGrp="1"/>
          </p:cNvSpPr>
          <p:nvPr>
            <p:ph sz="half" idx="1"/>
          </p:nvPr>
        </p:nvSpPr>
        <p:spPr>
          <a:xfrm>
            <a:off x="4245427" y="3084780"/>
            <a:ext cx="4550229" cy="3308350"/>
          </a:xfrm>
          <a:prstGeom prst="rect">
            <a:avLst/>
          </a:prstGeom>
          <a:ln w="12700">
            <a:solidFill>
              <a:schemeClr val="bg1">
                <a:alpha val="99000"/>
              </a:schemeClr>
            </a:solidFill>
            <a:miter lim="800000"/>
          </a:ln>
        </p:spPr>
        <p:txBody>
          <a:bodyPr/>
          <a:lstStyle>
            <a:lvl1pPr marL="0" indent="0">
              <a:buNone/>
              <a:defRPr b="1" i="0" cap="none" baseline="0">
                <a:solidFill>
                  <a:schemeClr val="bg1"/>
                </a:solidFill>
                <a:latin typeface="Arial" panose="020B0604020202020204" pitchFamily="34" charset="0"/>
                <a:cs typeface="Arial" panose="020B0604020202020204" pitchFamily="34" charset="0"/>
              </a:defRPr>
            </a:lvl1pPr>
            <a:lvl2pPr>
              <a:defRPr>
                <a:solidFill>
                  <a:srgbClr val="FFCD05"/>
                </a:solidFill>
                <a:latin typeface="Arial" panose="020B0604020202020204" pitchFamily="34" charset="0"/>
                <a:cs typeface="Arial" panose="020B0604020202020204" pitchFamily="34" charset="0"/>
              </a:defRPr>
            </a:lvl2pPr>
            <a:lvl3pPr>
              <a:defRPr>
                <a:solidFill>
                  <a:srgbClr val="FFCD05"/>
                </a:solidFill>
                <a:latin typeface="Arial" panose="020B0604020202020204" pitchFamily="34" charset="0"/>
                <a:cs typeface="Arial" panose="020B0604020202020204" pitchFamily="34" charset="0"/>
              </a:defRPr>
            </a:lvl3pPr>
            <a:lvl4pPr>
              <a:defRPr>
                <a:solidFill>
                  <a:srgbClr val="FFCD05"/>
                </a:solidFill>
                <a:latin typeface="Arial" panose="020B0604020202020204" pitchFamily="34" charset="0"/>
                <a:cs typeface="Arial" panose="020B0604020202020204" pitchFamily="34" charset="0"/>
              </a:defRPr>
            </a:lvl4pPr>
            <a:lvl5pPr>
              <a:defRPr>
                <a:solidFill>
                  <a:srgbClr val="FFCD05"/>
                </a:solidFill>
                <a:latin typeface="Arial" panose="020B0604020202020204" pitchFamily="34" charset="0"/>
                <a:cs typeface="Arial" panose="020B0604020202020204" pitchFamily="34" charset="0"/>
              </a:defRPr>
            </a:lvl5pPr>
          </a:lstStyle>
          <a:p>
            <a:pPr lvl="0"/>
            <a:r>
              <a:rPr lang="en-US"/>
              <a:t>Click to edit Master text styles</a:t>
            </a:r>
          </a:p>
        </p:txBody>
      </p:sp>
      <p:sp useBgFill="1">
        <p:nvSpPr>
          <p:cNvPr id="4" name="Picture Placeholder 2">
            <a:extLst>
              <a:ext uri="{FF2B5EF4-FFF2-40B4-BE49-F238E27FC236}">
                <a16:creationId xmlns:a16="http://schemas.microsoft.com/office/drawing/2014/main" id="{6A10E0BF-6AB4-91E3-F5F4-D52C9D3EF2E5}"/>
              </a:ext>
            </a:extLst>
          </p:cNvPr>
          <p:cNvSpPr>
            <a:spLocks noGrp="1"/>
          </p:cNvSpPr>
          <p:nvPr>
            <p:ph type="pic" idx="10"/>
          </p:nvPr>
        </p:nvSpPr>
        <p:spPr>
          <a:xfrm>
            <a:off x="9117705" y="3084780"/>
            <a:ext cx="2512935" cy="3308350"/>
          </a:xfrm>
          <a:prstGeom prst="rect">
            <a:avLst/>
          </a:prstGeom>
          <a:ln w="12700">
            <a:solidFill>
              <a:schemeClr val="bg1"/>
            </a:solidFill>
          </a:ln>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62386728"/>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B9E0-09F1-8544-6BCD-438C4A63CD79}"/>
              </a:ext>
            </a:extLst>
          </p:cNvPr>
          <p:cNvSpPr>
            <a:spLocks noGrp="1"/>
          </p:cNvSpPr>
          <p:nvPr>
            <p:ph type="title"/>
          </p:nvPr>
        </p:nvSpPr>
        <p:spPr>
          <a:xfrm>
            <a:off x="1979034" y="640621"/>
            <a:ext cx="10099760" cy="1311331"/>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EB0F648-F94C-5A83-3DCE-F95BAD8AE5E3}"/>
              </a:ext>
            </a:extLst>
          </p:cNvPr>
          <p:cNvSpPr>
            <a:spLocks noGrp="1"/>
          </p:cNvSpPr>
          <p:nvPr>
            <p:ph idx="1"/>
          </p:nvPr>
        </p:nvSpPr>
        <p:spPr>
          <a:xfrm>
            <a:off x="1979034" y="2046517"/>
            <a:ext cx="10099760" cy="4032066"/>
          </a:xfrm>
          <a:prstGeom prst="rect">
            <a:avLst/>
          </a:prstGeom>
        </p:spPr>
        <p:txBody>
          <a:bodyPr/>
          <a:lstStyle>
            <a:lvl3pPr>
              <a:defRPr>
                <a:latin typeface="Arial" panose="020B0604020202020204" pitchFamily="34" charset="0"/>
                <a:cs typeface="Arial" panose="020B060402020202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4B23386-C866-CEB6-12F2-6BE5F1286F26}"/>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1372758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F91B-715C-3F06-C807-AA3C877C2AA7}"/>
              </a:ext>
            </a:extLst>
          </p:cNvPr>
          <p:cNvSpPr>
            <a:spLocks noGrp="1"/>
          </p:cNvSpPr>
          <p:nvPr>
            <p:ph type="title"/>
          </p:nvPr>
        </p:nvSpPr>
        <p:spPr>
          <a:xfrm>
            <a:off x="1360710" y="1968135"/>
            <a:ext cx="10515600" cy="2071818"/>
          </a:xfrm>
          <a:prstGeom prst="rect">
            <a:avLst/>
          </a:prstGeom>
        </p:spPr>
        <p:txBody>
          <a:bodyPr anchor="b"/>
          <a:lstStyle>
            <a:lvl1pPr>
              <a:defRPr sz="6000"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9C22473-6748-6FC3-0F3D-D46FABFDF4F5}"/>
              </a:ext>
            </a:extLst>
          </p:cNvPr>
          <p:cNvSpPr>
            <a:spLocks noGrp="1"/>
          </p:cNvSpPr>
          <p:nvPr>
            <p:ph type="body" idx="1"/>
          </p:nvPr>
        </p:nvSpPr>
        <p:spPr>
          <a:xfrm>
            <a:off x="1360710" y="4119195"/>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6DEB94F-589C-8801-D603-FDF1BEFA55F3}"/>
              </a:ext>
            </a:extLst>
          </p:cNvPr>
          <p:cNvSpPr>
            <a:spLocks noGrp="1"/>
          </p:cNvSpPr>
          <p:nvPr>
            <p:ph type="sldNum" sz="quarter" idx="12"/>
          </p:nvPr>
        </p:nvSpPr>
        <p:spPr>
          <a:xfrm>
            <a:off x="8610600" y="6356350"/>
            <a:ext cx="2743200" cy="365125"/>
          </a:xfrm>
          <a:prstGeom prst="rect">
            <a:avLst/>
          </a:prstGeom>
        </p:spPr>
        <p:txBody>
          <a:bodyPr/>
          <a:lstStyle/>
          <a:p>
            <a:fld id="{C9A37824-BB8D-4799-9845-F5B47B5E45C7}" type="slidenum">
              <a:rPr lang="en-US" smtClean="0"/>
              <a:t>‹#›</a:t>
            </a:fld>
            <a:endParaRPr lang="en-US"/>
          </a:p>
        </p:txBody>
      </p:sp>
    </p:spTree>
    <p:extLst>
      <p:ext uri="{BB962C8B-B14F-4D97-AF65-F5344CB8AC3E}">
        <p14:creationId xmlns:p14="http://schemas.microsoft.com/office/powerpoint/2010/main" val="337690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image" Target="../media/image1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13.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image" Target="../media/image18.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9.pn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 id="2147484348" r:id="rId28"/>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3168073" y="128981"/>
            <a:ext cx="8757227"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11"/>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7" y="6653150"/>
            <a:ext cx="3081713" cy="137160"/>
          </a:xfrm>
          <a:prstGeom prst="rect">
            <a:avLst/>
          </a:prstGeom>
        </p:spPr>
        <p:txBody>
          <a:bodyPr anchor="ctr"/>
          <a:lstStyle>
            <a:lvl1pPr algn="r">
              <a:defRPr sz="675">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675">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90501"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userDrawn="1">
          <p15:clr>
            <a:srgbClr val="5ACBF0"/>
          </p15:clr>
        </p15:guide>
        <p15:guide id="2" pos="12971" userDrawn="1">
          <p15:clr>
            <a:srgbClr val="5ACBF0"/>
          </p15:clr>
        </p15:guide>
        <p15:guide id="3" pos="168" userDrawn="1">
          <p15:clr>
            <a:srgbClr val="5ACBF0"/>
          </p15:clr>
        </p15:guide>
        <p15:guide id="4" orient="horz" pos="624"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a:p>
        </p:txBody>
      </p:sp>
      <p:pic>
        <p:nvPicPr>
          <p:cNvPr id="5" name="Picture 4"/>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pic>
        <p:nvPicPr>
          <p:cNvPr id="3" name="Picture 2"/>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6" name="Text Box 9"/>
          <p:cNvSpPr txBox="1">
            <a:spLocks noChangeArrowheads="1"/>
          </p:cNvSpPr>
          <p:nvPr userDrawn="1"/>
        </p:nvSpPr>
        <p:spPr bwMode="auto">
          <a:xfrm>
            <a:off x="1248491" y="6342169"/>
            <a:ext cx="3586163" cy="307777"/>
          </a:xfrm>
          <a:prstGeom prst="rect">
            <a:avLst/>
          </a:prstGeom>
          <a:noFill/>
          <a:ln w="9525">
            <a:noFill/>
            <a:miter lim="800000"/>
            <a:headEnd/>
            <a:tailEnd/>
          </a:ln>
          <a:effectLst/>
        </p:spPr>
        <p:txBody>
          <a:bodyPr wrap="square" lIns="0" tIns="0" rIns="0" bIns="0">
            <a:spAutoFit/>
          </a:bodyPr>
          <a:lstStyle/>
          <a:p>
            <a:pPr algn="l">
              <a:defRPr/>
            </a:pPr>
            <a:r>
              <a:rPr lang="en-US" sz="2000" b="1">
                <a:solidFill>
                  <a:srgbClr val="C00000"/>
                </a:solidFill>
              </a:rPr>
              <a:t>BUILDING STRONG</a:t>
            </a:r>
            <a:r>
              <a:rPr lang="en-US" sz="1600" b="1" baseline="-25000">
                <a:solidFill>
                  <a:srgbClr val="C00000"/>
                </a:solidFill>
              </a:rPr>
              <a:t>®</a:t>
            </a:r>
          </a:p>
        </p:txBody>
      </p:sp>
      <p:sp>
        <p:nvSpPr>
          <p:cNvPr id="17" name="TextBox 16"/>
          <p:cNvSpPr txBox="1"/>
          <p:nvPr userDrawn="1"/>
        </p:nvSpPr>
        <p:spPr>
          <a:xfrm>
            <a:off x="2471070" y="6573023"/>
            <a:ext cx="2191547" cy="276999"/>
          </a:xfrm>
          <a:prstGeom prst="rect">
            <a:avLst/>
          </a:prstGeom>
          <a:noFill/>
        </p:spPr>
        <p:txBody>
          <a:bodyPr wrap="square">
            <a:spAutoFit/>
          </a:bodyPr>
          <a:lstStyle/>
          <a:p>
            <a:pPr>
              <a:defRPr/>
            </a:pPr>
            <a:r>
              <a:rPr lang="en-US" sz="1200" b="1" i="1">
                <a:solidFill>
                  <a:srgbClr val="C00000"/>
                </a:solidFill>
              </a:rPr>
              <a:t>and Taking Care of People!</a:t>
            </a:r>
          </a:p>
        </p:txBody>
      </p:sp>
    </p:spTree>
    <p:extLst>
      <p:ext uri="{BB962C8B-B14F-4D97-AF65-F5344CB8AC3E}">
        <p14:creationId xmlns:p14="http://schemas.microsoft.com/office/powerpoint/2010/main" val="1706184329"/>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46" r:id="rId26"/>
    <p:sldLayoutId id="2147484347" r:id="rId27"/>
  </p:sldLayoutIdLst>
  <p:hf hdr="0" ft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4/30/2025</a:t>
            </a:fld>
            <a:endParaRPr lang="en-US"/>
          </a:p>
        </p:txBody>
      </p:sp>
    </p:spTree>
    <p:extLst>
      <p:ext uri="{BB962C8B-B14F-4D97-AF65-F5344CB8AC3E}">
        <p14:creationId xmlns:p14="http://schemas.microsoft.com/office/powerpoint/2010/main" val="4144446230"/>
      </p:ext>
    </p:extLst>
  </p:cSld>
  <p:clrMap bg1="lt1" tx1="dk1" bg2="lt2" tx2="dk2" accent1="accent1" accent2="accent2" accent3="accent3" accent4="accent4" accent5="accent5" accent6="accent6" hlink="hlink" folHlink="folHlink"/>
  <p:sldLayoutIdLst>
    <p:sldLayoutId id="2147484332" r:id="rId1"/>
    <p:sldLayoutId id="2147484333" r:id="rId2"/>
  </p:sldLayoutIdLst>
  <p:hf hdr="0" ft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0F1B85-CA10-5B17-91A7-21B2064C15F6}"/>
              </a:ext>
            </a:extLst>
          </p:cNvPr>
          <p:cNvPicPr>
            <a:picLocks noChangeAspect="1"/>
          </p:cNvPicPr>
          <p:nvPr userDrawn="1"/>
        </p:nvPicPr>
        <p:blipFill>
          <a:blip r:embed="rId22"/>
          <a:stretch>
            <a:fillRect/>
          </a:stretch>
        </p:blipFill>
        <p:spPr>
          <a:xfrm>
            <a:off x="0" y="0"/>
            <a:ext cx="12192000" cy="6857999"/>
          </a:xfrm>
          <a:prstGeom prst="rect">
            <a:avLst/>
          </a:prstGeom>
        </p:spPr>
      </p:pic>
      <p:pic>
        <p:nvPicPr>
          <p:cNvPr id="10" name="Picture 9">
            <a:extLst>
              <a:ext uri="{FF2B5EF4-FFF2-40B4-BE49-F238E27FC236}">
                <a16:creationId xmlns:a16="http://schemas.microsoft.com/office/drawing/2014/main" id="{F2CBBAF8-AA03-519A-A04C-7AB4E65A23B5}"/>
              </a:ext>
              <a:ext uri="{C183D7F6-B498-43B3-948B-1728B52AA6E4}">
                <adec:decorative xmlns:adec="http://schemas.microsoft.com/office/drawing/2017/decorative" val="1"/>
              </a:ext>
            </a:extLst>
          </p:cNvPr>
          <p:cNvPicPr>
            <a:picLocks noChangeAspect="1"/>
          </p:cNvPicPr>
          <p:nvPr userDrawn="1"/>
        </p:nvPicPr>
        <p:blipFill>
          <a:blip r:embed="rId23" cstate="screen">
            <a:alphaModFix/>
            <a:extLst>
              <a:ext uri="{28A0092B-C50C-407E-A947-70E740481C1C}">
                <a14:useLocalDpi xmlns:a14="http://schemas.microsoft.com/office/drawing/2010/main"/>
              </a:ext>
            </a:extLst>
          </a:blip>
          <a:stretch>
            <a:fillRect/>
          </a:stretch>
        </p:blipFill>
        <p:spPr>
          <a:xfrm>
            <a:off x="115243" y="182714"/>
            <a:ext cx="1770489" cy="1654792"/>
          </a:xfrm>
          <a:prstGeom prst="rect">
            <a:avLst/>
          </a:prstGeom>
          <a:ln>
            <a:noFill/>
          </a:ln>
          <a:effectLst>
            <a:outerShdw blurRad="50800" dist="38100" dir="8100000" algn="tr" rotWithShape="0">
              <a:prstClr val="black">
                <a:alpha val="40000"/>
              </a:prstClr>
            </a:outerShdw>
            <a:reflection stA="45000" endPos="7000" dist="50800" dir="5400000" sy="-100000" algn="bl" rotWithShape="0"/>
          </a:effectLst>
          <a:scene3d>
            <a:camera prst="orthographicFront"/>
            <a:lightRig rig="threePt" dir="t"/>
          </a:scene3d>
          <a:sp3d prstMaterial="matte"/>
        </p:spPr>
      </p:pic>
      <p:pic>
        <p:nvPicPr>
          <p:cNvPr id="11" name="Picture 10">
            <a:extLst>
              <a:ext uri="{FF2B5EF4-FFF2-40B4-BE49-F238E27FC236}">
                <a16:creationId xmlns:a16="http://schemas.microsoft.com/office/drawing/2014/main" id="{659E95A8-3758-DF9C-D007-7B97123ABBD6}"/>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115243" y="5813015"/>
            <a:ext cx="2139510" cy="94935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17742565"/>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98.xml"/><Relationship Id="rId6" Type="http://schemas.openxmlformats.org/officeDocument/2006/relationships/image" Target="../media/image40.jpeg"/><Relationship Id="rId5" Type="http://schemas.microsoft.com/office/2007/relationships/hdphoto" Target="../media/hdphoto9.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57.png"/><Relationship Id="rId11" Type="http://schemas.openxmlformats.org/officeDocument/2006/relationships/hyperlink" Target="http://www.mvn.usace.army.mil/About/LMRComp/" TargetMode="External"/><Relationship Id="rId5" Type="http://schemas.openxmlformats.org/officeDocument/2006/relationships/image" Target="../media/image56.png"/><Relationship Id="rId10" Type="http://schemas.openxmlformats.org/officeDocument/2006/relationships/hyperlink" Target="mailto:LMRComp@usace.army.mil" TargetMode="External"/><Relationship Id="rId4" Type="http://schemas.openxmlformats.org/officeDocument/2006/relationships/image" Target="../media/image55.png"/><Relationship Id="rId9"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3FC95-1B92-40E6-2E27-42FCF99FE116}"/>
              </a:ext>
            </a:extLst>
          </p:cNvPr>
          <p:cNvSpPr>
            <a:spLocks noGrp="1"/>
          </p:cNvSpPr>
          <p:nvPr>
            <p:ph type="title"/>
          </p:nvPr>
        </p:nvSpPr>
        <p:spPr/>
        <p:txBody>
          <a:bodyPr/>
          <a:lstStyle/>
          <a:p>
            <a:r>
              <a:rPr lang="en-US" sz="4000"/>
              <a:t>U.S. Army Corps of Engineers:</a:t>
            </a:r>
            <a:br>
              <a:rPr lang="en-US" sz="4000"/>
            </a:br>
            <a:r>
              <a:rPr lang="en-US" sz="4000"/>
              <a:t>250th Anniversary Plan</a:t>
            </a:r>
            <a:br>
              <a:rPr lang="en-US" sz="4000"/>
            </a:br>
            <a:endParaRPr lang="en-US" sz="4000"/>
          </a:p>
        </p:txBody>
      </p:sp>
      <p:sp>
        <p:nvSpPr>
          <p:cNvPr id="3" name="Content Placeholder 2">
            <a:extLst>
              <a:ext uri="{FF2B5EF4-FFF2-40B4-BE49-F238E27FC236}">
                <a16:creationId xmlns:a16="http://schemas.microsoft.com/office/drawing/2014/main" id="{11B8575F-54D6-2EAE-B01D-640C6E9CBBF6}"/>
              </a:ext>
            </a:extLst>
          </p:cNvPr>
          <p:cNvSpPr>
            <a:spLocks noGrp="1"/>
          </p:cNvSpPr>
          <p:nvPr>
            <p:ph sz="half" idx="1"/>
          </p:nvPr>
        </p:nvSpPr>
        <p:spPr>
          <a:xfrm>
            <a:off x="1852736" y="2486061"/>
            <a:ext cx="6464554" cy="3308350"/>
          </a:xfrm>
          <a:solidFill>
            <a:srgbClr val="000000">
              <a:alpha val="24706"/>
            </a:srgbClr>
          </a:solidFill>
        </p:spPr>
        <p:txBody>
          <a:bodyPr/>
          <a:lstStyle/>
          <a:p>
            <a:r>
              <a:rPr lang="en-US" sz="2800" cap="all">
                <a:latin typeface="Arial"/>
                <a:ea typeface="ＭＳ Ｐゴシック"/>
                <a:cs typeface="Arial"/>
              </a:rPr>
              <a:t>Lower Mississippi River Comprehensive Management Study</a:t>
            </a:r>
          </a:p>
          <a:p>
            <a:endParaRPr lang="en-US" sz="2800" cap="all">
              <a:latin typeface="Arial"/>
              <a:ea typeface="ＭＳ Ｐゴシック"/>
              <a:cs typeface="Arial"/>
            </a:endParaRPr>
          </a:p>
          <a:p>
            <a:r>
              <a:rPr lang="en-US" cap="all">
                <a:latin typeface="Arial"/>
                <a:ea typeface="ＭＳ Ｐゴシック"/>
                <a:cs typeface="Arial"/>
              </a:rPr>
              <a:t>Jeff Varisco, PMP</a:t>
            </a:r>
            <a:endParaRPr lang="en-US"/>
          </a:p>
          <a:p>
            <a:r>
              <a:rPr lang="en-US" cap="all">
                <a:latin typeface="Arial"/>
                <a:ea typeface="ＭＳ Ｐゴシック"/>
                <a:cs typeface="Arial"/>
              </a:rPr>
              <a:t>Chief, Projects and Restoration Branch</a:t>
            </a:r>
            <a:endParaRPr lang="en-US"/>
          </a:p>
          <a:p>
            <a:r>
              <a:rPr lang="en-US" sz="2000" cap="all">
                <a:solidFill>
                  <a:srgbClr val="FFCC00"/>
                </a:solidFill>
                <a:latin typeface="Arial"/>
                <a:ea typeface="ＭＳ Ｐゴシック"/>
                <a:cs typeface="Arial"/>
              </a:rPr>
              <a:t>New Orleans District</a:t>
            </a:r>
          </a:p>
          <a:p>
            <a:r>
              <a:rPr lang="en-US" sz="2400" cap="all">
                <a:solidFill>
                  <a:srgbClr val="FFCC00"/>
                </a:solidFill>
                <a:effectLst/>
                <a:latin typeface="Calibri"/>
                <a:ea typeface="Aptos" panose="020B0004020202020204" pitchFamily="34" charset="0"/>
                <a:cs typeface="Arial"/>
              </a:rPr>
              <a:t>U.S. Army Corps of Engineers</a:t>
            </a:r>
            <a:endParaRPr lang="en-US" sz="2000" i="0" u="none" strike="noStrike" cap="all">
              <a:solidFill>
                <a:srgbClr val="FFCC00"/>
              </a:solidFill>
              <a:latin typeface="Calibri"/>
              <a:ea typeface="ＭＳ Ｐゴシック"/>
              <a:cs typeface="Arial"/>
            </a:endParaRPr>
          </a:p>
          <a:p>
            <a:r>
              <a:rPr lang="en-US" sz="2000" cap="all">
                <a:solidFill>
                  <a:srgbClr val="FFCC00"/>
                </a:solidFill>
                <a:latin typeface="Arial"/>
                <a:ea typeface="ＭＳ Ｐゴシック"/>
                <a:cs typeface="Arial"/>
              </a:rPr>
              <a:t>May 1, 2025</a:t>
            </a:r>
            <a:endParaRPr lang="en-US" sz="2000" i="0" u="none" strike="noStrike" cap="all">
              <a:solidFill>
                <a:srgbClr val="FFCC00"/>
              </a:solidFill>
              <a:latin typeface="Arial"/>
              <a:ea typeface="ＭＳ Ｐゴシック"/>
              <a:cs typeface="Arial"/>
            </a:endParaRPr>
          </a:p>
          <a:p>
            <a:endParaRPr lang="en-US"/>
          </a:p>
          <a:p>
            <a:endParaRPr lang="en-US"/>
          </a:p>
        </p:txBody>
      </p:sp>
      <p:pic>
        <p:nvPicPr>
          <p:cNvPr id="6" name="Picture Placeholder 5">
            <a:extLst>
              <a:ext uri="{FF2B5EF4-FFF2-40B4-BE49-F238E27FC236}">
                <a16:creationId xmlns:a16="http://schemas.microsoft.com/office/drawing/2014/main" id="{F4A7BFA8-6A54-B16B-BCF8-F116482CD490}"/>
              </a:ext>
            </a:extLst>
          </p:cNvPr>
          <p:cNvPicPr>
            <a:picLocks noGrp="1" noChangeAspect="1"/>
          </p:cNvPicPr>
          <p:nvPr>
            <p:ph type="pic" idx="10"/>
          </p:nvPr>
        </p:nvPicPr>
        <p:blipFill>
          <a:blip r:embed="rId2" cstate="screen">
            <a:extLst>
              <a:ext uri="{28A0092B-C50C-407E-A947-70E740481C1C}">
                <a14:useLocalDpi xmlns:a14="http://schemas.microsoft.com/office/drawing/2010/main"/>
              </a:ext>
            </a:extLst>
          </a:blip>
          <a:srcRect/>
          <a:stretch>
            <a:fillRect/>
          </a:stretch>
        </p:blipFill>
        <p:spPr>
          <a:xfrm>
            <a:off x="8319693" y="2102202"/>
            <a:ext cx="3096073" cy="4076068"/>
          </a:xfrm>
          <a:prstGeom prst="rect">
            <a:avLst/>
          </a:prstGeom>
        </p:spPr>
      </p:pic>
      <p:sp>
        <p:nvSpPr>
          <p:cNvPr id="8" name="Title 1">
            <a:extLst>
              <a:ext uri="{FF2B5EF4-FFF2-40B4-BE49-F238E27FC236}">
                <a16:creationId xmlns:a16="http://schemas.microsoft.com/office/drawing/2014/main" id="{9D04BFA6-4B02-0378-8100-2DB560790002}"/>
              </a:ext>
            </a:extLst>
          </p:cNvPr>
          <p:cNvSpPr txBox="1">
            <a:spLocks/>
          </p:cNvSpPr>
          <p:nvPr/>
        </p:nvSpPr>
        <p:spPr>
          <a:xfrm>
            <a:off x="2693124" y="1282801"/>
            <a:ext cx="8921934" cy="1098225"/>
          </a:xfrm>
          <a:prstGeom prst="rect">
            <a:avLst/>
          </a:prstGeom>
        </p:spPr>
        <p:txBody>
          <a:bodyPr/>
          <a:lstStyle>
            <a:lvl1pPr algn="ctr" defTabSz="914400" rtl="0" eaLnBrk="1" latinLnBrk="0" hangingPunct="1">
              <a:lnSpc>
                <a:spcPct val="90000"/>
              </a:lnSpc>
              <a:spcBef>
                <a:spcPct val="0"/>
              </a:spcBef>
              <a:buNone/>
              <a:defRPr sz="4400" b="1" kern="1200" cap="all" spc="-30" baseline="0">
                <a:solidFill>
                  <a:srgbClr val="FFCD05"/>
                </a:solidFill>
                <a:effectLst>
                  <a:outerShdw blurRad="50800" dist="63500" dir="2700000" algn="tl" rotWithShape="0">
                    <a:prstClr val="black">
                      <a:alpha val="75000"/>
                    </a:prstClr>
                  </a:outerShdw>
                </a:effectLst>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all" spc="-30" normalizeH="0" baseline="0" noProof="0">
              <a:ln>
                <a:noFill/>
              </a:ln>
              <a:solidFill>
                <a:srgbClr val="FFCD05"/>
              </a:solidFill>
              <a:effectLst>
                <a:outerShdw blurRad="50800" dist="63500" dir="2700000" algn="tl" rotWithShape="0">
                  <a:prstClr val="black">
                    <a:alpha val="75000"/>
                  </a:prst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73647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row&#10;&#10;Description automatically generated">
            <a:extLst>
              <a:ext uri="{FF2B5EF4-FFF2-40B4-BE49-F238E27FC236}">
                <a16:creationId xmlns:a16="http://schemas.microsoft.com/office/drawing/2014/main" id="{D7D378EA-C1FB-D2E9-C0E5-DC7CCCEF2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9900" y="1618485"/>
            <a:ext cx="4598894" cy="4598894"/>
          </a:xfrm>
          <a:prstGeom prst="rect">
            <a:avLst/>
          </a:prstGeom>
        </p:spPr>
      </p:pic>
      <p:sp>
        <p:nvSpPr>
          <p:cNvPr id="2" name="Title 1">
            <a:extLst>
              <a:ext uri="{FF2B5EF4-FFF2-40B4-BE49-F238E27FC236}">
                <a16:creationId xmlns:a16="http://schemas.microsoft.com/office/drawing/2014/main" id="{EB569245-F458-700A-0982-EB62A03AC801}"/>
              </a:ext>
            </a:extLst>
          </p:cNvPr>
          <p:cNvSpPr>
            <a:spLocks noGrp="1"/>
          </p:cNvSpPr>
          <p:nvPr>
            <p:ph type="title"/>
          </p:nvPr>
        </p:nvSpPr>
        <p:spPr>
          <a:xfrm>
            <a:off x="1979034" y="460264"/>
            <a:ext cx="10099760" cy="700321"/>
          </a:xfrm>
        </p:spPr>
        <p:txBody>
          <a:bodyPr/>
          <a:lstStyle/>
          <a:p>
            <a:r>
              <a:rPr lang="en-US" cap="all"/>
              <a:t>Study overview</a:t>
            </a:r>
          </a:p>
        </p:txBody>
      </p:sp>
      <p:sp>
        <p:nvSpPr>
          <p:cNvPr id="4" name="Content Placeholder 1">
            <a:extLst>
              <a:ext uri="{FF2B5EF4-FFF2-40B4-BE49-F238E27FC236}">
                <a16:creationId xmlns:a16="http://schemas.microsoft.com/office/drawing/2014/main" id="{DABF3509-2D9C-7001-60F0-DAEE535D23A1}"/>
              </a:ext>
            </a:extLst>
          </p:cNvPr>
          <p:cNvSpPr txBox="1">
            <a:spLocks/>
          </p:cNvSpPr>
          <p:nvPr/>
        </p:nvSpPr>
        <p:spPr bwMode="auto">
          <a:xfrm>
            <a:off x="1173831" y="1496674"/>
            <a:ext cx="6446169" cy="44894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569595" lvl="1" indent="-342900">
              <a:buFont typeface="Wingdings" panose="05000000000000000000" pitchFamily="2" charset="2"/>
              <a:buChar char="ü"/>
            </a:pPr>
            <a:r>
              <a:rPr lang="en-US" sz="2000" b="1">
                <a:latin typeface="Arial"/>
                <a:cs typeface="Arial"/>
              </a:rPr>
              <a:t>Generational opportunity </a:t>
            </a:r>
            <a:r>
              <a:rPr lang="en-US" sz="2000">
                <a:latin typeface="Arial"/>
                <a:cs typeface="Arial"/>
              </a:rPr>
              <a:t>to determine the best approach for long-term management of the Mississippi River from Cape Girardeau, Missouri, to the Gulf. </a:t>
            </a:r>
          </a:p>
          <a:p>
            <a:pPr marL="569595" lvl="1" indent="-342900">
              <a:buFont typeface="Wingdings" panose="05000000000000000000" pitchFamily="2" charset="2"/>
              <a:buChar char="ü"/>
            </a:pPr>
            <a:endParaRPr lang="en-US" sz="2000" b="1">
              <a:latin typeface="Arial"/>
              <a:cs typeface="Arial"/>
            </a:endParaRPr>
          </a:p>
          <a:p>
            <a:pPr marL="569595" lvl="1" indent="-342900">
              <a:buFont typeface="Wingdings" panose="05000000000000000000" pitchFamily="2" charset="2"/>
              <a:buChar char="ü"/>
            </a:pPr>
            <a:r>
              <a:rPr lang="en-US" sz="2000">
                <a:latin typeface="Arial"/>
                <a:cs typeface="Arial"/>
              </a:rPr>
              <a:t>Leveraging </a:t>
            </a:r>
            <a:r>
              <a:rPr lang="en-US" sz="2000" b="1">
                <a:latin typeface="Arial"/>
                <a:cs typeface="Arial"/>
              </a:rPr>
              <a:t>foundational studies and ongoing work </a:t>
            </a:r>
            <a:r>
              <a:rPr lang="en-US" sz="2000">
                <a:latin typeface="Arial"/>
                <a:cs typeface="Arial"/>
              </a:rPr>
              <a:t>in the Mississippi River Basin</a:t>
            </a:r>
          </a:p>
          <a:p>
            <a:pPr marL="569595" lvl="1" indent="-342900">
              <a:buFont typeface="Wingdings" panose="05000000000000000000" pitchFamily="2" charset="2"/>
              <a:buChar char="ü"/>
            </a:pPr>
            <a:endParaRPr lang="en-US" sz="2000" b="1">
              <a:latin typeface="Arial"/>
              <a:cs typeface="Arial"/>
            </a:endParaRPr>
          </a:p>
          <a:p>
            <a:pPr marL="569595" lvl="1" indent="-342900">
              <a:buFont typeface="Wingdings" panose="05000000000000000000" pitchFamily="2" charset="2"/>
              <a:buChar char="ü"/>
            </a:pPr>
            <a:r>
              <a:rPr lang="en-US" sz="2000">
                <a:latin typeface="Arial"/>
                <a:cs typeface="Arial"/>
              </a:rPr>
              <a:t>Identifying management opportunities across </a:t>
            </a:r>
            <a:r>
              <a:rPr lang="en-US" sz="2000" b="1">
                <a:latin typeface="Arial"/>
                <a:cs typeface="Arial"/>
              </a:rPr>
              <a:t>multiple USACE mission areas</a:t>
            </a:r>
            <a:endParaRPr lang="en-US" sz="2000"/>
          </a:p>
          <a:p>
            <a:pPr marL="569595" lvl="1" indent="-342900">
              <a:buFont typeface="Wingdings" panose="05000000000000000000" pitchFamily="2" charset="2"/>
              <a:buChar char="ü"/>
            </a:pPr>
            <a:endParaRPr lang="en-US" sz="2000" b="1">
              <a:latin typeface="Arial"/>
              <a:cs typeface="Arial"/>
            </a:endParaRPr>
          </a:p>
          <a:p>
            <a:pPr marL="569595" lvl="1" indent="-342900">
              <a:buFont typeface="Wingdings" panose="05000000000000000000" pitchFamily="2" charset="2"/>
              <a:buChar char="ü"/>
            </a:pPr>
            <a:r>
              <a:rPr lang="en-US" sz="2000" b="1">
                <a:latin typeface="Arial"/>
                <a:cs typeface="Arial"/>
              </a:rPr>
              <a:t>Public and stakeholder engagement </a:t>
            </a:r>
          </a:p>
          <a:p>
            <a:pPr marL="569595" lvl="1" indent="-342900">
              <a:buFont typeface="Wingdings" panose="05000000000000000000" pitchFamily="2" charset="2"/>
              <a:buChar char="ü"/>
            </a:pPr>
            <a:endParaRPr lang="en-US" sz="2000"/>
          </a:p>
          <a:p>
            <a:pPr marL="569595" lvl="1" indent="-342900">
              <a:buFont typeface="Wingdings" panose="05000000000000000000" pitchFamily="2" charset="2"/>
              <a:buChar char="ü"/>
            </a:pPr>
            <a:r>
              <a:rPr lang="en-US" sz="2000" b="1">
                <a:latin typeface="Arial"/>
                <a:cs typeface="Arial"/>
              </a:rPr>
              <a:t>Actionable</a:t>
            </a:r>
            <a:r>
              <a:rPr lang="en-US" sz="2000">
                <a:latin typeface="Arial"/>
                <a:cs typeface="Arial"/>
              </a:rPr>
              <a:t> </a:t>
            </a:r>
            <a:r>
              <a:rPr lang="en-US" sz="2000" b="1">
                <a:latin typeface="Arial"/>
                <a:cs typeface="Arial"/>
              </a:rPr>
              <a:t>recommendations </a:t>
            </a:r>
            <a:r>
              <a:rPr lang="en-US" sz="2000">
                <a:latin typeface="Arial"/>
                <a:cs typeface="Arial"/>
              </a:rPr>
              <a:t>and </a:t>
            </a:r>
            <a:r>
              <a:rPr lang="en-US" sz="2000" b="1">
                <a:latin typeface="Arial"/>
                <a:cs typeface="Arial"/>
              </a:rPr>
              <a:t>tiered feasibility </a:t>
            </a:r>
            <a:r>
              <a:rPr lang="en-US" sz="2000">
                <a:latin typeface="Arial"/>
                <a:cs typeface="Arial"/>
              </a:rPr>
              <a:t>studies </a:t>
            </a:r>
          </a:p>
        </p:txBody>
      </p:sp>
    </p:spTree>
    <p:extLst>
      <p:ext uri="{BB962C8B-B14F-4D97-AF65-F5344CB8AC3E}">
        <p14:creationId xmlns:p14="http://schemas.microsoft.com/office/powerpoint/2010/main" val="2470295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9245-F458-700A-0982-EB62A03AC801}"/>
              </a:ext>
            </a:extLst>
          </p:cNvPr>
          <p:cNvSpPr>
            <a:spLocks noGrp="1"/>
          </p:cNvSpPr>
          <p:nvPr>
            <p:ph type="title"/>
          </p:nvPr>
        </p:nvSpPr>
        <p:spPr>
          <a:xfrm>
            <a:off x="1979034" y="460264"/>
            <a:ext cx="10099760" cy="1311331"/>
          </a:xfrm>
        </p:spPr>
        <p:txBody>
          <a:bodyPr/>
          <a:lstStyle/>
          <a:p>
            <a:r>
              <a:rPr lang="en-US" cap="all"/>
              <a:t>Study authority</a:t>
            </a:r>
          </a:p>
        </p:txBody>
      </p:sp>
      <p:grpSp>
        <p:nvGrpSpPr>
          <p:cNvPr id="3" name="Group 2">
            <a:extLst>
              <a:ext uri="{FF2B5EF4-FFF2-40B4-BE49-F238E27FC236}">
                <a16:creationId xmlns:a16="http://schemas.microsoft.com/office/drawing/2014/main" id="{F5C1243B-DA81-A957-D8CC-13CDF265592A}"/>
              </a:ext>
            </a:extLst>
          </p:cNvPr>
          <p:cNvGrpSpPr/>
          <p:nvPr/>
        </p:nvGrpSpPr>
        <p:grpSpPr>
          <a:xfrm>
            <a:off x="7551496" y="1378803"/>
            <a:ext cx="4527298" cy="5293389"/>
            <a:chOff x="523186" y="1144501"/>
            <a:chExt cx="3999975" cy="4897401"/>
          </a:xfrm>
        </p:grpSpPr>
        <p:pic>
          <p:nvPicPr>
            <p:cNvPr id="6" name="Content Placeholder 4" descr="Map&#10;&#10;Description automatically generated">
              <a:extLst>
                <a:ext uri="{FF2B5EF4-FFF2-40B4-BE49-F238E27FC236}">
                  <a16:creationId xmlns:a16="http://schemas.microsoft.com/office/drawing/2014/main" id="{12A58B6C-20E7-25BD-603B-722DB915F9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169" y="1144501"/>
              <a:ext cx="3542780" cy="4605615"/>
            </a:xfrm>
            <a:prstGeom prst="rect">
              <a:avLst/>
            </a:prstGeom>
            <a:ln w="28575">
              <a:solidFill>
                <a:schemeClr val="tx1"/>
              </a:solidFill>
            </a:ln>
          </p:spPr>
        </p:pic>
        <p:sp>
          <p:nvSpPr>
            <p:cNvPr id="7" name="Callout: Line 6">
              <a:extLst>
                <a:ext uri="{FF2B5EF4-FFF2-40B4-BE49-F238E27FC236}">
                  <a16:creationId xmlns:a16="http://schemas.microsoft.com/office/drawing/2014/main" id="{7DFE2358-ABFA-C924-B8A7-803082C944F7}"/>
                </a:ext>
              </a:extLst>
            </p:cNvPr>
            <p:cNvSpPr/>
            <p:nvPr/>
          </p:nvSpPr>
          <p:spPr>
            <a:xfrm>
              <a:off x="3239504" y="4798785"/>
              <a:ext cx="1283657" cy="278253"/>
            </a:xfrm>
            <a:prstGeom prst="borderCallout1">
              <a:avLst>
                <a:gd name="adj1" fmla="val 55793"/>
                <a:gd name="adj2" fmla="val -619"/>
                <a:gd name="adj3" fmla="val 56055"/>
                <a:gd name="adj4" fmla="val -14548"/>
              </a:avLst>
            </a:prstGeom>
            <a:solidFill>
              <a:srgbClr val="FFFFFF">
                <a:lumMod val="95000"/>
              </a:srgbClr>
            </a:solidFill>
            <a:ln w="15875" cap="flat" cmpd="sng" algn="ctr">
              <a:solidFill>
                <a:srgbClr val="221F20"/>
              </a:solidFill>
              <a:prstDash val="solid"/>
              <a:tailEnd type="ova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solidFill>
                </a:rPr>
                <a:t>Mississippi Sound</a:t>
              </a:r>
            </a:p>
          </p:txBody>
        </p:sp>
        <p:sp>
          <p:nvSpPr>
            <p:cNvPr id="8" name="Callout: Line 7">
              <a:extLst>
                <a:ext uri="{FF2B5EF4-FFF2-40B4-BE49-F238E27FC236}">
                  <a16:creationId xmlns:a16="http://schemas.microsoft.com/office/drawing/2014/main" id="{86D20EA3-0E1D-7BEA-088E-3562EF09DD22}"/>
                </a:ext>
              </a:extLst>
            </p:cNvPr>
            <p:cNvSpPr/>
            <p:nvPr/>
          </p:nvSpPr>
          <p:spPr>
            <a:xfrm>
              <a:off x="3062777" y="4398182"/>
              <a:ext cx="1304297" cy="278253"/>
            </a:xfrm>
            <a:prstGeom prst="borderCallout1">
              <a:avLst>
                <a:gd name="adj1" fmla="val 55793"/>
                <a:gd name="adj2" fmla="val -619"/>
                <a:gd name="adj3" fmla="val 215115"/>
                <a:gd name="adj4" fmla="val -40848"/>
              </a:avLst>
            </a:prstGeom>
            <a:solidFill>
              <a:srgbClr val="FFFFFF">
                <a:lumMod val="95000"/>
              </a:srgbClr>
            </a:solidFill>
            <a:ln w="15875" cap="flat" cmpd="sng" algn="ctr">
              <a:solidFill>
                <a:srgbClr val="221F20"/>
              </a:solidFill>
              <a:prstDash val="solid"/>
              <a:tailEnd type="ova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solidFill>
                </a:rPr>
                <a:t>Lake Pontchartrain</a:t>
              </a:r>
            </a:p>
          </p:txBody>
        </p:sp>
        <p:sp>
          <p:nvSpPr>
            <p:cNvPr id="9" name="Callout: Line 8">
              <a:extLst>
                <a:ext uri="{FF2B5EF4-FFF2-40B4-BE49-F238E27FC236}">
                  <a16:creationId xmlns:a16="http://schemas.microsoft.com/office/drawing/2014/main" id="{9F757419-2ADB-E5E1-7246-4ECF040D60AA}"/>
                </a:ext>
              </a:extLst>
            </p:cNvPr>
            <p:cNvSpPr/>
            <p:nvPr/>
          </p:nvSpPr>
          <p:spPr>
            <a:xfrm>
              <a:off x="3186072" y="5121434"/>
              <a:ext cx="1197158" cy="278253"/>
            </a:xfrm>
            <a:prstGeom prst="borderCallout1">
              <a:avLst>
                <a:gd name="adj1" fmla="val 55793"/>
                <a:gd name="adj2" fmla="val -619"/>
                <a:gd name="adj3" fmla="val 18406"/>
                <a:gd name="adj4" fmla="val -25802"/>
              </a:avLst>
            </a:prstGeom>
            <a:solidFill>
              <a:srgbClr val="FFFFFF">
                <a:lumMod val="95000"/>
              </a:srgbClr>
            </a:solidFill>
            <a:ln w="15875" cap="flat" cmpd="sng" algn="ctr">
              <a:solidFill>
                <a:srgbClr val="221F20"/>
              </a:solidFill>
              <a:prstDash val="solid"/>
              <a:tailEnd type="ova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solidFill>
                </a:rPr>
                <a:t>Breton Sound</a:t>
              </a:r>
            </a:p>
          </p:txBody>
        </p:sp>
        <p:sp>
          <p:nvSpPr>
            <p:cNvPr id="10" name="Callout: Line 9">
              <a:extLst>
                <a:ext uri="{FF2B5EF4-FFF2-40B4-BE49-F238E27FC236}">
                  <a16:creationId xmlns:a16="http://schemas.microsoft.com/office/drawing/2014/main" id="{77BC66EF-A6C7-5552-B5A3-2EA1DC75A1DA}"/>
                </a:ext>
              </a:extLst>
            </p:cNvPr>
            <p:cNvSpPr/>
            <p:nvPr/>
          </p:nvSpPr>
          <p:spPr>
            <a:xfrm>
              <a:off x="2759869" y="5501515"/>
              <a:ext cx="844815" cy="239277"/>
            </a:xfrm>
            <a:prstGeom prst="borderCallout1">
              <a:avLst>
                <a:gd name="adj1" fmla="val 55793"/>
                <a:gd name="adj2" fmla="val -619"/>
                <a:gd name="adj3" fmla="val -70794"/>
                <a:gd name="adj4" fmla="val -17274"/>
              </a:avLst>
            </a:prstGeom>
            <a:solidFill>
              <a:srgbClr val="FFFFFF">
                <a:lumMod val="95000"/>
              </a:srgbClr>
            </a:solidFill>
            <a:ln w="15875" cap="flat" cmpd="sng" algn="ctr">
              <a:solidFill>
                <a:srgbClr val="221F20"/>
              </a:solidFill>
              <a:prstDash val="solid"/>
              <a:tailEnd type="ova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solidFill>
                </a:rPr>
                <a:t>Barataria</a:t>
              </a:r>
            </a:p>
          </p:txBody>
        </p:sp>
        <p:sp>
          <p:nvSpPr>
            <p:cNvPr id="11" name="Callout: Line 10">
              <a:extLst>
                <a:ext uri="{FF2B5EF4-FFF2-40B4-BE49-F238E27FC236}">
                  <a16:creationId xmlns:a16="http://schemas.microsoft.com/office/drawing/2014/main" id="{DEE42CF7-8660-907F-18A4-F8D643772FA4}"/>
                </a:ext>
              </a:extLst>
            </p:cNvPr>
            <p:cNvSpPr/>
            <p:nvPr/>
          </p:nvSpPr>
          <p:spPr>
            <a:xfrm>
              <a:off x="2418556" y="5802625"/>
              <a:ext cx="1082589" cy="239277"/>
            </a:xfrm>
            <a:prstGeom prst="borderCallout1">
              <a:avLst>
                <a:gd name="adj1" fmla="val 55793"/>
                <a:gd name="adj2" fmla="val -619"/>
                <a:gd name="adj3" fmla="val -178304"/>
                <a:gd name="adj4" fmla="val -2960"/>
              </a:avLst>
            </a:prstGeom>
            <a:solidFill>
              <a:srgbClr val="FFFFFF">
                <a:lumMod val="95000"/>
              </a:srgbClr>
            </a:solidFill>
            <a:ln w="15875" cap="flat" cmpd="sng" algn="ctr">
              <a:solidFill>
                <a:srgbClr val="221F20"/>
              </a:solidFill>
              <a:prstDash val="solid"/>
              <a:tailEnd type="ova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solidFill>
                </a:rPr>
                <a:t>Terrebonne</a:t>
              </a:r>
            </a:p>
          </p:txBody>
        </p:sp>
        <p:sp>
          <p:nvSpPr>
            <p:cNvPr id="12" name="Callout: Line 11">
              <a:extLst>
                <a:ext uri="{FF2B5EF4-FFF2-40B4-BE49-F238E27FC236}">
                  <a16:creationId xmlns:a16="http://schemas.microsoft.com/office/drawing/2014/main" id="{2A0B333F-AA78-AD06-36C9-DAAEEAA67B21}"/>
                </a:ext>
              </a:extLst>
            </p:cNvPr>
            <p:cNvSpPr/>
            <p:nvPr/>
          </p:nvSpPr>
          <p:spPr>
            <a:xfrm>
              <a:off x="1212107" y="5801966"/>
              <a:ext cx="1082589" cy="239277"/>
            </a:xfrm>
            <a:prstGeom prst="borderCallout1">
              <a:avLst>
                <a:gd name="adj1" fmla="val -791"/>
                <a:gd name="adj2" fmla="val 99734"/>
                <a:gd name="adj3" fmla="val -210335"/>
                <a:gd name="adj4" fmla="val 84135"/>
              </a:avLst>
            </a:prstGeom>
            <a:solidFill>
              <a:srgbClr val="FFFFFF">
                <a:lumMod val="95000"/>
              </a:srgbClr>
            </a:solidFill>
            <a:ln w="15875" cap="flat" cmpd="sng" algn="ctr">
              <a:solidFill>
                <a:srgbClr val="221F20"/>
              </a:solidFill>
              <a:prstDash val="solid"/>
              <a:tailEnd type="ova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solidFill>
                </a:rPr>
                <a:t>Atchafalaya</a:t>
              </a:r>
            </a:p>
          </p:txBody>
        </p:sp>
        <p:sp>
          <p:nvSpPr>
            <p:cNvPr id="13" name="Callout: Line 12">
              <a:extLst>
                <a:ext uri="{FF2B5EF4-FFF2-40B4-BE49-F238E27FC236}">
                  <a16:creationId xmlns:a16="http://schemas.microsoft.com/office/drawing/2014/main" id="{B476A986-DB7F-92B0-8F1D-85D016EF1DD7}"/>
                </a:ext>
              </a:extLst>
            </p:cNvPr>
            <p:cNvSpPr/>
            <p:nvPr/>
          </p:nvSpPr>
          <p:spPr>
            <a:xfrm>
              <a:off x="523186" y="5121434"/>
              <a:ext cx="1082588" cy="265699"/>
            </a:xfrm>
            <a:prstGeom prst="borderCallout1">
              <a:avLst>
                <a:gd name="adj1" fmla="val 56574"/>
                <a:gd name="adj2" fmla="val 97629"/>
                <a:gd name="adj3" fmla="val 23036"/>
                <a:gd name="adj4" fmla="val 116648"/>
              </a:avLst>
            </a:prstGeom>
            <a:solidFill>
              <a:srgbClr val="FFFFFF">
                <a:lumMod val="95000"/>
              </a:srgbClr>
            </a:solidFill>
            <a:ln w="15875" cap="flat" cmpd="sng" algn="ctr">
              <a:solidFill>
                <a:srgbClr val="221F20"/>
              </a:solidFill>
              <a:prstDash val="solid"/>
              <a:tailEnd type="ova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solidFill>
                </a:rPr>
                <a:t>Teche-Vermilion</a:t>
              </a:r>
            </a:p>
          </p:txBody>
        </p:sp>
        <p:sp>
          <p:nvSpPr>
            <p:cNvPr id="14" name="TextBox 1039">
              <a:extLst>
                <a:ext uri="{FF2B5EF4-FFF2-40B4-BE49-F238E27FC236}">
                  <a16:creationId xmlns:a16="http://schemas.microsoft.com/office/drawing/2014/main" id="{0459FEAE-3854-EE0B-910C-2DF47C44A83C}"/>
                </a:ext>
              </a:extLst>
            </p:cNvPr>
            <p:cNvSpPr txBox="1"/>
            <p:nvPr/>
          </p:nvSpPr>
          <p:spPr>
            <a:xfrm>
              <a:off x="2873287" y="2580881"/>
              <a:ext cx="1440303"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Mississippi River and Tributaries Project Boundary (MR&amp;T)</a:t>
              </a:r>
            </a:p>
          </p:txBody>
        </p:sp>
        <p:cxnSp>
          <p:nvCxnSpPr>
            <p:cNvPr id="15" name="Straight Arrow Connector 14">
              <a:extLst>
                <a:ext uri="{FF2B5EF4-FFF2-40B4-BE49-F238E27FC236}">
                  <a16:creationId xmlns:a16="http://schemas.microsoft.com/office/drawing/2014/main" id="{6B1481E4-6F6E-5E5C-1144-483945804D4E}"/>
                </a:ext>
              </a:extLst>
            </p:cNvPr>
            <p:cNvCxnSpPr>
              <a:cxnSpLocks/>
            </p:cNvCxnSpPr>
            <p:nvPr/>
          </p:nvCxnSpPr>
          <p:spPr>
            <a:xfrm flipH="1">
              <a:off x="2706217" y="3684443"/>
              <a:ext cx="393460" cy="0"/>
            </a:xfrm>
            <a:prstGeom prst="straightConnector1">
              <a:avLst/>
            </a:prstGeom>
            <a:noFill/>
            <a:ln w="57150" cap="flat" cmpd="sng" algn="ctr">
              <a:solidFill>
                <a:srgbClr val="221F20"/>
              </a:solidFill>
              <a:prstDash val="solid"/>
              <a:tailEnd type="triangle"/>
            </a:ln>
            <a:effectLst/>
          </p:spPr>
          <p:style>
            <a:lnRef idx="1">
              <a:schemeClr val="accent1"/>
            </a:lnRef>
            <a:fillRef idx="0">
              <a:schemeClr val="accent1"/>
            </a:fillRef>
            <a:effectRef idx="0">
              <a:schemeClr val="accent1"/>
            </a:effectRef>
            <a:fontRef idx="minor">
              <a:schemeClr val="tx1"/>
            </a:fontRef>
          </p:style>
        </p:cxnSp>
        <p:sp>
          <p:nvSpPr>
            <p:cNvPr id="16" name="TextBox 1042">
              <a:extLst>
                <a:ext uri="{FF2B5EF4-FFF2-40B4-BE49-F238E27FC236}">
                  <a16:creationId xmlns:a16="http://schemas.microsoft.com/office/drawing/2014/main" id="{71F4853E-0ED1-F31E-ADC3-E819C78509D9}"/>
                </a:ext>
              </a:extLst>
            </p:cNvPr>
            <p:cNvSpPr txBox="1"/>
            <p:nvPr/>
          </p:nvSpPr>
          <p:spPr>
            <a:xfrm>
              <a:off x="701169" y="3578372"/>
              <a:ext cx="1317887" cy="4840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Coastal Subbasins</a:t>
              </a:r>
            </a:p>
          </p:txBody>
        </p:sp>
        <p:cxnSp>
          <p:nvCxnSpPr>
            <p:cNvPr id="17" name="Straight Arrow Connector 16">
              <a:extLst>
                <a:ext uri="{FF2B5EF4-FFF2-40B4-BE49-F238E27FC236}">
                  <a16:creationId xmlns:a16="http://schemas.microsoft.com/office/drawing/2014/main" id="{910DA05F-725A-2151-8B4D-B3A4EFA87772}"/>
                </a:ext>
              </a:extLst>
            </p:cNvPr>
            <p:cNvCxnSpPr>
              <a:cxnSpLocks/>
            </p:cNvCxnSpPr>
            <p:nvPr/>
          </p:nvCxnSpPr>
          <p:spPr>
            <a:xfrm>
              <a:off x="1212107" y="4062451"/>
              <a:ext cx="254032" cy="474858"/>
            </a:xfrm>
            <a:prstGeom prst="straightConnector1">
              <a:avLst/>
            </a:prstGeom>
            <a:noFill/>
            <a:ln w="57150" cap="flat" cmpd="sng" algn="ctr">
              <a:solidFill>
                <a:srgbClr val="221F20"/>
              </a:solidFill>
              <a:prstDash val="solid"/>
              <a:tailEnd type="triangle"/>
            </a:ln>
            <a:effectLst/>
          </p:spPr>
          <p:style>
            <a:lnRef idx="1">
              <a:schemeClr val="accent1"/>
            </a:lnRef>
            <a:fillRef idx="0">
              <a:schemeClr val="accent1"/>
            </a:fillRef>
            <a:effectRef idx="0">
              <a:schemeClr val="accent1"/>
            </a:effectRef>
            <a:fontRef idx="minor">
              <a:schemeClr val="tx1"/>
            </a:fontRef>
          </p:style>
        </p:cxnSp>
      </p:grpSp>
      <p:sp>
        <p:nvSpPr>
          <p:cNvPr id="18" name="Content Placeholder 15">
            <a:extLst>
              <a:ext uri="{FF2B5EF4-FFF2-40B4-BE49-F238E27FC236}">
                <a16:creationId xmlns:a16="http://schemas.microsoft.com/office/drawing/2014/main" id="{6C90B806-7A4E-50C7-4194-0305EA743E1F}"/>
              </a:ext>
            </a:extLst>
          </p:cNvPr>
          <p:cNvSpPr txBox="1">
            <a:spLocks/>
          </p:cNvSpPr>
          <p:nvPr/>
        </p:nvSpPr>
        <p:spPr>
          <a:xfrm>
            <a:off x="748307" y="1768243"/>
            <a:ext cx="6663832" cy="4163704"/>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lnSpc>
                <a:spcPct val="100000"/>
              </a:lnSpc>
              <a:spcBef>
                <a:spcPts val="0"/>
              </a:spcBef>
              <a:spcAft>
                <a:spcPts val="0"/>
              </a:spcAft>
              <a:buFontTx/>
              <a:buAutoNum type="arabicParenBoth"/>
              <a:defRPr/>
            </a:pPr>
            <a:r>
              <a:rPr lang="en-US" sz="1600"/>
              <a:t>PURPOSE – The Secretary, in collaboration with the heads of other Federal agencies and pursuant to subsection (d)(1)(A), shall conduct a comprehensive study of the Lower Mississippi River basin </a:t>
            </a:r>
            <a:r>
              <a:rPr lang="en-US" sz="1600" u="sng"/>
              <a:t>from Cape Girardeau, Missouri, to the Gulf of Mexico</a:t>
            </a:r>
            <a:r>
              <a:rPr lang="en-US" sz="1600">
                <a:solidFill>
                  <a:srgbClr val="FF0000"/>
                </a:solidFill>
                <a:highlight>
                  <a:srgbClr val="FFFF00"/>
                </a:highlight>
              </a:rPr>
              <a:t>*</a:t>
            </a:r>
            <a:r>
              <a:rPr lang="en-US" sz="1600"/>
              <a:t>.  The study will identify </a:t>
            </a:r>
            <a:r>
              <a:rPr lang="en-US" sz="1600" u="sng"/>
              <a:t>recommendations of actions </a:t>
            </a:r>
            <a:r>
              <a:rPr lang="en-US" sz="1600"/>
              <a:t>to be undertaken by the Secretary, under existing authorities or after congressional authorization, </a:t>
            </a:r>
            <a:r>
              <a:rPr lang="en-US" sz="1600" u="sng"/>
              <a:t>for the comprehensive management of the basin for multiple purposes:</a:t>
            </a:r>
          </a:p>
          <a:p>
            <a:pPr lvl="1" indent="0" fontAlgn="auto">
              <a:spcAft>
                <a:spcPts val="0"/>
              </a:spcAft>
              <a:buFont typeface="Arial" panose="020B0604020202020204" pitchFamily="34" charset="0"/>
              <a:buNone/>
            </a:pPr>
            <a:endParaRPr lang="en-US" sz="1600" u="sng"/>
          </a:p>
          <a:p>
            <a:pPr marL="684213" lvl="1" indent="-457200" fontAlgn="base">
              <a:lnSpc>
                <a:spcPct val="100000"/>
              </a:lnSpc>
              <a:spcBef>
                <a:spcPts val="0"/>
              </a:spcBef>
              <a:spcAft>
                <a:spcPct val="0"/>
              </a:spcAft>
              <a:buFont typeface="Arial" panose="020B0604020202020204" pitchFamily="34" charset="0"/>
              <a:buAutoNum type="alphaUcPeriod"/>
              <a:defRPr/>
            </a:pPr>
            <a:r>
              <a:rPr lang="en-US" sz="1400">
                <a:solidFill>
                  <a:srgbClr val="221F20">
                    <a:lumMod val="90000"/>
                    <a:lumOff val="10000"/>
                  </a:srgbClr>
                </a:solidFill>
                <a:latin typeface="Arial" pitchFamily="34" charset="0"/>
                <a:cs typeface="Arial" pitchFamily="34" charset="0"/>
              </a:rPr>
              <a:t>Hurricane and storm damage reduction, flood risk management, structural and nonstructural flood control, and floodplain management strategies; (</a:t>
            </a:r>
            <a:r>
              <a:rPr lang="en-US" sz="1400" i="1">
                <a:solidFill>
                  <a:srgbClr val="FF0000"/>
                </a:solidFill>
                <a:latin typeface="Arial" pitchFamily="34" charset="0"/>
                <a:cs typeface="Arial" pitchFamily="34" charset="0"/>
              </a:rPr>
              <a:t>Priority Missions</a:t>
            </a:r>
            <a:r>
              <a:rPr lang="en-US" sz="1400">
                <a:solidFill>
                  <a:srgbClr val="221F20">
                    <a:lumMod val="90000"/>
                    <a:lumOff val="10000"/>
                  </a:srgbClr>
                </a:solidFill>
                <a:latin typeface="Arial" pitchFamily="34" charset="0"/>
                <a:cs typeface="Arial" pitchFamily="34" charset="0"/>
              </a:rPr>
              <a:t>)</a:t>
            </a:r>
          </a:p>
          <a:p>
            <a:pPr marL="684213" lvl="1" indent="-457200" fontAlgn="base">
              <a:lnSpc>
                <a:spcPct val="100000"/>
              </a:lnSpc>
              <a:spcBef>
                <a:spcPts val="0"/>
              </a:spcBef>
              <a:spcAft>
                <a:spcPct val="0"/>
              </a:spcAft>
              <a:buFont typeface="Arial" panose="020B0604020202020204" pitchFamily="34" charset="0"/>
              <a:buAutoNum type="alphaUcPeriod"/>
              <a:defRPr/>
            </a:pPr>
            <a:r>
              <a:rPr lang="en-US" sz="1400">
                <a:solidFill>
                  <a:srgbClr val="221F20">
                    <a:lumMod val="90000"/>
                    <a:lumOff val="10000"/>
                  </a:srgbClr>
                </a:solidFill>
                <a:latin typeface="Arial" pitchFamily="34" charset="0"/>
                <a:cs typeface="Arial" pitchFamily="34" charset="0"/>
              </a:rPr>
              <a:t>Navigation (</a:t>
            </a:r>
            <a:r>
              <a:rPr lang="en-US" sz="1400" i="1">
                <a:solidFill>
                  <a:srgbClr val="FF0000"/>
                </a:solidFill>
                <a:latin typeface="Arial" pitchFamily="34" charset="0"/>
                <a:cs typeface="Arial" pitchFamily="34" charset="0"/>
              </a:rPr>
              <a:t>Priority Mission</a:t>
            </a:r>
            <a:r>
              <a:rPr lang="en-US" sz="1400">
                <a:solidFill>
                  <a:srgbClr val="221F20">
                    <a:lumMod val="90000"/>
                    <a:lumOff val="10000"/>
                  </a:srgbClr>
                </a:solidFill>
                <a:latin typeface="Arial" pitchFamily="34" charset="0"/>
                <a:cs typeface="Arial" pitchFamily="34" charset="0"/>
              </a:rPr>
              <a:t>)</a:t>
            </a:r>
          </a:p>
          <a:p>
            <a:pPr marL="684213" lvl="1" indent="-457200" fontAlgn="base">
              <a:lnSpc>
                <a:spcPct val="100000"/>
              </a:lnSpc>
              <a:spcBef>
                <a:spcPts val="0"/>
              </a:spcBef>
              <a:spcAft>
                <a:spcPct val="0"/>
              </a:spcAft>
              <a:buFont typeface="Arial" panose="020B0604020202020204" pitchFamily="34" charset="0"/>
              <a:buAutoNum type="alphaUcPeriod"/>
              <a:defRPr/>
            </a:pPr>
            <a:r>
              <a:rPr lang="en-US" sz="1400">
                <a:solidFill>
                  <a:srgbClr val="221F20">
                    <a:lumMod val="90000"/>
                    <a:lumOff val="10000"/>
                  </a:srgbClr>
                </a:solidFill>
                <a:latin typeface="Arial" pitchFamily="34" charset="0"/>
                <a:cs typeface="Arial" pitchFamily="34" charset="0"/>
              </a:rPr>
              <a:t>Ecosystem and environmental restoration (</a:t>
            </a:r>
            <a:r>
              <a:rPr lang="en-US" sz="1400" i="1">
                <a:solidFill>
                  <a:srgbClr val="FF0000"/>
                </a:solidFill>
                <a:latin typeface="Arial" pitchFamily="34" charset="0"/>
                <a:cs typeface="Arial" pitchFamily="34" charset="0"/>
              </a:rPr>
              <a:t>Priority Mission</a:t>
            </a:r>
            <a:r>
              <a:rPr lang="en-US" sz="1400">
                <a:solidFill>
                  <a:srgbClr val="221F20">
                    <a:lumMod val="90000"/>
                    <a:lumOff val="10000"/>
                  </a:srgbClr>
                </a:solidFill>
                <a:latin typeface="Arial" pitchFamily="34" charset="0"/>
                <a:cs typeface="Arial" pitchFamily="34" charset="0"/>
              </a:rPr>
              <a:t>)</a:t>
            </a:r>
          </a:p>
          <a:p>
            <a:pPr marL="684213" lvl="1" indent="-457200" fontAlgn="base">
              <a:lnSpc>
                <a:spcPct val="100000"/>
              </a:lnSpc>
              <a:spcBef>
                <a:spcPts val="0"/>
              </a:spcBef>
              <a:spcAft>
                <a:spcPct val="0"/>
              </a:spcAft>
              <a:buFont typeface="Arial" panose="020B0604020202020204" pitchFamily="34" charset="0"/>
              <a:buAutoNum type="alphaUcPeriod"/>
              <a:defRPr/>
            </a:pPr>
            <a:r>
              <a:rPr lang="en-US" sz="1400">
                <a:solidFill>
                  <a:srgbClr val="221F20">
                    <a:lumMod val="90000"/>
                    <a:lumOff val="10000"/>
                  </a:srgbClr>
                </a:solidFill>
                <a:latin typeface="Arial" pitchFamily="34" charset="0"/>
                <a:cs typeface="Arial" pitchFamily="34" charset="0"/>
              </a:rPr>
              <a:t>Water supply </a:t>
            </a:r>
            <a:r>
              <a:rPr lang="en-US" sz="1400">
                <a:solidFill>
                  <a:srgbClr val="221F20">
                    <a:lumMod val="90000"/>
                    <a:lumOff val="10000"/>
                  </a:srgbClr>
                </a:solidFill>
                <a:latin typeface="Arial" pitchFamily="34" charset="0"/>
                <a:ea typeface="ＭＳ Ｐゴシック" pitchFamily="34" charset="-128"/>
                <a:cs typeface="Arial" pitchFamily="34" charset="0"/>
              </a:rPr>
              <a:t>(</a:t>
            </a:r>
            <a:r>
              <a:rPr lang="en-US" sz="1200" i="1">
                <a:solidFill>
                  <a:srgbClr val="254B5A"/>
                </a:solidFill>
                <a:latin typeface="Arial" pitchFamily="34" charset="0"/>
                <a:ea typeface="ＭＳ Ｐゴシック" pitchFamily="34" charset="-128"/>
                <a:cs typeface="Arial" pitchFamily="34" charset="0"/>
              </a:rPr>
              <a:t>Explore when Compatible</a:t>
            </a:r>
            <a:r>
              <a:rPr lang="en-US" sz="1400">
                <a:solidFill>
                  <a:srgbClr val="221F20">
                    <a:lumMod val="90000"/>
                    <a:lumOff val="10000"/>
                  </a:srgbClr>
                </a:solidFill>
                <a:latin typeface="Arial" pitchFamily="34" charset="0"/>
                <a:ea typeface="ＭＳ Ｐゴシック" pitchFamily="34" charset="-128"/>
                <a:cs typeface="Arial" pitchFamily="34" charset="0"/>
              </a:rPr>
              <a:t>)</a:t>
            </a:r>
            <a:endParaRPr lang="en-US" sz="1400">
              <a:solidFill>
                <a:srgbClr val="221F20">
                  <a:lumMod val="90000"/>
                  <a:lumOff val="10000"/>
                </a:srgbClr>
              </a:solidFill>
              <a:latin typeface="Arial" pitchFamily="34" charset="0"/>
              <a:cs typeface="Arial" pitchFamily="34" charset="0"/>
            </a:endParaRPr>
          </a:p>
          <a:p>
            <a:pPr marL="684213" lvl="1" indent="-457200" fontAlgn="base">
              <a:lnSpc>
                <a:spcPct val="100000"/>
              </a:lnSpc>
              <a:spcBef>
                <a:spcPts val="0"/>
              </a:spcBef>
              <a:spcAft>
                <a:spcPct val="0"/>
              </a:spcAft>
              <a:buFont typeface="Arial" panose="020B0604020202020204" pitchFamily="34" charset="0"/>
              <a:buAutoNum type="alphaUcPeriod"/>
              <a:defRPr/>
            </a:pPr>
            <a:r>
              <a:rPr lang="en-US" sz="1400">
                <a:solidFill>
                  <a:srgbClr val="221F20">
                    <a:lumMod val="90000"/>
                    <a:lumOff val="10000"/>
                  </a:srgbClr>
                </a:solidFill>
                <a:latin typeface="Arial" pitchFamily="34" charset="0"/>
                <a:cs typeface="Arial" pitchFamily="34" charset="0"/>
              </a:rPr>
              <a:t>Hydropower production </a:t>
            </a:r>
            <a:r>
              <a:rPr lang="en-US" sz="1400">
                <a:solidFill>
                  <a:srgbClr val="221F20">
                    <a:lumMod val="90000"/>
                    <a:lumOff val="10000"/>
                  </a:srgbClr>
                </a:solidFill>
                <a:latin typeface="Arial" pitchFamily="34" charset="0"/>
                <a:ea typeface="ＭＳ Ｐゴシック" pitchFamily="34" charset="-128"/>
                <a:cs typeface="Arial" pitchFamily="34" charset="0"/>
              </a:rPr>
              <a:t>(</a:t>
            </a:r>
            <a:r>
              <a:rPr lang="en-US" sz="1200" i="1">
                <a:solidFill>
                  <a:srgbClr val="254B5A"/>
                </a:solidFill>
                <a:latin typeface="Arial" pitchFamily="34" charset="0"/>
                <a:ea typeface="ＭＳ Ｐゴシック" pitchFamily="34" charset="-128"/>
                <a:cs typeface="Arial" pitchFamily="34" charset="0"/>
              </a:rPr>
              <a:t>Explore when Compatible</a:t>
            </a:r>
            <a:r>
              <a:rPr lang="en-US" sz="1400">
                <a:solidFill>
                  <a:srgbClr val="221F20">
                    <a:lumMod val="90000"/>
                    <a:lumOff val="10000"/>
                  </a:srgbClr>
                </a:solidFill>
                <a:latin typeface="Arial" pitchFamily="34" charset="0"/>
                <a:ea typeface="ＭＳ Ｐゴシック" pitchFamily="34" charset="-128"/>
                <a:cs typeface="Arial" pitchFamily="34" charset="0"/>
              </a:rPr>
              <a:t>)</a:t>
            </a:r>
            <a:endParaRPr lang="en-US" sz="1400">
              <a:solidFill>
                <a:srgbClr val="221F20">
                  <a:lumMod val="90000"/>
                  <a:lumOff val="10000"/>
                </a:srgbClr>
              </a:solidFill>
              <a:latin typeface="Arial" pitchFamily="34" charset="0"/>
              <a:cs typeface="Arial" pitchFamily="34" charset="0"/>
            </a:endParaRPr>
          </a:p>
          <a:p>
            <a:pPr marL="684213" lvl="1" indent="-457200" fontAlgn="base">
              <a:lnSpc>
                <a:spcPct val="100000"/>
              </a:lnSpc>
              <a:spcBef>
                <a:spcPts val="0"/>
              </a:spcBef>
              <a:spcAft>
                <a:spcPct val="0"/>
              </a:spcAft>
              <a:buFont typeface="Arial" panose="020B0604020202020204" pitchFamily="34" charset="0"/>
              <a:buAutoNum type="alphaUcPeriod"/>
              <a:defRPr/>
            </a:pPr>
            <a:r>
              <a:rPr lang="en-US" sz="1400">
                <a:solidFill>
                  <a:srgbClr val="221F20">
                    <a:lumMod val="90000"/>
                    <a:lumOff val="10000"/>
                  </a:srgbClr>
                </a:solidFill>
                <a:latin typeface="Arial" pitchFamily="34" charset="0"/>
                <a:cs typeface="Arial" pitchFamily="34" charset="0"/>
              </a:rPr>
              <a:t>Recreation </a:t>
            </a:r>
            <a:r>
              <a:rPr lang="en-US" sz="1400">
                <a:solidFill>
                  <a:srgbClr val="221F20">
                    <a:lumMod val="90000"/>
                    <a:lumOff val="10000"/>
                  </a:srgbClr>
                </a:solidFill>
                <a:latin typeface="Arial" pitchFamily="34" charset="0"/>
                <a:ea typeface="ＭＳ Ｐゴシック" pitchFamily="34" charset="-128"/>
                <a:cs typeface="Arial" pitchFamily="34" charset="0"/>
              </a:rPr>
              <a:t>(</a:t>
            </a:r>
            <a:r>
              <a:rPr lang="en-US" sz="1200" i="1">
                <a:solidFill>
                  <a:srgbClr val="254B5A"/>
                </a:solidFill>
                <a:latin typeface="Arial" pitchFamily="34" charset="0"/>
                <a:ea typeface="ＭＳ Ｐゴシック" pitchFamily="34" charset="-128"/>
                <a:cs typeface="Arial" pitchFamily="34" charset="0"/>
              </a:rPr>
              <a:t>Explore when Compatible</a:t>
            </a:r>
            <a:r>
              <a:rPr lang="en-US" sz="1400">
                <a:solidFill>
                  <a:srgbClr val="221F20">
                    <a:lumMod val="90000"/>
                    <a:lumOff val="10000"/>
                  </a:srgbClr>
                </a:solidFill>
                <a:latin typeface="Arial" pitchFamily="34" charset="0"/>
                <a:ea typeface="ＭＳ Ｐゴシック" pitchFamily="34" charset="-128"/>
                <a:cs typeface="Arial" pitchFamily="34" charset="0"/>
              </a:rPr>
              <a:t>)</a:t>
            </a:r>
            <a:endParaRPr lang="en-US" sz="1400">
              <a:solidFill>
                <a:srgbClr val="221F20">
                  <a:lumMod val="90000"/>
                  <a:lumOff val="10000"/>
                </a:srgbClr>
              </a:solidFill>
              <a:latin typeface="Arial" pitchFamily="34" charset="0"/>
              <a:cs typeface="Arial" pitchFamily="34" charset="0"/>
            </a:endParaRPr>
          </a:p>
          <a:p>
            <a:pPr marL="684213" lvl="1" indent="-457200" fontAlgn="base">
              <a:lnSpc>
                <a:spcPct val="100000"/>
              </a:lnSpc>
              <a:spcBef>
                <a:spcPts val="0"/>
              </a:spcBef>
              <a:spcAft>
                <a:spcPct val="0"/>
              </a:spcAft>
              <a:buFont typeface="Arial" panose="020B0604020202020204" pitchFamily="34" charset="0"/>
              <a:buAutoNum type="alphaUcPeriod"/>
              <a:defRPr/>
            </a:pPr>
            <a:r>
              <a:rPr lang="en-US" sz="1400">
                <a:solidFill>
                  <a:srgbClr val="221F20">
                    <a:lumMod val="90000"/>
                    <a:lumOff val="10000"/>
                  </a:srgbClr>
                </a:solidFill>
                <a:latin typeface="Arial" pitchFamily="34" charset="0"/>
                <a:cs typeface="Arial" pitchFamily="34" charset="0"/>
              </a:rPr>
              <a:t>Other purposes as determined by the Secretary</a:t>
            </a:r>
          </a:p>
        </p:txBody>
      </p:sp>
      <p:sp>
        <p:nvSpPr>
          <p:cNvPr id="19" name="TextBox 18">
            <a:extLst>
              <a:ext uri="{FF2B5EF4-FFF2-40B4-BE49-F238E27FC236}">
                <a16:creationId xmlns:a16="http://schemas.microsoft.com/office/drawing/2014/main" id="{5EECA4DD-B00C-1608-2E57-E72E2D35E2A4}"/>
              </a:ext>
            </a:extLst>
          </p:cNvPr>
          <p:cNvSpPr txBox="1"/>
          <p:nvPr/>
        </p:nvSpPr>
        <p:spPr>
          <a:xfrm>
            <a:off x="2074985" y="1115929"/>
            <a:ext cx="5610436" cy="584775"/>
          </a:xfrm>
          <a:prstGeom prst="rect">
            <a:avLst/>
          </a:prstGeom>
          <a:noFill/>
        </p:spPr>
        <p:txBody>
          <a:bodyPr wrap="square">
            <a:spAutoFit/>
          </a:bodyPr>
          <a:lstStyle/>
          <a:p>
            <a:pPr lvl="0" algn="ctr" fontAlgn="auto">
              <a:spcBef>
                <a:spcPts val="0"/>
              </a:spcBef>
              <a:spcAft>
                <a:spcPts val="0"/>
              </a:spcAft>
              <a:defRPr/>
            </a:pPr>
            <a:r>
              <a:rPr kumimoji="0" lang="en-US" sz="1600" b="1" u="none" strike="noStrike" kern="1200" cap="none" spc="0" normalizeH="0" baseline="0" noProof="0">
                <a:ln>
                  <a:noFill/>
                </a:ln>
                <a:solidFill>
                  <a:srgbClr val="221F20"/>
                </a:solidFill>
                <a:effectLst/>
                <a:uLnTx/>
                <a:uFillTx/>
                <a:latin typeface="Arial"/>
                <a:ea typeface="+mn-ea"/>
                <a:cs typeface="+mn-cs"/>
              </a:rPr>
              <a:t>WRDA 2020, Sec 213, WRDA 2022, Sec 8343</a:t>
            </a:r>
            <a:r>
              <a:rPr lang="en-US" sz="1600" b="1">
                <a:solidFill>
                  <a:srgbClr val="221F20"/>
                </a:solidFill>
                <a:latin typeface="Arial"/>
                <a:ea typeface="+mn-ea"/>
              </a:rPr>
              <a:t>: </a:t>
            </a:r>
          </a:p>
          <a:p>
            <a:pPr lvl="0" algn="ctr" fontAlgn="auto">
              <a:spcBef>
                <a:spcPts val="0"/>
              </a:spcBef>
              <a:spcAft>
                <a:spcPts val="0"/>
              </a:spcAft>
              <a:defRPr/>
            </a:pPr>
            <a:r>
              <a:rPr lang="en-US" sz="1600" b="1">
                <a:solidFill>
                  <a:srgbClr val="221F20"/>
                </a:solidFill>
                <a:latin typeface="Arial"/>
                <a:ea typeface="+mn-ea"/>
              </a:rPr>
              <a:t>5 Years, $</a:t>
            </a:r>
            <a:r>
              <a:rPr kumimoji="0" lang="en-US" sz="1600" b="1" u="none" strike="noStrike" kern="1200" cap="none" spc="0" normalizeH="0" baseline="0" noProof="0">
                <a:ln>
                  <a:noFill/>
                </a:ln>
                <a:solidFill>
                  <a:srgbClr val="221F20"/>
                </a:solidFill>
                <a:effectLst/>
                <a:uLnTx/>
                <a:uFillTx/>
                <a:latin typeface="Arial"/>
                <a:ea typeface="+mn-ea"/>
                <a:cs typeface="+mn-cs"/>
              </a:rPr>
              <a:t>25M (100% Federally Funded) </a:t>
            </a:r>
          </a:p>
        </p:txBody>
      </p:sp>
      <p:sp>
        <p:nvSpPr>
          <p:cNvPr id="20" name="TextBox 20">
            <a:extLst>
              <a:ext uri="{FF2B5EF4-FFF2-40B4-BE49-F238E27FC236}">
                <a16:creationId xmlns:a16="http://schemas.microsoft.com/office/drawing/2014/main" id="{82749A18-61EF-7564-55B2-0ECEA799989E}"/>
              </a:ext>
            </a:extLst>
          </p:cNvPr>
          <p:cNvSpPr txBox="1"/>
          <p:nvPr/>
        </p:nvSpPr>
        <p:spPr>
          <a:xfrm>
            <a:off x="2273449" y="6279399"/>
            <a:ext cx="534445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0000"/>
                </a:solidFill>
                <a:highlight>
                  <a:srgbClr val="FFFF00"/>
                </a:highlight>
              </a:rPr>
              <a:t>*</a:t>
            </a:r>
            <a:r>
              <a:rPr lang="en-US" sz="1400"/>
              <a:t>Officially known as </a:t>
            </a:r>
            <a:r>
              <a:rPr lang="en-US" sz="1400" u="sng"/>
              <a:t>Gulf of America</a:t>
            </a:r>
            <a:r>
              <a:rPr lang="en-US" sz="1400"/>
              <a:t> per “Restoring Names that Honor American Greatness” Executive Order by President Trump (1/20/2025)</a:t>
            </a:r>
          </a:p>
        </p:txBody>
      </p:sp>
    </p:spTree>
    <p:extLst>
      <p:ext uri="{BB962C8B-B14F-4D97-AF65-F5344CB8AC3E}">
        <p14:creationId xmlns:p14="http://schemas.microsoft.com/office/powerpoint/2010/main" val="871119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9245-F458-700A-0982-EB62A03AC801}"/>
              </a:ext>
            </a:extLst>
          </p:cNvPr>
          <p:cNvSpPr>
            <a:spLocks noGrp="1"/>
          </p:cNvSpPr>
          <p:nvPr>
            <p:ph type="title"/>
          </p:nvPr>
        </p:nvSpPr>
        <p:spPr>
          <a:xfrm>
            <a:off x="1979034" y="460264"/>
            <a:ext cx="10099760" cy="1311331"/>
          </a:xfrm>
        </p:spPr>
        <p:txBody>
          <a:bodyPr/>
          <a:lstStyle/>
          <a:p>
            <a:r>
              <a:rPr lang="en-US" cap="all"/>
              <a:t>Problems &amp; opportunities </a:t>
            </a:r>
          </a:p>
        </p:txBody>
      </p:sp>
      <p:pic>
        <p:nvPicPr>
          <p:cNvPr id="48" name="Picture 47">
            <a:extLst>
              <a:ext uri="{FF2B5EF4-FFF2-40B4-BE49-F238E27FC236}">
                <a16:creationId xmlns:a16="http://schemas.microsoft.com/office/drawing/2014/main" id="{8A577D0F-5F9D-33C0-8459-233B4D7C54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8231" y="2225519"/>
            <a:ext cx="3221138" cy="3702626"/>
          </a:xfrm>
          <a:prstGeom prst="rect">
            <a:avLst/>
          </a:prstGeom>
        </p:spPr>
      </p:pic>
      <p:pic>
        <p:nvPicPr>
          <p:cNvPr id="49" name="Picture 48">
            <a:extLst>
              <a:ext uri="{FF2B5EF4-FFF2-40B4-BE49-F238E27FC236}">
                <a16:creationId xmlns:a16="http://schemas.microsoft.com/office/drawing/2014/main" id="{B62B0750-7B6F-7880-CDD0-5107C311EF85}"/>
              </a:ext>
            </a:extLst>
          </p:cNvPr>
          <p:cNvPicPr>
            <a:picLocks noChangeAspect="1"/>
          </p:cNvPicPr>
          <p:nvPr/>
        </p:nvPicPr>
        <p:blipFill rotWithShape="1">
          <a:blip r:embed="rId4" cstate="screen">
            <a:alphaModFix/>
            <a:duotone>
              <a:srgbClr val="00308F">
                <a:shade val="45000"/>
                <a:satMod val="135000"/>
              </a:srgb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250581" y="2678019"/>
            <a:ext cx="3753078" cy="3008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0" name="Group 49">
            <a:extLst>
              <a:ext uri="{FF2B5EF4-FFF2-40B4-BE49-F238E27FC236}">
                <a16:creationId xmlns:a16="http://schemas.microsoft.com/office/drawing/2014/main" id="{13D8B7E7-5A95-2E46-36E4-D6D77EC1141A}"/>
              </a:ext>
            </a:extLst>
          </p:cNvPr>
          <p:cNvGrpSpPr/>
          <p:nvPr/>
        </p:nvGrpSpPr>
        <p:grpSpPr>
          <a:xfrm>
            <a:off x="5030524" y="1886861"/>
            <a:ext cx="3576189" cy="2405415"/>
            <a:chOff x="7929137" y="3428999"/>
            <a:chExt cx="3576189" cy="2405415"/>
          </a:xfrm>
        </p:grpSpPr>
        <p:pic>
          <p:nvPicPr>
            <p:cNvPr id="51" name="Picture 50">
              <a:extLst>
                <a:ext uri="{FF2B5EF4-FFF2-40B4-BE49-F238E27FC236}">
                  <a16:creationId xmlns:a16="http://schemas.microsoft.com/office/drawing/2014/main" id="{A918EABA-7373-01B7-27F4-A1A82416DE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9137" y="3428999"/>
              <a:ext cx="3576189" cy="2380465"/>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
          <p:nvSpPr>
            <p:cNvPr id="52" name="TextBox 51">
              <a:extLst>
                <a:ext uri="{FF2B5EF4-FFF2-40B4-BE49-F238E27FC236}">
                  <a16:creationId xmlns:a16="http://schemas.microsoft.com/office/drawing/2014/main" id="{DD14391E-3E51-1F15-7442-EB576B03A53C}"/>
                </a:ext>
              </a:extLst>
            </p:cNvPr>
            <p:cNvSpPr txBox="1"/>
            <p:nvPr/>
          </p:nvSpPr>
          <p:spPr>
            <a:xfrm>
              <a:off x="8082169" y="5403527"/>
              <a:ext cx="3343275" cy="430887"/>
            </a:xfrm>
            <a:prstGeom prst="rect">
              <a:avLst/>
            </a:prstGeom>
            <a:noFill/>
          </p:spPr>
          <p:txBody>
            <a:bodyPr wrap="square">
              <a:spAutoFit/>
            </a:bodyPr>
            <a:lstStyle/>
            <a:p>
              <a:r>
                <a:rPr lang="en-US" sz="1100">
                  <a:solidFill>
                    <a:srgbClr val="FFFFFF"/>
                  </a:solidFill>
                  <a:latin typeface="Arial"/>
                </a:rPr>
                <a:t>Bonnet Carré Spillway in May 2019 (Source: Frank McCormack)</a:t>
              </a:r>
            </a:p>
          </p:txBody>
        </p:sp>
      </p:grpSp>
      <p:pic>
        <p:nvPicPr>
          <p:cNvPr id="53" name="Content Placeholder 10">
            <a:extLst>
              <a:ext uri="{FF2B5EF4-FFF2-40B4-BE49-F238E27FC236}">
                <a16:creationId xmlns:a16="http://schemas.microsoft.com/office/drawing/2014/main" id="{B6EBE146-A872-10F2-85A3-2FA3BA549F04}"/>
              </a:ext>
            </a:extLst>
          </p:cNvPr>
          <p:cNvPicPr>
            <a:picLocks noChangeAspect="1"/>
          </p:cNvPicPr>
          <p:nvPr/>
        </p:nvPicPr>
        <p:blipFill>
          <a:blip r:embed="rId7"/>
          <a:stretch>
            <a:fillRect/>
          </a:stretch>
        </p:blipFill>
        <p:spPr>
          <a:xfrm>
            <a:off x="8305263" y="862930"/>
            <a:ext cx="3321730" cy="4341396"/>
          </a:xfrm>
          <a:ln>
            <a:noFill/>
          </a:ln>
        </p:spPr>
      </p:pic>
      <p:sp>
        <p:nvSpPr>
          <p:cNvPr id="54" name="TextBox 53">
            <a:extLst>
              <a:ext uri="{FF2B5EF4-FFF2-40B4-BE49-F238E27FC236}">
                <a16:creationId xmlns:a16="http://schemas.microsoft.com/office/drawing/2014/main" id="{5A3CC3DF-3A9A-FC65-89BC-52FC0D845511}"/>
              </a:ext>
            </a:extLst>
          </p:cNvPr>
          <p:cNvSpPr txBox="1"/>
          <p:nvPr/>
        </p:nvSpPr>
        <p:spPr>
          <a:xfrm>
            <a:off x="8912285" y="1310047"/>
            <a:ext cx="3221138" cy="646331"/>
          </a:xfrm>
          <a:prstGeom prst="rect">
            <a:avLst/>
          </a:prstGeom>
          <a:solidFill>
            <a:srgbClr val="C8CEBD"/>
          </a:solidFill>
          <a:ln>
            <a:solidFill>
              <a:srgbClr val="BBB4A2"/>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21F20"/>
                </a:solidFill>
                <a:effectLst/>
                <a:uLnTx/>
                <a:uFillTx/>
              </a:rPr>
              <a:t>Ongoing assessments indicate long-term changes in the Mississippi and Atchafalaya rivers may occur over the next 50 years.</a:t>
            </a:r>
          </a:p>
        </p:txBody>
      </p:sp>
      <p:sp>
        <p:nvSpPr>
          <p:cNvPr id="55" name="TextBox 54">
            <a:extLst>
              <a:ext uri="{FF2B5EF4-FFF2-40B4-BE49-F238E27FC236}">
                <a16:creationId xmlns:a16="http://schemas.microsoft.com/office/drawing/2014/main" id="{3688E7C8-8576-919B-EA2C-65DC8382D2EC}"/>
              </a:ext>
            </a:extLst>
          </p:cNvPr>
          <p:cNvSpPr txBox="1"/>
          <p:nvPr/>
        </p:nvSpPr>
        <p:spPr>
          <a:xfrm>
            <a:off x="5003072" y="1184863"/>
            <a:ext cx="3562626" cy="646331"/>
          </a:xfrm>
          <a:prstGeom prst="rect">
            <a:avLst/>
          </a:prstGeom>
          <a:solidFill>
            <a:srgbClr val="C8CEBD"/>
          </a:solidFill>
          <a:ln>
            <a:solidFill>
              <a:srgbClr val="BBB4A2"/>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221F20"/>
                </a:solidFill>
                <a:effectLst/>
                <a:uLnTx/>
                <a:uFillTx/>
              </a:rPr>
              <a:t>Increased rainfall and extreme storm events have attributed to more frequent openings of the Bonnet Carré Spillway.</a:t>
            </a:r>
          </a:p>
        </p:txBody>
      </p:sp>
      <p:pic>
        <p:nvPicPr>
          <p:cNvPr id="57" name="Picture 56">
            <a:extLst>
              <a:ext uri="{FF2B5EF4-FFF2-40B4-BE49-F238E27FC236}">
                <a16:creationId xmlns:a16="http://schemas.microsoft.com/office/drawing/2014/main" id="{5A85EB94-8838-8F77-6ED1-A6C1680C382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030524" y="4331840"/>
            <a:ext cx="3576336" cy="2005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TextBox 58">
            <a:extLst>
              <a:ext uri="{FF2B5EF4-FFF2-40B4-BE49-F238E27FC236}">
                <a16:creationId xmlns:a16="http://schemas.microsoft.com/office/drawing/2014/main" id="{DD66BEC4-ED58-CB77-C3B9-582771A59B93}"/>
              </a:ext>
            </a:extLst>
          </p:cNvPr>
          <p:cNvSpPr txBox="1"/>
          <p:nvPr/>
        </p:nvSpPr>
        <p:spPr>
          <a:xfrm>
            <a:off x="8925922" y="5897204"/>
            <a:ext cx="3221138" cy="600164"/>
          </a:xfrm>
          <a:prstGeom prst="rect">
            <a:avLst/>
          </a:prstGeom>
          <a:solidFill>
            <a:srgbClr val="5874B0"/>
          </a:solidFill>
        </p:spPr>
        <p:txBody>
          <a:bodyPr wrap="square">
            <a:spAutoFit/>
          </a:bodyPr>
          <a:lstStyle>
            <a:defPPr>
              <a:defRPr lang="en-US"/>
            </a:defPPr>
            <a:lvl1pPr>
              <a:defRPr sz="1100" b="0">
                <a:solidFill>
                  <a:schemeClr val="tx2"/>
                </a:solidFill>
                <a:effectLst/>
                <a:latin typeface="+mj-lt"/>
              </a:defRPr>
            </a:lvl1pPr>
          </a:lstStyle>
          <a:p>
            <a:r>
              <a:rPr lang="en-US">
                <a:solidFill>
                  <a:srgbClr val="FFFFFF"/>
                </a:solidFill>
                <a:latin typeface="Arial"/>
              </a:rPr>
              <a:t>Preliminary model results from the Lower Mississippi River Comprehensive Management Study </a:t>
            </a:r>
          </a:p>
        </p:txBody>
      </p:sp>
      <p:sp>
        <p:nvSpPr>
          <p:cNvPr id="60" name="Freeform: Shape 59">
            <a:extLst>
              <a:ext uri="{FF2B5EF4-FFF2-40B4-BE49-F238E27FC236}">
                <a16:creationId xmlns:a16="http://schemas.microsoft.com/office/drawing/2014/main" id="{D516EC42-5A77-F034-00D7-D7C878A759A7}"/>
              </a:ext>
            </a:extLst>
          </p:cNvPr>
          <p:cNvSpPr/>
          <p:nvPr/>
        </p:nvSpPr>
        <p:spPr>
          <a:xfrm>
            <a:off x="4080175" y="1597152"/>
            <a:ext cx="625937" cy="1633728"/>
          </a:xfrm>
          <a:custGeom>
            <a:avLst/>
            <a:gdLst>
              <a:gd name="connsiteX0" fmla="*/ 150449 w 625937"/>
              <a:gd name="connsiteY0" fmla="*/ 0 h 1633728"/>
              <a:gd name="connsiteX1" fmla="*/ 28529 w 625937"/>
              <a:gd name="connsiteY1" fmla="*/ 816864 h 1633728"/>
              <a:gd name="connsiteX2" fmla="*/ 625937 w 625937"/>
              <a:gd name="connsiteY2" fmla="*/ 1633728 h 1633728"/>
            </a:gdLst>
            <a:ahLst/>
            <a:cxnLst>
              <a:cxn ang="0">
                <a:pos x="connsiteX0" y="connsiteY0"/>
              </a:cxn>
              <a:cxn ang="0">
                <a:pos x="connsiteX1" y="connsiteY1"/>
              </a:cxn>
              <a:cxn ang="0">
                <a:pos x="connsiteX2" y="connsiteY2"/>
              </a:cxn>
            </a:cxnLst>
            <a:rect l="l" t="t" r="r" b="b"/>
            <a:pathLst>
              <a:path w="625937" h="1633728">
                <a:moveTo>
                  <a:pt x="150449" y="0"/>
                </a:moveTo>
                <a:cubicBezTo>
                  <a:pt x="49865" y="272288"/>
                  <a:pt x="-50719" y="544576"/>
                  <a:pt x="28529" y="816864"/>
                </a:cubicBezTo>
                <a:cubicBezTo>
                  <a:pt x="107777" y="1089152"/>
                  <a:pt x="366857" y="1361440"/>
                  <a:pt x="625937" y="1633728"/>
                </a:cubicBezTo>
              </a:path>
            </a:pathLst>
          </a:cu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F3CE1E06-743C-D252-F83B-5B9EA9418CBA}"/>
              </a:ext>
            </a:extLst>
          </p:cNvPr>
          <p:cNvSpPr/>
          <p:nvPr/>
        </p:nvSpPr>
        <p:spPr>
          <a:xfrm rot="215631">
            <a:off x="4759586" y="1493670"/>
            <a:ext cx="260422" cy="1698888"/>
          </a:xfrm>
          <a:custGeom>
            <a:avLst/>
            <a:gdLst>
              <a:gd name="connsiteX0" fmla="*/ 57067 w 447211"/>
              <a:gd name="connsiteY0" fmla="*/ 0 h 1719072"/>
              <a:gd name="connsiteX1" fmla="*/ 32683 w 447211"/>
              <a:gd name="connsiteY1" fmla="*/ 1048512 h 1719072"/>
              <a:gd name="connsiteX2" fmla="*/ 447211 w 447211"/>
              <a:gd name="connsiteY2" fmla="*/ 1719072 h 1719072"/>
              <a:gd name="connsiteX0" fmla="*/ 138664 w 528808"/>
              <a:gd name="connsiteY0" fmla="*/ 0 h 1719072"/>
              <a:gd name="connsiteX1" fmla="*/ 16744 w 528808"/>
              <a:gd name="connsiteY1" fmla="*/ 1072896 h 1719072"/>
              <a:gd name="connsiteX2" fmla="*/ 528808 w 528808"/>
              <a:gd name="connsiteY2" fmla="*/ 1719072 h 1719072"/>
              <a:gd name="connsiteX0" fmla="*/ 138664 w 565384"/>
              <a:gd name="connsiteY0" fmla="*/ 0 h 1804416"/>
              <a:gd name="connsiteX1" fmla="*/ 16744 w 565384"/>
              <a:gd name="connsiteY1" fmla="*/ 1072896 h 1804416"/>
              <a:gd name="connsiteX2" fmla="*/ 565384 w 565384"/>
              <a:gd name="connsiteY2" fmla="*/ 1804416 h 1804416"/>
              <a:gd name="connsiteX0" fmla="*/ 138664 w 565384"/>
              <a:gd name="connsiteY0" fmla="*/ 0 h 1804416"/>
              <a:gd name="connsiteX1" fmla="*/ 16744 w 565384"/>
              <a:gd name="connsiteY1" fmla="*/ 670560 h 1804416"/>
              <a:gd name="connsiteX2" fmla="*/ 565384 w 565384"/>
              <a:gd name="connsiteY2" fmla="*/ 1804416 h 1804416"/>
              <a:gd name="connsiteX0" fmla="*/ 65945 w 492665"/>
              <a:gd name="connsiteY0" fmla="*/ 0 h 1804416"/>
              <a:gd name="connsiteX1" fmla="*/ 29369 w 492665"/>
              <a:gd name="connsiteY1" fmla="*/ 768096 h 1804416"/>
              <a:gd name="connsiteX2" fmla="*/ 492665 w 492665"/>
              <a:gd name="connsiteY2" fmla="*/ 1804416 h 1804416"/>
              <a:gd name="connsiteX0" fmla="*/ 72289 w 499009"/>
              <a:gd name="connsiteY0" fmla="*/ 0 h 1804416"/>
              <a:gd name="connsiteX1" fmla="*/ 35713 w 499009"/>
              <a:gd name="connsiteY1" fmla="*/ 207264 h 1804416"/>
              <a:gd name="connsiteX2" fmla="*/ 35713 w 499009"/>
              <a:gd name="connsiteY2" fmla="*/ 768096 h 1804416"/>
              <a:gd name="connsiteX3" fmla="*/ 499009 w 499009"/>
              <a:gd name="connsiteY3" fmla="*/ 1804416 h 1804416"/>
              <a:gd name="connsiteX0" fmla="*/ 158990 w 585710"/>
              <a:gd name="connsiteY0" fmla="*/ 0 h 1804416"/>
              <a:gd name="connsiteX1" fmla="*/ 494 w 585710"/>
              <a:gd name="connsiteY1" fmla="*/ 182880 h 1804416"/>
              <a:gd name="connsiteX2" fmla="*/ 122414 w 585710"/>
              <a:gd name="connsiteY2" fmla="*/ 768096 h 1804416"/>
              <a:gd name="connsiteX3" fmla="*/ 585710 w 585710"/>
              <a:gd name="connsiteY3" fmla="*/ 1804416 h 1804416"/>
              <a:gd name="connsiteX0" fmla="*/ 111875 w 538595"/>
              <a:gd name="connsiteY0" fmla="*/ 0 h 1804416"/>
              <a:gd name="connsiteX1" fmla="*/ 2147 w 538595"/>
              <a:gd name="connsiteY1" fmla="*/ 219456 h 1804416"/>
              <a:gd name="connsiteX2" fmla="*/ 75299 w 538595"/>
              <a:gd name="connsiteY2" fmla="*/ 768096 h 1804416"/>
              <a:gd name="connsiteX3" fmla="*/ 538595 w 538595"/>
              <a:gd name="connsiteY3" fmla="*/ 1804416 h 1804416"/>
              <a:gd name="connsiteX0" fmla="*/ 148451 w 538595"/>
              <a:gd name="connsiteY0" fmla="*/ 0 h 1767840"/>
              <a:gd name="connsiteX1" fmla="*/ 2147 w 538595"/>
              <a:gd name="connsiteY1" fmla="*/ 182880 h 1767840"/>
              <a:gd name="connsiteX2" fmla="*/ 75299 w 538595"/>
              <a:gd name="connsiteY2" fmla="*/ 731520 h 1767840"/>
              <a:gd name="connsiteX3" fmla="*/ 538595 w 538595"/>
              <a:gd name="connsiteY3" fmla="*/ 1767840 h 1767840"/>
              <a:gd name="connsiteX0" fmla="*/ 171530 w 561674"/>
              <a:gd name="connsiteY0" fmla="*/ 0 h 1767840"/>
              <a:gd name="connsiteX1" fmla="*/ 842 w 561674"/>
              <a:gd name="connsiteY1" fmla="*/ 329184 h 1767840"/>
              <a:gd name="connsiteX2" fmla="*/ 98378 w 561674"/>
              <a:gd name="connsiteY2" fmla="*/ 731520 h 1767840"/>
              <a:gd name="connsiteX3" fmla="*/ 561674 w 561674"/>
              <a:gd name="connsiteY3" fmla="*/ 1767840 h 1767840"/>
              <a:gd name="connsiteX0" fmla="*/ 170990 w 561134"/>
              <a:gd name="connsiteY0" fmla="*/ 0 h 1767840"/>
              <a:gd name="connsiteX1" fmla="*/ 302 w 561134"/>
              <a:gd name="connsiteY1" fmla="*/ 329184 h 1767840"/>
              <a:gd name="connsiteX2" fmla="*/ 158798 w 561134"/>
              <a:gd name="connsiteY2" fmla="*/ 877824 h 1767840"/>
              <a:gd name="connsiteX3" fmla="*/ 561134 w 561134"/>
              <a:gd name="connsiteY3" fmla="*/ 1767840 h 1767840"/>
              <a:gd name="connsiteX0" fmla="*/ 171941 w 562085"/>
              <a:gd name="connsiteY0" fmla="*/ 0 h 1767840"/>
              <a:gd name="connsiteX1" fmla="*/ 1253 w 562085"/>
              <a:gd name="connsiteY1" fmla="*/ 329184 h 1767840"/>
              <a:gd name="connsiteX2" fmla="*/ 86597 w 562085"/>
              <a:gd name="connsiteY2" fmla="*/ 1024128 h 1767840"/>
              <a:gd name="connsiteX3" fmla="*/ 562085 w 562085"/>
              <a:gd name="connsiteY3" fmla="*/ 1767840 h 1767840"/>
              <a:gd name="connsiteX0" fmla="*/ 141826 w 531970"/>
              <a:gd name="connsiteY0" fmla="*/ 0 h 1767840"/>
              <a:gd name="connsiteX1" fmla="*/ 7714 w 531970"/>
              <a:gd name="connsiteY1" fmla="*/ 341376 h 1767840"/>
              <a:gd name="connsiteX2" fmla="*/ 56482 w 531970"/>
              <a:gd name="connsiteY2" fmla="*/ 1024128 h 1767840"/>
              <a:gd name="connsiteX3" fmla="*/ 531970 w 531970"/>
              <a:gd name="connsiteY3" fmla="*/ 1767840 h 1767840"/>
            </a:gdLst>
            <a:ahLst/>
            <a:cxnLst>
              <a:cxn ang="0">
                <a:pos x="connsiteX0" y="connsiteY0"/>
              </a:cxn>
              <a:cxn ang="0">
                <a:pos x="connsiteX1" y="connsiteY1"/>
              </a:cxn>
              <a:cxn ang="0">
                <a:pos x="connsiteX2" y="connsiteY2"/>
              </a:cxn>
              <a:cxn ang="0">
                <a:pos x="connsiteX3" y="connsiteY3"/>
              </a:cxn>
            </a:cxnLst>
            <a:rect l="l" t="t" r="r" b="b"/>
            <a:pathLst>
              <a:path w="531970" h="1767840">
                <a:moveTo>
                  <a:pt x="141826" y="0"/>
                </a:moveTo>
                <a:cubicBezTo>
                  <a:pt x="135730" y="34544"/>
                  <a:pt x="13810" y="213360"/>
                  <a:pt x="7714" y="341376"/>
                </a:cubicBezTo>
                <a:cubicBezTo>
                  <a:pt x="1618" y="469392"/>
                  <a:pt x="-20734" y="757936"/>
                  <a:pt x="56482" y="1024128"/>
                </a:cubicBezTo>
                <a:cubicBezTo>
                  <a:pt x="121506" y="1310640"/>
                  <a:pt x="357218" y="1575816"/>
                  <a:pt x="531970" y="1767840"/>
                </a:cubicBezTo>
              </a:path>
            </a:pathLst>
          </a:custGeom>
          <a:noFill/>
          <a:ln w="57150" cap="flat" cmpd="sng" algn="ctr">
            <a:solidFill>
              <a:srgbClr val="BFB8A6">
                <a:shade val="95000"/>
                <a:satMod val="105000"/>
              </a:srgbClr>
            </a:solidFill>
            <a:prstDash val="solid"/>
            <a:headEnd type="oval" w="sm" len="sm"/>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21F20"/>
              </a:solidFill>
              <a:effectLst/>
              <a:uLnTx/>
              <a:uFillTx/>
              <a:latin typeface="Arial"/>
              <a:ea typeface="+mn-ea"/>
              <a:cs typeface="+mn-cs"/>
            </a:endParaRPr>
          </a:p>
        </p:txBody>
      </p:sp>
      <p:sp>
        <p:nvSpPr>
          <p:cNvPr id="62" name="TextBox 61">
            <a:extLst>
              <a:ext uri="{FF2B5EF4-FFF2-40B4-BE49-F238E27FC236}">
                <a16:creationId xmlns:a16="http://schemas.microsoft.com/office/drawing/2014/main" id="{D7AA3032-8096-DB7F-4A33-06E9312FBDCE}"/>
              </a:ext>
            </a:extLst>
          </p:cNvPr>
          <p:cNvSpPr txBox="1"/>
          <p:nvPr/>
        </p:nvSpPr>
        <p:spPr>
          <a:xfrm>
            <a:off x="111328" y="1825901"/>
            <a:ext cx="4097435" cy="830997"/>
          </a:xfrm>
          <a:prstGeom prst="rect">
            <a:avLst/>
          </a:prstGeom>
          <a:solidFill>
            <a:srgbClr val="C8CEBD"/>
          </a:solidFill>
          <a:ln>
            <a:solidFill>
              <a:srgbClr val="BBB4A2"/>
            </a:solidFill>
          </a:ln>
        </p:spPr>
        <p:txBody>
          <a:bodyPr wrap="square" lIns="91440" tIns="45720" rIns="91440" bIns="45720" rtlCol="0" anchor="t">
            <a:spAutoFit/>
          </a:bodyPr>
          <a:lstStyle/>
          <a:p>
            <a:r>
              <a:rPr lang="en-US" sz="1200">
                <a:solidFill>
                  <a:srgbClr val="221F20"/>
                </a:solidFill>
                <a:latin typeface="Arial"/>
                <a:ea typeface="ＭＳ Ｐゴシック"/>
                <a:cs typeface="Arial"/>
              </a:rPr>
              <a:t>70%-30% flow split between the Mississippi and Atchafalaya/Red Rivers may no longer be the optimal distribution of flow for Flood Risk Management, Navigation, and Ecosystem priorities.</a:t>
            </a:r>
            <a:endParaRPr lang="en-US" sz="1800">
              <a:solidFill>
                <a:srgbClr val="221F20"/>
              </a:solidFill>
              <a:ea typeface="ＭＳ Ｐゴシック"/>
            </a:endParaRPr>
          </a:p>
        </p:txBody>
      </p:sp>
      <p:sp>
        <p:nvSpPr>
          <p:cNvPr id="63" name="Freeform: Shape 62">
            <a:extLst>
              <a:ext uri="{FF2B5EF4-FFF2-40B4-BE49-F238E27FC236}">
                <a16:creationId xmlns:a16="http://schemas.microsoft.com/office/drawing/2014/main" id="{EDF563BF-2750-7590-BB66-B0724AAED147}"/>
              </a:ext>
            </a:extLst>
          </p:cNvPr>
          <p:cNvSpPr/>
          <p:nvPr/>
        </p:nvSpPr>
        <p:spPr>
          <a:xfrm rot="21384369" flipH="1">
            <a:off x="3992235" y="2181510"/>
            <a:ext cx="455873" cy="1233619"/>
          </a:xfrm>
          <a:custGeom>
            <a:avLst/>
            <a:gdLst>
              <a:gd name="connsiteX0" fmla="*/ 57067 w 447211"/>
              <a:gd name="connsiteY0" fmla="*/ 0 h 1719072"/>
              <a:gd name="connsiteX1" fmla="*/ 32683 w 447211"/>
              <a:gd name="connsiteY1" fmla="*/ 1048512 h 1719072"/>
              <a:gd name="connsiteX2" fmla="*/ 447211 w 447211"/>
              <a:gd name="connsiteY2" fmla="*/ 1719072 h 1719072"/>
              <a:gd name="connsiteX0" fmla="*/ 138664 w 528808"/>
              <a:gd name="connsiteY0" fmla="*/ 0 h 1719072"/>
              <a:gd name="connsiteX1" fmla="*/ 16744 w 528808"/>
              <a:gd name="connsiteY1" fmla="*/ 1072896 h 1719072"/>
              <a:gd name="connsiteX2" fmla="*/ 528808 w 528808"/>
              <a:gd name="connsiteY2" fmla="*/ 1719072 h 1719072"/>
              <a:gd name="connsiteX0" fmla="*/ 138664 w 565384"/>
              <a:gd name="connsiteY0" fmla="*/ 0 h 1804416"/>
              <a:gd name="connsiteX1" fmla="*/ 16744 w 565384"/>
              <a:gd name="connsiteY1" fmla="*/ 1072896 h 1804416"/>
              <a:gd name="connsiteX2" fmla="*/ 565384 w 565384"/>
              <a:gd name="connsiteY2" fmla="*/ 1804416 h 1804416"/>
              <a:gd name="connsiteX0" fmla="*/ 138664 w 565384"/>
              <a:gd name="connsiteY0" fmla="*/ 0 h 1804416"/>
              <a:gd name="connsiteX1" fmla="*/ 16744 w 565384"/>
              <a:gd name="connsiteY1" fmla="*/ 670560 h 1804416"/>
              <a:gd name="connsiteX2" fmla="*/ 565384 w 565384"/>
              <a:gd name="connsiteY2" fmla="*/ 1804416 h 1804416"/>
              <a:gd name="connsiteX0" fmla="*/ 65945 w 492665"/>
              <a:gd name="connsiteY0" fmla="*/ 0 h 1804416"/>
              <a:gd name="connsiteX1" fmla="*/ 29369 w 492665"/>
              <a:gd name="connsiteY1" fmla="*/ 768096 h 1804416"/>
              <a:gd name="connsiteX2" fmla="*/ 492665 w 492665"/>
              <a:gd name="connsiteY2" fmla="*/ 1804416 h 1804416"/>
              <a:gd name="connsiteX0" fmla="*/ 72289 w 499009"/>
              <a:gd name="connsiteY0" fmla="*/ 0 h 1804416"/>
              <a:gd name="connsiteX1" fmla="*/ 35713 w 499009"/>
              <a:gd name="connsiteY1" fmla="*/ 207264 h 1804416"/>
              <a:gd name="connsiteX2" fmla="*/ 35713 w 499009"/>
              <a:gd name="connsiteY2" fmla="*/ 768096 h 1804416"/>
              <a:gd name="connsiteX3" fmla="*/ 499009 w 499009"/>
              <a:gd name="connsiteY3" fmla="*/ 1804416 h 1804416"/>
              <a:gd name="connsiteX0" fmla="*/ 158990 w 585710"/>
              <a:gd name="connsiteY0" fmla="*/ 0 h 1804416"/>
              <a:gd name="connsiteX1" fmla="*/ 494 w 585710"/>
              <a:gd name="connsiteY1" fmla="*/ 182880 h 1804416"/>
              <a:gd name="connsiteX2" fmla="*/ 122414 w 585710"/>
              <a:gd name="connsiteY2" fmla="*/ 768096 h 1804416"/>
              <a:gd name="connsiteX3" fmla="*/ 585710 w 585710"/>
              <a:gd name="connsiteY3" fmla="*/ 1804416 h 1804416"/>
              <a:gd name="connsiteX0" fmla="*/ 111875 w 538595"/>
              <a:gd name="connsiteY0" fmla="*/ 0 h 1804416"/>
              <a:gd name="connsiteX1" fmla="*/ 2147 w 538595"/>
              <a:gd name="connsiteY1" fmla="*/ 219456 h 1804416"/>
              <a:gd name="connsiteX2" fmla="*/ 75299 w 538595"/>
              <a:gd name="connsiteY2" fmla="*/ 768096 h 1804416"/>
              <a:gd name="connsiteX3" fmla="*/ 538595 w 538595"/>
              <a:gd name="connsiteY3" fmla="*/ 1804416 h 1804416"/>
              <a:gd name="connsiteX0" fmla="*/ 148451 w 538595"/>
              <a:gd name="connsiteY0" fmla="*/ 0 h 1767840"/>
              <a:gd name="connsiteX1" fmla="*/ 2147 w 538595"/>
              <a:gd name="connsiteY1" fmla="*/ 182880 h 1767840"/>
              <a:gd name="connsiteX2" fmla="*/ 75299 w 538595"/>
              <a:gd name="connsiteY2" fmla="*/ 731520 h 1767840"/>
              <a:gd name="connsiteX3" fmla="*/ 538595 w 538595"/>
              <a:gd name="connsiteY3" fmla="*/ 1767840 h 1767840"/>
              <a:gd name="connsiteX0" fmla="*/ 171530 w 561674"/>
              <a:gd name="connsiteY0" fmla="*/ 0 h 1767840"/>
              <a:gd name="connsiteX1" fmla="*/ 842 w 561674"/>
              <a:gd name="connsiteY1" fmla="*/ 329184 h 1767840"/>
              <a:gd name="connsiteX2" fmla="*/ 98378 w 561674"/>
              <a:gd name="connsiteY2" fmla="*/ 731520 h 1767840"/>
              <a:gd name="connsiteX3" fmla="*/ 561674 w 561674"/>
              <a:gd name="connsiteY3" fmla="*/ 1767840 h 1767840"/>
              <a:gd name="connsiteX0" fmla="*/ 170990 w 561134"/>
              <a:gd name="connsiteY0" fmla="*/ 0 h 1767840"/>
              <a:gd name="connsiteX1" fmla="*/ 302 w 561134"/>
              <a:gd name="connsiteY1" fmla="*/ 329184 h 1767840"/>
              <a:gd name="connsiteX2" fmla="*/ 158798 w 561134"/>
              <a:gd name="connsiteY2" fmla="*/ 877824 h 1767840"/>
              <a:gd name="connsiteX3" fmla="*/ 561134 w 561134"/>
              <a:gd name="connsiteY3" fmla="*/ 1767840 h 1767840"/>
              <a:gd name="connsiteX0" fmla="*/ 171941 w 562085"/>
              <a:gd name="connsiteY0" fmla="*/ 0 h 1767840"/>
              <a:gd name="connsiteX1" fmla="*/ 1253 w 562085"/>
              <a:gd name="connsiteY1" fmla="*/ 329184 h 1767840"/>
              <a:gd name="connsiteX2" fmla="*/ 86597 w 562085"/>
              <a:gd name="connsiteY2" fmla="*/ 1024128 h 1767840"/>
              <a:gd name="connsiteX3" fmla="*/ 562085 w 562085"/>
              <a:gd name="connsiteY3" fmla="*/ 1767840 h 1767840"/>
              <a:gd name="connsiteX0" fmla="*/ 141826 w 531970"/>
              <a:gd name="connsiteY0" fmla="*/ 0 h 1767840"/>
              <a:gd name="connsiteX1" fmla="*/ 7714 w 531970"/>
              <a:gd name="connsiteY1" fmla="*/ 341376 h 1767840"/>
              <a:gd name="connsiteX2" fmla="*/ 56482 w 531970"/>
              <a:gd name="connsiteY2" fmla="*/ 1024128 h 1767840"/>
              <a:gd name="connsiteX3" fmla="*/ 531970 w 531970"/>
              <a:gd name="connsiteY3" fmla="*/ 1767840 h 1767840"/>
            </a:gdLst>
            <a:ahLst/>
            <a:cxnLst>
              <a:cxn ang="0">
                <a:pos x="connsiteX0" y="connsiteY0"/>
              </a:cxn>
              <a:cxn ang="0">
                <a:pos x="connsiteX1" y="connsiteY1"/>
              </a:cxn>
              <a:cxn ang="0">
                <a:pos x="connsiteX2" y="connsiteY2"/>
              </a:cxn>
              <a:cxn ang="0">
                <a:pos x="connsiteX3" y="connsiteY3"/>
              </a:cxn>
            </a:cxnLst>
            <a:rect l="l" t="t" r="r" b="b"/>
            <a:pathLst>
              <a:path w="531970" h="1767840">
                <a:moveTo>
                  <a:pt x="141826" y="0"/>
                </a:moveTo>
                <a:cubicBezTo>
                  <a:pt x="135730" y="34544"/>
                  <a:pt x="13810" y="213360"/>
                  <a:pt x="7714" y="341376"/>
                </a:cubicBezTo>
                <a:cubicBezTo>
                  <a:pt x="1618" y="469392"/>
                  <a:pt x="-20734" y="757936"/>
                  <a:pt x="56482" y="1024128"/>
                </a:cubicBezTo>
                <a:cubicBezTo>
                  <a:pt x="121506" y="1310640"/>
                  <a:pt x="357218" y="1575816"/>
                  <a:pt x="531970" y="1767840"/>
                </a:cubicBezTo>
              </a:path>
            </a:pathLst>
          </a:custGeom>
          <a:noFill/>
          <a:ln w="57150" cap="flat" cmpd="sng" algn="ctr">
            <a:solidFill>
              <a:srgbClr val="BFB8A6">
                <a:shade val="95000"/>
                <a:satMod val="105000"/>
              </a:srgbClr>
            </a:solidFill>
            <a:prstDash val="solid"/>
            <a:headEnd type="oval" w="sm" len="sm"/>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21F20"/>
              </a:solidFill>
              <a:effectLst/>
              <a:uLnTx/>
              <a:uFillTx/>
              <a:latin typeface="Arial"/>
              <a:ea typeface="+mn-ea"/>
              <a:cs typeface="+mn-cs"/>
            </a:endParaRPr>
          </a:p>
        </p:txBody>
      </p:sp>
      <p:cxnSp>
        <p:nvCxnSpPr>
          <p:cNvPr id="65" name="Straight Arrow Connector 64">
            <a:extLst>
              <a:ext uri="{FF2B5EF4-FFF2-40B4-BE49-F238E27FC236}">
                <a16:creationId xmlns:a16="http://schemas.microsoft.com/office/drawing/2014/main" id="{E50F32DB-ABA1-563D-66D2-7CDAA2CD1720}"/>
              </a:ext>
            </a:extLst>
          </p:cNvPr>
          <p:cNvCxnSpPr>
            <a:cxnSpLocks/>
            <a:endCxn id="48" idx="0"/>
          </p:cNvCxnSpPr>
          <p:nvPr/>
        </p:nvCxnSpPr>
        <p:spPr>
          <a:xfrm>
            <a:off x="10518800" y="1948471"/>
            <a:ext cx="0" cy="277048"/>
          </a:xfrm>
          <a:prstGeom prst="straightConnector1">
            <a:avLst/>
          </a:prstGeom>
          <a:noFill/>
          <a:ln w="57150" cap="flat" cmpd="sng" algn="ctr">
            <a:solidFill>
              <a:srgbClr val="BFB8A6">
                <a:shade val="95000"/>
                <a:satMod val="105000"/>
              </a:srgbClr>
            </a:solidFill>
            <a:prstDash val="solid"/>
            <a:headEnd type="oval" w="sm" len="sm"/>
            <a:tailEnd type="triangle" w="med" len="med"/>
          </a:ln>
          <a:effectLst/>
        </p:spPr>
      </p:cxnSp>
      <p:sp>
        <p:nvSpPr>
          <p:cNvPr id="66" name="TextBox 65">
            <a:extLst>
              <a:ext uri="{FF2B5EF4-FFF2-40B4-BE49-F238E27FC236}">
                <a16:creationId xmlns:a16="http://schemas.microsoft.com/office/drawing/2014/main" id="{5EA0C93A-F3B1-F1A4-93BE-0ACB97126EE0}"/>
              </a:ext>
            </a:extLst>
          </p:cNvPr>
          <p:cNvSpPr txBox="1"/>
          <p:nvPr/>
        </p:nvSpPr>
        <p:spPr>
          <a:xfrm>
            <a:off x="2849770" y="5343065"/>
            <a:ext cx="1139229" cy="246221"/>
          </a:xfrm>
          <a:prstGeom prst="rect">
            <a:avLst/>
          </a:prstGeom>
          <a:solidFill>
            <a:srgbClr val="0D247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rgbClr val="FFFFFF"/>
                </a:solidFill>
                <a:effectLst/>
                <a:uLnTx/>
                <a:uFillTx/>
              </a:rPr>
              <a:t>Gulf of America</a:t>
            </a:r>
          </a:p>
        </p:txBody>
      </p:sp>
      <p:sp>
        <p:nvSpPr>
          <p:cNvPr id="67" name="TextBox 66">
            <a:extLst>
              <a:ext uri="{FF2B5EF4-FFF2-40B4-BE49-F238E27FC236}">
                <a16:creationId xmlns:a16="http://schemas.microsoft.com/office/drawing/2014/main" id="{4783C952-D2E8-1E8E-9644-DF6B44182163}"/>
              </a:ext>
            </a:extLst>
          </p:cNvPr>
          <p:cNvSpPr txBox="1"/>
          <p:nvPr/>
        </p:nvSpPr>
        <p:spPr>
          <a:xfrm>
            <a:off x="9120903" y="2862074"/>
            <a:ext cx="1208985"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46FF6"/>
                </a:solidFill>
                <a:effectLst/>
                <a:uLnTx/>
                <a:uFillTx/>
              </a:rPr>
              <a:t>Degradation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46FF6"/>
                </a:solidFill>
                <a:effectLst/>
                <a:uLnTx/>
                <a:uFillTx/>
              </a:rPr>
              <a:t>(deepening)</a:t>
            </a:r>
          </a:p>
        </p:txBody>
      </p:sp>
      <p:sp>
        <p:nvSpPr>
          <p:cNvPr id="68" name="TextBox 67">
            <a:extLst>
              <a:ext uri="{FF2B5EF4-FFF2-40B4-BE49-F238E27FC236}">
                <a16:creationId xmlns:a16="http://schemas.microsoft.com/office/drawing/2014/main" id="{E21E8104-D3AC-D1B3-DEB0-D4902780577E}"/>
              </a:ext>
            </a:extLst>
          </p:cNvPr>
          <p:cNvSpPr txBox="1"/>
          <p:nvPr/>
        </p:nvSpPr>
        <p:spPr>
          <a:xfrm>
            <a:off x="10329888" y="3933075"/>
            <a:ext cx="107112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66AA44"/>
                </a:solidFill>
                <a:effectLst/>
                <a:uLnTx/>
                <a:uFillTx/>
              </a:rPr>
              <a:t>Equilibrium</a:t>
            </a:r>
          </a:p>
        </p:txBody>
      </p:sp>
      <p:sp>
        <p:nvSpPr>
          <p:cNvPr id="69" name="TextBox 68">
            <a:extLst>
              <a:ext uri="{FF2B5EF4-FFF2-40B4-BE49-F238E27FC236}">
                <a16:creationId xmlns:a16="http://schemas.microsoft.com/office/drawing/2014/main" id="{57AD533B-870A-CB4D-801D-ED06BB105044}"/>
              </a:ext>
            </a:extLst>
          </p:cNvPr>
          <p:cNvSpPr txBox="1"/>
          <p:nvPr/>
        </p:nvSpPr>
        <p:spPr>
          <a:xfrm>
            <a:off x="10686647" y="4540337"/>
            <a:ext cx="1199367"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97071E"/>
                </a:solidFill>
                <a:effectLst/>
                <a:uLnTx/>
                <a:uFillTx/>
              </a:rPr>
              <a:t>Aggradation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97071E"/>
                </a:solidFill>
                <a:effectLst/>
                <a:uLnTx/>
                <a:uFillTx/>
              </a:rPr>
              <a:t>(infilling)</a:t>
            </a:r>
          </a:p>
        </p:txBody>
      </p:sp>
      <p:cxnSp>
        <p:nvCxnSpPr>
          <p:cNvPr id="70" name="Straight Arrow Connector 69">
            <a:extLst>
              <a:ext uri="{FF2B5EF4-FFF2-40B4-BE49-F238E27FC236}">
                <a16:creationId xmlns:a16="http://schemas.microsoft.com/office/drawing/2014/main" id="{CE1CDA15-5BB2-BC28-114C-0796C666FEFC}"/>
              </a:ext>
            </a:extLst>
          </p:cNvPr>
          <p:cNvCxnSpPr>
            <a:cxnSpLocks/>
          </p:cNvCxnSpPr>
          <p:nvPr/>
        </p:nvCxnSpPr>
        <p:spPr>
          <a:xfrm>
            <a:off x="9619889" y="3385294"/>
            <a:ext cx="375215" cy="169658"/>
          </a:xfrm>
          <a:prstGeom prst="straightConnector1">
            <a:avLst/>
          </a:prstGeom>
          <a:noFill/>
          <a:ln w="28575" cap="flat" cmpd="sng" algn="ctr">
            <a:solidFill>
              <a:srgbClr val="1F76EF"/>
            </a:solidFill>
            <a:prstDash val="solid"/>
            <a:tailEnd type="triangle"/>
          </a:ln>
          <a:effectLst/>
        </p:spPr>
      </p:cxnSp>
      <p:cxnSp>
        <p:nvCxnSpPr>
          <p:cNvPr id="71" name="Straight Arrow Connector 70">
            <a:extLst>
              <a:ext uri="{FF2B5EF4-FFF2-40B4-BE49-F238E27FC236}">
                <a16:creationId xmlns:a16="http://schemas.microsoft.com/office/drawing/2014/main" id="{78C7D018-5885-28F4-90B7-1C0EB0A075B6}"/>
              </a:ext>
            </a:extLst>
          </p:cNvPr>
          <p:cNvCxnSpPr>
            <a:cxnSpLocks/>
            <a:stCxn id="67" idx="0"/>
          </p:cNvCxnSpPr>
          <p:nvPr/>
        </p:nvCxnSpPr>
        <p:spPr>
          <a:xfrm flipV="1">
            <a:off x="9725396" y="2752593"/>
            <a:ext cx="693413" cy="109481"/>
          </a:xfrm>
          <a:prstGeom prst="straightConnector1">
            <a:avLst/>
          </a:prstGeom>
          <a:noFill/>
          <a:ln w="28575" cap="flat" cmpd="sng" algn="ctr">
            <a:solidFill>
              <a:srgbClr val="1F76EF"/>
            </a:solidFill>
            <a:prstDash val="solid"/>
            <a:tailEnd type="triangle"/>
          </a:ln>
          <a:effectLst/>
        </p:spPr>
      </p:cxnSp>
      <p:cxnSp>
        <p:nvCxnSpPr>
          <p:cNvPr id="72" name="Straight Arrow Connector 71">
            <a:extLst>
              <a:ext uri="{FF2B5EF4-FFF2-40B4-BE49-F238E27FC236}">
                <a16:creationId xmlns:a16="http://schemas.microsoft.com/office/drawing/2014/main" id="{0A593011-FD67-AC05-AB99-161D97D7D46E}"/>
              </a:ext>
            </a:extLst>
          </p:cNvPr>
          <p:cNvCxnSpPr>
            <a:stCxn id="68" idx="1"/>
          </p:cNvCxnSpPr>
          <p:nvPr/>
        </p:nvCxnSpPr>
        <p:spPr>
          <a:xfrm flipH="1" flipV="1">
            <a:off x="10100611" y="4086963"/>
            <a:ext cx="229277" cy="1"/>
          </a:xfrm>
          <a:prstGeom prst="straightConnector1">
            <a:avLst/>
          </a:prstGeom>
          <a:noFill/>
          <a:ln w="28575" cap="flat" cmpd="sng" algn="ctr">
            <a:solidFill>
              <a:srgbClr val="66AA44"/>
            </a:solidFill>
            <a:prstDash val="solid"/>
            <a:tailEnd type="triangle"/>
          </a:ln>
          <a:effectLst/>
        </p:spPr>
      </p:cxnSp>
      <p:cxnSp>
        <p:nvCxnSpPr>
          <p:cNvPr id="73" name="Straight Arrow Connector 72">
            <a:extLst>
              <a:ext uri="{FF2B5EF4-FFF2-40B4-BE49-F238E27FC236}">
                <a16:creationId xmlns:a16="http://schemas.microsoft.com/office/drawing/2014/main" id="{BD228D3A-A80C-CE42-4A8F-29866BD6B083}"/>
              </a:ext>
            </a:extLst>
          </p:cNvPr>
          <p:cNvCxnSpPr>
            <a:stCxn id="69" idx="1"/>
          </p:cNvCxnSpPr>
          <p:nvPr/>
        </p:nvCxnSpPr>
        <p:spPr>
          <a:xfrm flipH="1" flipV="1">
            <a:off x="10082251" y="4497944"/>
            <a:ext cx="604396" cy="304003"/>
          </a:xfrm>
          <a:prstGeom prst="straightConnector1">
            <a:avLst/>
          </a:prstGeom>
          <a:noFill/>
          <a:ln w="28575" cap="flat" cmpd="sng" algn="ctr">
            <a:solidFill>
              <a:srgbClr val="97071E"/>
            </a:solidFill>
            <a:prstDash val="solid"/>
            <a:tailEnd type="triangle"/>
          </a:ln>
          <a:effectLst/>
        </p:spPr>
      </p:cxnSp>
      <p:cxnSp>
        <p:nvCxnSpPr>
          <p:cNvPr id="74" name="Straight Arrow Connector 73">
            <a:extLst>
              <a:ext uri="{FF2B5EF4-FFF2-40B4-BE49-F238E27FC236}">
                <a16:creationId xmlns:a16="http://schemas.microsoft.com/office/drawing/2014/main" id="{B7F55AA9-0E98-032F-27C7-499C83B5F399}"/>
              </a:ext>
            </a:extLst>
          </p:cNvPr>
          <p:cNvCxnSpPr>
            <a:cxnSpLocks/>
            <a:stCxn id="69" idx="1"/>
          </p:cNvCxnSpPr>
          <p:nvPr/>
        </p:nvCxnSpPr>
        <p:spPr>
          <a:xfrm flipH="1">
            <a:off x="9802839" y="4801947"/>
            <a:ext cx="883808" cy="259806"/>
          </a:xfrm>
          <a:prstGeom prst="straightConnector1">
            <a:avLst/>
          </a:prstGeom>
          <a:noFill/>
          <a:ln w="28575" cap="flat" cmpd="sng" algn="ctr">
            <a:solidFill>
              <a:srgbClr val="97071E"/>
            </a:solidFill>
            <a:prstDash val="solid"/>
            <a:tailEnd type="triangle"/>
          </a:ln>
          <a:effectLst/>
        </p:spPr>
      </p:cxnSp>
      <p:sp>
        <p:nvSpPr>
          <p:cNvPr id="56" name="TextBox 55">
            <a:extLst>
              <a:ext uri="{FF2B5EF4-FFF2-40B4-BE49-F238E27FC236}">
                <a16:creationId xmlns:a16="http://schemas.microsoft.com/office/drawing/2014/main" id="{2FFEFC1C-FC70-4C99-DB4E-30F982772162}"/>
              </a:ext>
            </a:extLst>
          </p:cNvPr>
          <p:cNvSpPr txBox="1"/>
          <p:nvPr/>
        </p:nvSpPr>
        <p:spPr>
          <a:xfrm>
            <a:off x="2251056" y="5654913"/>
            <a:ext cx="2702488" cy="1200329"/>
          </a:xfrm>
          <a:prstGeom prst="rect">
            <a:avLst/>
          </a:prstGeom>
          <a:solidFill>
            <a:srgbClr val="C8CEBD"/>
          </a:solidFill>
          <a:ln>
            <a:solidFill>
              <a:srgbClr val="BBB4A2"/>
            </a:solidFill>
          </a:ln>
        </p:spPr>
        <p:txBody>
          <a:bodyPr wrap="square" lIns="91440" tIns="45720" rIns="91440" bIns="45720" rtlCol="0" anchor="t">
            <a:spAutoFit/>
          </a:bodyPr>
          <a:lstStyle/>
          <a:p>
            <a:r>
              <a:rPr lang="en-US" sz="1200">
                <a:solidFill>
                  <a:srgbClr val="221F20"/>
                </a:solidFill>
                <a:latin typeface="Arial"/>
                <a:ea typeface="ＭＳ Ｐゴシック"/>
                <a:cs typeface="Arial"/>
              </a:rPr>
              <a:t>Stakeholder concerns include stagnant water quality, impaired hydrology affecting forested wetlands, and siltation affecting navigational channels, commercial ports, and habitats.</a:t>
            </a:r>
            <a:endParaRPr lang="en-US" sz="1800">
              <a:solidFill>
                <a:srgbClr val="221F20"/>
              </a:solidFill>
              <a:ea typeface="ＭＳ Ｐゴシック"/>
            </a:endParaRPr>
          </a:p>
        </p:txBody>
      </p:sp>
      <p:sp>
        <p:nvSpPr>
          <p:cNvPr id="58" name="TextBox 57">
            <a:extLst>
              <a:ext uri="{FF2B5EF4-FFF2-40B4-BE49-F238E27FC236}">
                <a16:creationId xmlns:a16="http://schemas.microsoft.com/office/drawing/2014/main" id="{A2D6D7FB-4E9F-531E-2725-C61BD6E15517}"/>
              </a:ext>
            </a:extLst>
          </p:cNvPr>
          <p:cNvSpPr txBox="1"/>
          <p:nvPr/>
        </p:nvSpPr>
        <p:spPr>
          <a:xfrm>
            <a:off x="5197068" y="6408566"/>
            <a:ext cx="3778038" cy="261610"/>
          </a:xfrm>
          <a:prstGeom prst="rect">
            <a:avLst/>
          </a:prstGeom>
          <a:noFill/>
        </p:spPr>
        <p:txBody>
          <a:bodyPr wrap="square">
            <a:spAutoFit/>
          </a:bodyPr>
          <a:lstStyle/>
          <a:p>
            <a:r>
              <a:rPr lang="en-US" sz="1050">
                <a:latin typeface="Arial"/>
              </a:rPr>
              <a:t>Alligator in Atchafalaya Basin(Source: Basinkeeper.org)</a:t>
            </a:r>
          </a:p>
        </p:txBody>
      </p:sp>
    </p:spTree>
    <p:extLst>
      <p:ext uri="{BB962C8B-B14F-4D97-AF65-F5344CB8AC3E}">
        <p14:creationId xmlns:p14="http://schemas.microsoft.com/office/powerpoint/2010/main" val="3960018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8910CE51-2B94-E69F-3D7C-E49400E6C6B8}"/>
              </a:ext>
            </a:extLst>
          </p:cNvPr>
          <p:cNvSpPr/>
          <p:nvPr/>
        </p:nvSpPr>
        <p:spPr>
          <a:xfrm rot="16200000">
            <a:off x="2220592" y="1144976"/>
            <a:ext cx="612973" cy="1654464"/>
          </a:xfrm>
          <a:prstGeom prst="homePlate">
            <a:avLst/>
          </a:prstGeom>
          <a:solidFill>
            <a:srgbClr val="BFE2CC"/>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endParaRPr kumimoji="0" lang="en-US" sz="1900" b="0" i="0" u="none" strike="noStrike" kern="0" cap="none" spc="0" normalizeH="0" baseline="0" noProof="0">
              <a:ln>
                <a:solidFill>
                  <a:srgbClr val="436B71"/>
                </a:solidFill>
              </a:ln>
              <a:solidFill>
                <a:srgbClr val="565557"/>
              </a:solidFill>
              <a:effectLst/>
              <a:uLnTx/>
              <a:uFillTx/>
              <a:latin typeface="Arial"/>
              <a:ea typeface="+mn-ea"/>
              <a:cs typeface="+mn-cs"/>
            </a:endParaRPr>
          </a:p>
        </p:txBody>
      </p:sp>
      <p:sp>
        <p:nvSpPr>
          <p:cNvPr id="6" name="Title 2">
            <a:extLst>
              <a:ext uri="{FF2B5EF4-FFF2-40B4-BE49-F238E27FC236}">
                <a16:creationId xmlns:a16="http://schemas.microsoft.com/office/drawing/2014/main" id="{2E0F873E-6DAB-B932-3C1F-E97C6AB12543}"/>
              </a:ext>
            </a:extLst>
          </p:cNvPr>
          <p:cNvSpPr txBox="1">
            <a:spLocks/>
          </p:cNvSpPr>
          <p:nvPr/>
        </p:nvSpPr>
        <p:spPr bwMode="auto">
          <a:xfrm>
            <a:off x="1266092" y="128981"/>
            <a:ext cx="10659209"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all" spc="0" normalizeH="0" baseline="0" noProof="0">
                <a:ln>
                  <a:noFill/>
                </a:ln>
                <a:solidFill>
                  <a:srgbClr val="221F20">
                    <a:lumMod val="90000"/>
                    <a:lumOff val="10000"/>
                  </a:srgbClr>
                </a:solidFill>
                <a:effectLst/>
                <a:uLnTx/>
                <a:uFillTx/>
                <a:latin typeface="Arial" pitchFamily="34" charset="0"/>
                <a:ea typeface="ＭＳ Ｐゴシック" charset="0"/>
                <a:cs typeface="Arial" pitchFamily="34" charset="0"/>
              </a:rPr>
              <a:t>What we’ve accomplished to date</a:t>
            </a:r>
          </a:p>
        </p:txBody>
      </p:sp>
      <p:grpSp>
        <p:nvGrpSpPr>
          <p:cNvPr id="8" name="Group 7">
            <a:extLst>
              <a:ext uri="{FF2B5EF4-FFF2-40B4-BE49-F238E27FC236}">
                <a16:creationId xmlns:a16="http://schemas.microsoft.com/office/drawing/2014/main" id="{8074A9AE-2162-7B47-1908-CA13777E2B96}"/>
              </a:ext>
            </a:extLst>
          </p:cNvPr>
          <p:cNvGrpSpPr/>
          <p:nvPr/>
        </p:nvGrpSpPr>
        <p:grpSpPr>
          <a:xfrm>
            <a:off x="8612608" y="1132518"/>
            <a:ext cx="3518293" cy="5469512"/>
            <a:chOff x="8546528" y="1271228"/>
            <a:chExt cx="3518293" cy="5469512"/>
          </a:xfrm>
        </p:grpSpPr>
        <p:pic>
          <p:nvPicPr>
            <p:cNvPr id="9" name="Picture 8">
              <a:extLst>
                <a:ext uri="{FF2B5EF4-FFF2-40B4-BE49-F238E27FC236}">
                  <a16:creationId xmlns:a16="http://schemas.microsoft.com/office/drawing/2014/main" id="{B3FEA28C-05EC-8DD4-69A3-2B49841784A2}"/>
                </a:ext>
              </a:extLst>
            </p:cNvPr>
            <p:cNvPicPr>
              <a:picLocks noChangeAspect="1"/>
            </p:cNvPicPr>
            <p:nvPr/>
          </p:nvPicPr>
          <p:blipFill>
            <a:blip r:embed="rId3"/>
            <a:srcRect/>
            <a:stretch/>
          </p:blipFill>
          <p:spPr>
            <a:xfrm>
              <a:off x="8546528" y="1271228"/>
              <a:ext cx="3518293" cy="5469512"/>
            </a:xfrm>
            <a:prstGeom prst="rect">
              <a:avLst/>
            </a:prstGeom>
          </p:spPr>
        </p:pic>
        <p:sp>
          <p:nvSpPr>
            <p:cNvPr id="10" name="TextBox 9">
              <a:extLst>
                <a:ext uri="{FF2B5EF4-FFF2-40B4-BE49-F238E27FC236}">
                  <a16:creationId xmlns:a16="http://schemas.microsoft.com/office/drawing/2014/main" id="{9719CBFB-C002-267D-B7E7-89B99DEE5F9F}"/>
                </a:ext>
              </a:extLst>
            </p:cNvPr>
            <p:cNvSpPr txBox="1"/>
            <p:nvPr/>
          </p:nvSpPr>
          <p:spPr>
            <a:xfrm>
              <a:off x="9105899" y="6421868"/>
              <a:ext cx="2945715" cy="307777"/>
            </a:xfrm>
            <a:prstGeom prst="rect">
              <a:avLst/>
            </a:prstGeom>
            <a:solidFill>
              <a:srgbClr val="0CB458"/>
            </a:solidFill>
            <a:ln w="19050">
              <a:noFill/>
            </a:ln>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ea typeface="ＭＳ Ｐゴシック"/>
                  <a:cs typeface="Arial"/>
                </a:rPr>
                <a:t>Locations of 32 Public Meetings</a:t>
              </a:r>
            </a:p>
          </p:txBody>
        </p:sp>
        <p:sp>
          <p:nvSpPr>
            <p:cNvPr id="11" name="Star: 5 Points 10">
              <a:extLst>
                <a:ext uri="{FF2B5EF4-FFF2-40B4-BE49-F238E27FC236}">
                  <a16:creationId xmlns:a16="http://schemas.microsoft.com/office/drawing/2014/main" id="{7400E6E2-118E-EC7C-A33D-023B9D7B8019}"/>
                </a:ext>
              </a:extLst>
            </p:cNvPr>
            <p:cNvSpPr/>
            <p:nvPr/>
          </p:nvSpPr>
          <p:spPr>
            <a:xfrm>
              <a:off x="10629900" y="1649111"/>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2" name="Star: 5 Points 11">
              <a:extLst>
                <a:ext uri="{FF2B5EF4-FFF2-40B4-BE49-F238E27FC236}">
                  <a16:creationId xmlns:a16="http://schemas.microsoft.com/office/drawing/2014/main" id="{20AC859B-3159-3378-9594-AF60C0446934}"/>
                </a:ext>
              </a:extLst>
            </p:cNvPr>
            <p:cNvSpPr/>
            <p:nvPr/>
          </p:nvSpPr>
          <p:spPr>
            <a:xfrm>
              <a:off x="10817466" y="1804433"/>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3" name="Star: 5 Points 12">
              <a:extLst>
                <a:ext uri="{FF2B5EF4-FFF2-40B4-BE49-F238E27FC236}">
                  <a16:creationId xmlns:a16="http://schemas.microsoft.com/office/drawing/2014/main" id="{A42FAE38-902E-B244-F78B-F2B5AE22A032}"/>
                </a:ext>
              </a:extLst>
            </p:cNvPr>
            <p:cNvSpPr/>
            <p:nvPr/>
          </p:nvSpPr>
          <p:spPr>
            <a:xfrm>
              <a:off x="10870212" y="1968557"/>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4" name="Star: 5 Points 13">
              <a:extLst>
                <a:ext uri="{FF2B5EF4-FFF2-40B4-BE49-F238E27FC236}">
                  <a16:creationId xmlns:a16="http://schemas.microsoft.com/office/drawing/2014/main" id="{2E836F00-2635-74E5-DADD-70704DB4ADEA}"/>
                </a:ext>
              </a:extLst>
            </p:cNvPr>
            <p:cNvSpPr/>
            <p:nvPr/>
          </p:nvSpPr>
          <p:spPr>
            <a:xfrm>
              <a:off x="10747112" y="2390591"/>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5" name="Star: 5 Points 14">
              <a:extLst>
                <a:ext uri="{FF2B5EF4-FFF2-40B4-BE49-F238E27FC236}">
                  <a16:creationId xmlns:a16="http://schemas.microsoft.com/office/drawing/2014/main" id="{235147F9-649E-5898-10A1-C5912993F32A}"/>
                </a:ext>
              </a:extLst>
            </p:cNvPr>
            <p:cNvSpPr/>
            <p:nvPr/>
          </p:nvSpPr>
          <p:spPr>
            <a:xfrm>
              <a:off x="10448171" y="2894687"/>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6" name="Star: 5 Points 15">
              <a:extLst>
                <a:ext uri="{FF2B5EF4-FFF2-40B4-BE49-F238E27FC236}">
                  <a16:creationId xmlns:a16="http://schemas.microsoft.com/office/drawing/2014/main" id="{E7FD3E4E-158D-85D3-7EB1-BA8311BC590A}"/>
                </a:ext>
              </a:extLst>
            </p:cNvPr>
            <p:cNvSpPr/>
            <p:nvPr/>
          </p:nvSpPr>
          <p:spPr>
            <a:xfrm>
              <a:off x="10149228" y="3269829"/>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7" name="Star: 5 Points 16">
              <a:extLst>
                <a:ext uri="{FF2B5EF4-FFF2-40B4-BE49-F238E27FC236}">
                  <a16:creationId xmlns:a16="http://schemas.microsoft.com/office/drawing/2014/main" id="{97802E6A-EF9F-E4DD-24CE-FE2EDA0750F8}"/>
                </a:ext>
              </a:extLst>
            </p:cNvPr>
            <p:cNvSpPr/>
            <p:nvPr/>
          </p:nvSpPr>
          <p:spPr>
            <a:xfrm>
              <a:off x="10049571" y="3867711"/>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8" name="Star: 5 Points 17">
              <a:extLst>
                <a:ext uri="{FF2B5EF4-FFF2-40B4-BE49-F238E27FC236}">
                  <a16:creationId xmlns:a16="http://schemas.microsoft.com/office/drawing/2014/main" id="{057618C8-DA81-201A-ABA4-2A8A636E0F1B}"/>
                </a:ext>
              </a:extLst>
            </p:cNvPr>
            <p:cNvSpPr/>
            <p:nvPr/>
          </p:nvSpPr>
          <p:spPr>
            <a:xfrm>
              <a:off x="10043708" y="4489036"/>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19" name="Star: 5 Points 18">
              <a:extLst>
                <a:ext uri="{FF2B5EF4-FFF2-40B4-BE49-F238E27FC236}">
                  <a16:creationId xmlns:a16="http://schemas.microsoft.com/office/drawing/2014/main" id="{C6CB5AEE-26BD-AF8D-6627-398DBA15117C}"/>
                </a:ext>
              </a:extLst>
            </p:cNvPr>
            <p:cNvSpPr/>
            <p:nvPr/>
          </p:nvSpPr>
          <p:spPr>
            <a:xfrm>
              <a:off x="9803369" y="4940377"/>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20" name="Star: 5 Points 19">
              <a:extLst>
                <a:ext uri="{FF2B5EF4-FFF2-40B4-BE49-F238E27FC236}">
                  <a16:creationId xmlns:a16="http://schemas.microsoft.com/office/drawing/2014/main" id="{D6AD0783-D4F5-533D-3ECD-6AE582E20BE1}"/>
                </a:ext>
              </a:extLst>
            </p:cNvPr>
            <p:cNvSpPr/>
            <p:nvPr/>
          </p:nvSpPr>
          <p:spPr>
            <a:xfrm>
              <a:off x="9926459" y="5532409"/>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21" name="Star: 5 Points 20">
              <a:extLst>
                <a:ext uri="{FF2B5EF4-FFF2-40B4-BE49-F238E27FC236}">
                  <a16:creationId xmlns:a16="http://schemas.microsoft.com/office/drawing/2014/main" id="{7BF99937-5C07-7676-30AE-33F30A98D87C}"/>
                </a:ext>
              </a:extLst>
            </p:cNvPr>
            <p:cNvSpPr/>
            <p:nvPr/>
          </p:nvSpPr>
          <p:spPr>
            <a:xfrm>
              <a:off x="9861976" y="5960308"/>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22" name="Star: 5 Points 21">
              <a:extLst>
                <a:ext uri="{FF2B5EF4-FFF2-40B4-BE49-F238E27FC236}">
                  <a16:creationId xmlns:a16="http://schemas.microsoft.com/office/drawing/2014/main" id="{3412332A-637C-A97C-0F1E-7FA6A2D540AF}"/>
                </a:ext>
              </a:extLst>
            </p:cNvPr>
            <p:cNvSpPr/>
            <p:nvPr/>
          </p:nvSpPr>
          <p:spPr>
            <a:xfrm>
              <a:off x="10125748" y="5755148"/>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23" name="Star: 5 Points 22">
              <a:extLst>
                <a:ext uri="{FF2B5EF4-FFF2-40B4-BE49-F238E27FC236}">
                  <a16:creationId xmlns:a16="http://schemas.microsoft.com/office/drawing/2014/main" id="{02F6A391-2222-8812-F2D5-4043C5C7D742}"/>
                </a:ext>
              </a:extLst>
            </p:cNvPr>
            <p:cNvSpPr/>
            <p:nvPr/>
          </p:nvSpPr>
          <p:spPr>
            <a:xfrm>
              <a:off x="10389512" y="5848930"/>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24" name="Star: 5 Points 23">
              <a:extLst>
                <a:ext uri="{FF2B5EF4-FFF2-40B4-BE49-F238E27FC236}">
                  <a16:creationId xmlns:a16="http://schemas.microsoft.com/office/drawing/2014/main" id="{684D44D5-BEB8-1334-EF7B-519DEA8774D0}"/>
                </a:ext>
              </a:extLst>
            </p:cNvPr>
            <p:cNvSpPr/>
            <p:nvPr/>
          </p:nvSpPr>
          <p:spPr>
            <a:xfrm>
              <a:off x="10752936" y="5649626"/>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25" name="Star: 5 Points 24">
              <a:extLst>
                <a:ext uri="{FF2B5EF4-FFF2-40B4-BE49-F238E27FC236}">
                  <a16:creationId xmlns:a16="http://schemas.microsoft.com/office/drawing/2014/main" id="{3546F644-D08A-3A52-180D-4576B788433F}"/>
                </a:ext>
              </a:extLst>
            </p:cNvPr>
            <p:cNvSpPr/>
            <p:nvPr/>
          </p:nvSpPr>
          <p:spPr>
            <a:xfrm>
              <a:off x="10211714" y="5908193"/>
              <a:ext cx="254000" cy="281289"/>
            </a:xfrm>
            <a:prstGeom prst="star5">
              <a:avLst/>
            </a:prstGeom>
            <a:solidFill>
              <a:srgbClr val="FFFF00">
                <a:alpha val="89000"/>
              </a:srgbClr>
            </a:solidFill>
            <a:ln w="9525" cap="flat" cmpd="sng" algn="ctr">
              <a:solidFill>
                <a:srgbClr val="221F2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grpSp>
      <p:sp>
        <p:nvSpPr>
          <p:cNvPr id="26" name="Content Placeholder 12">
            <a:extLst>
              <a:ext uri="{FF2B5EF4-FFF2-40B4-BE49-F238E27FC236}">
                <a16:creationId xmlns:a16="http://schemas.microsoft.com/office/drawing/2014/main" id="{96C6BED2-77DC-1617-2F4A-FDF87DB7DAAF}"/>
              </a:ext>
            </a:extLst>
          </p:cNvPr>
          <p:cNvSpPr txBox="1">
            <a:spLocks/>
          </p:cNvSpPr>
          <p:nvPr/>
        </p:nvSpPr>
        <p:spPr bwMode="auto">
          <a:xfrm>
            <a:off x="269631" y="2278695"/>
            <a:ext cx="8260071" cy="3542903"/>
          </a:xfrm>
          <a:prstGeom prst="rect">
            <a:avLst/>
          </a:prstGeom>
          <a:solidFill>
            <a:srgbClr val="DDEFE4"/>
          </a:solidFill>
          <a:ln w="9525">
            <a:solidFill>
              <a:srgbClr val="565557"/>
            </a:solid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27013" marR="0" lvl="1" indent="-227013" algn="l" defTabSz="914400" rtl="0" eaLnBrk="1" fontAlgn="base" latinLnBrk="0" hangingPunct="1">
              <a:lnSpc>
                <a:spcPct val="100000"/>
              </a:lnSpc>
              <a:spcBef>
                <a:spcPts val="0"/>
              </a:spcBef>
              <a:spcAft>
                <a:spcPct val="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Initiated Regional USACE collaboration, across 6 Districts, Mississippi Valley Division, and Headquarters</a:t>
            </a:r>
          </a:p>
          <a:p>
            <a:pPr marL="227013" marR="0" lvl="1" indent="-227013" algn="l" defTabSz="914400" rtl="0" eaLnBrk="1" fontAlgn="base" latinLnBrk="0" hangingPunct="1">
              <a:lnSpc>
                <a:spcPct val="100000"/>
              </a:lnSpc>
              <a:spcBef>
                <a:spcPts val="0"/>
              </a:spcBef>
              <a:spcAft>
                <a:spcPct val="0"/>
              </a:spcAft>
              <a:buClrTx/>
              <a:buSzTx/>
              <a:buFont typeface="Wingdings" panose="05000000000000000000" pitchFamily="2" charset="2"/>
              <a:buChar char="ü"/>
              <a:tabLst/>
              <a:defRPr/>
            </a:pPr>
            <a:endParaRPr kumimoji="0" lang="en-US" sz="600" b="1"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endParaRPr>
          </a:p>
          <a:p>
            <a:pPr marL="227013" marR="0" lvl="1" indent="-227013" algn="l" defTabSz="914400" rtl="0" eaLnBrk="1" fontAlgn="base" latinLnBrk="0" hangingPunct="1">
              <a:lnSpc>
                <a:spcPct val="100000"/>
              </a:lnSpc>
              <a:spcBef>
                <a:spcPts val="0"/>
              </a:spcBef>
              <a:spcAft>
                <a:spcPct val="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Conducted Planning Charrettes </a:t>
            </a: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with State and Federal Partners to develop Problems, Opportunities, Objectives, and Constraints </a:t>
            </a:r>
          </a:p>
          <a:p>
            <a:pPr marL="227013" marR="0" lvl="1" indent="-227013" algn="l" defTabSz="914400" rtl="0" eaLnBrk="1" fontAlgn="base" latinLnBrk="0" hangingPunct="1">
              <a:lnSpc>
                <a:spcPct val="100000"/>
              </a:lnSpc>
              <a:spcBef>
                <a:spcPts val="0"/>
              </a:spcBef>
              <a:spcAft>
                <a:spcPct val="0"/>
              </a:spcAft>
              <a:buClrTx/>
              <a:buSzTx/>
              <a:buFont typeface="Wingdings" panose="05000000000000000000" pitchFamily="2" charset="2"/>
              <a:buChar char="ü"/>
              <a:tabLst/>
              <a:defRPr/>
            </a:pPr>
            <a:endParaRPr kumimoji="0" lang="en-US" sz="600" b="1"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endParaRPr>
          </a:p>
          <a:p>
            <a:pPr marL="227013" marR="0" lvl="1" indent="-227013" algn="l" defTabSz="914400" rtl="0" eaLnBrk="1" fontAlgn="base" latinLnBrk="0" hangingPunct="1">
              <a:lnSpc>
                <a:spcPct val="100000"/>
              </a:lnSpc>
              <a:spcBef>
                <a:spcPts val="0"/>
              </a:spcBef>
              <a:spcAft>
                <a:spcPct val="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Engaged and Collaborated with Agencies, Public, and Stakeholders:</a:t>
            </a:r>
          </a:p>
          <a:p>
            <a:pPr marL="520700" marR="0" lvl="2"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State and Federal Interagency Meetings </a:t>
            </a:r>
          </a:p>
          <a:p>
            <a:pPr marL="520700" marR="0" lvl="2"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Tribal Nations Coordination and Consultation</a:t>
            </a:r>
          </a:p>
          <a:p>
            <a:pPr marL="520700" marR="0" lvl="2"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State Partnering Group, appointed by 7 State Governors</a:t>
            </a:r>
          </a:p>
          <a:p>
            <a:pPr marL="520700" marR="0" lvl="2"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Public Scoping Meetings, across 7-state Study area</a:t>
            </a:r>
          </a:p>
          <a:p>
            <a:pPr marL="511175" marR="0" lvl="3"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Quarterly Public Updates, next meeting to be held in early summer 2025</a:t>
            </a:r>
          </a:p>
          <a:p>
            <a:pPr marL="511175" marR="0" lvl="3"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Stakeholders, as requested</a:t>
            </a:r>
            <a:endParaRPr kumimoji="0" lang="en-US" sz="1600" b="0" i="0" u="none" strike="noStrike" kern="1200" cap="none" spc="0" normalizeH="0" baseline="0" noProof="0">
              <a:ln>
                <a:noFill/>
              </a:ln>
              <a:solidFill>
                <a:srgbClr val="221F20">
                  <a:lumMod val="90000"/>
                  <a:lumOff val="10000"/>
                </a:srgbClr>
              </a:solidFill>
              <a:effectLst/>
              <a:uLnTx/>
              <a:uFillTx/>
              <a:latin typeface="Arial"/>
              <a:cs typeface="Arial"/>
            </a:endParaRPr>
          </a:p>
          <a:p>
            <a:pPr marL="227013" marR="0" lvl="1" indent="-227013" algn="l" defTabSz="914400" rtl="0" eaLnBrk="1" fontAlgn="base" latinLnBrk="0" hangingPunct="1">
              <a:lnSpc>
                <a:spcPct val="100000"/>
              </a:lnSpc>
              <a:spcBef>
                <a:spcPts val="0"/>
              </a:spcBef>
              <a:spcAft>
                <a:spcPct val="0"/>
              </a:spcAft>
              <a:buClrTx/>
              <a:buSzTx/>
              <a:buFont typeface="Wingdings" panose="05000000000000000000" pitchFamily="2" charset="2"/>
              <a:buChar char="ü"/>
              <a:tabLst/>
              <a:defRPr/>
            </a:pPr>
            <a:endParaRPr kumimoji="0" lang="en-US" sz="600" b="1"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endParaRPr>
          </a:p>
          <a:p>
            <a:pPr marL="227013" marR="0" lvl="1" indent="-227013" algn="l" defTabSz="914400" rtl="0" eaLnBrk="1" fontAlgn="base" latinLnBrk="0" hangingPunct="1">
              <a:lnSpc>
                <a:spcPct val="100000"/>
              </a:lnSpc>
              <a:spcBef>
                <a:spcPts val="0"/>
              </a:spcBef>
              <a:spcAft>
                <a:spcPct val="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Published Scoping Report</a:t>
            </a:r>
            <a:r>
              <a:rPr kumimoji="0" lang="en-US" sz="1600" b="0" i="0" u="none"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 available at </a:t>
            </a:r>
            <a:r>
              <a:rPr kumimoji="0" lang="en-US" sz="1600" b="0" i="0" u="sng" strike="noStrike" kern="1200" cap="none" spc="0" normalizeH="0" baseline="0" noProof="0">
                <a:ln>
                  <a:noFill/>
                </a:ln>
                <a:solidFill>
                  <a:srgbClr val="221F20">
                    <a:lumMod val="90000"/>
                    <a:lumOff val="10000"/>
                  </a:srgbClr>
                </a:solidFill>
                <a:effectLst/>
                <a:uLnTx/>
                <a:uFillTx/>
                <a:latin typeface="Arial"/>
                <a:cs typeface="Arial"/>
                <a:sym typeface="Wingdings" panose="05000000000000000000" pitchFamily="2" charset="2"/>
              </a:rPr>
              <a:t>https://www.mvn.usace.army.mil/About/LMRComp/</a:t>
            </a:r>
            <a:endParaRPr kumimoji="0" lang="en-US" sz="1600" b="0" i="0" u="sng" strike="noStrike" kern="1200" cap="none" spc="0" normalizeH="0" baseline="0" noProof="0">
              <a:ln>
                <a:noFill/>
              </a:ln>
              <a:solidFill>
                <a:srgbClr val="221F20">
                  <a:lumMod val="90000"/>
                  <a:lumOff val="10000"/>
                </a:srgbClr>
              </a:solidFill>
              <a:effectLst/>
              <a:uLnTx/>
              <a:uFillTx/>
              <a:latin typeface="Arial" pitchFamily="34" charset="0"/>
              <a:cs typeface="Arial" pitchFamily="34" charset="0"/>
            </a:endParaRPr>
          </a:p>
        </p:txBody>
      </p:sp>
      <p:grpSp>
        <p:nvGrpSpPr>
          <p:cNvPr id="27" name="Group 26">
            <a:extLst>
              <a:ext uri="{FF2B5EF4-FFF2-40B4-BE49-F238E27FC236}">
                <a16:creationId xmlns:a16="http://schemas.microsoft.com/office/drawing/2014/main" id="{7C8AC094-BA2C-6F40-8D11-63370B77300D}"/>
              </a:ext>
            </a:extLst>
          </p:cNvPr>
          <p:cNvGrpSpPr/>
          <p:nvPr/>
        </p:nvGrpSpPr>
        <p:grpSpPr>
          <a:xfrm>
            <a:off x="1699846" y="1357517"/>
            <a:ext cx="6912762" cy="612973"/>
            <a:chOff x="528571" y="2181383"/>
            <a:chExt cx="7837620" cy="840463"/>
          </a:xfrm>
        </p:grpSpPr>
        <p:sp>
          <p:nvSpPr>
            <p:cNvPr id="28" name="Freeform: Shape 27">
              <a:extLst>
                <a:ext uri="{FF2B5EF4-FFF2-40B4-BE49-F238E27FC236}">
                  <a16:creationId xmlns:a16="http://schemas.microsoft.com/office/drawing/2014/main" id="{68F61B00-A74B-D689-6740-814D0AE84957}"/>
                </a:ext>
              </a:extLst>
            </p:cNvPr>
            <p:cNvSpPr/>
            <p:nvPr/>
          </p:nvSpPr>
          <p:spPr>
            <a:xfrm>
              <a:off x="528571" y="2181383"/>
              <a:ext cx="2288055" cy="840463"/>
            </a:xfrm>
            <a:custGeom>
              <a:avLst/>
              <a:gdLst>
                <a:gd name="connsiteX0" fmla="*/ 0 w 2288055"/>
                <a:gd name="connsiteY0" fmla="*/ 0 h 840463"/>
                <a:gd name="connsiteX1" fmla="*/ 1867824 w 2288055"/>
                <a:gd name="connsiteY1" fmla="*/ 0 h 840463"/>
                <a:gd name="connsiteX2" fmla="*/ 2288055 w 2288055"/>
                <a:gd name="connsiteY2" fmla="*/ 420232 h 840463"/>
                <a:gd name="connsiteX3" fmla="*/ 1867824 w 2288055"/>
                <a:gd name="connsiteY3" fmla="*/ 840463 h 840463"/>
                <a:gd name="connsiteX4" fmla="*/ 0 w 2288055"/>
                <a:gd name="connsiteY4" fmla="*/ 840463 h 840463"/>
                <a:gd name="connsiteX5" fmla="*/ 420232 w 2288055"/>
                <a:gd name="connsiteY5" fmla="*/ 420232 h 840463"/>
                <a:gd name="connsiteX6" fmla="*/ 0 w 2288055"/>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055" h="840463">
                  <a:moveTo>
                    <a:pt x="0" y="0"/>
                  </a:moveTo>
                  <a:lnTo>
                    <a:pt x="1867824" y="0"/>
                  </a:lnTo>
                  <a:lnTo>
                    <a:pt x="2288055" y="420232"/>
                  </a:lnTo>
                  <a:lnTo>
                    <a:pt x="1867824" y="840463"/>
                  </a:lnTo>
                  <a:lnTo>
                    <a:pt x="0" y="840463"/>
                  </a:lnTo>
                  <a:lnTo>
                    <a:pt x="420232" y="420232"/>
                  </a:lnTo>
                  <a:lnTo>
                    <a:pt x="0" y="0"/>
                  </a:lnTo>
                  <a:close/>
                </a:path>
              </a:pathLst>
            </a:custGeom>
            <a:solidFill>
              <a:srgbClr val="BFE2CC"/>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solidFill>
                      <a:srgbClr val="436B71"/>
                    </a:solidFill>
                  </a:ln>
                  <a:solidFill>
                    <a:srgbClr val="565557"/>
                  </a:solidFill>
                  <a:effectLst/>
                  <a:uLnTx/>
                  <a:uFillTx/>
                  <a:latin typeface="Arial"/>
                  <a:ea typeface="+mn-ea"/>
                  <a:cs typeface="+mn-cs"/>
                </a:rPr>
                <a:t>Scoping</a:t>
              </a:r>
            </a:p>
          </p:txBody>
        </p:sp>
        <p:sp>
          <p:nvSpPr>
            <p:cNvPr id="29" name="Freeform: Shape 28">
              <a:extLst>
                <a:ext uri="{FF2B5EF4-FFF2-40B4-BE49-F238E27FC236}">
                  <a16:creationId xmlns:a16="http://schemas.microsoft.com/office/drawing/2014/main" id="{2013369D-D819-10DD-FC2C-077BB9C2AF8A}"/>
                </a:ext>
              </a:extLst>
            </p:cNvPr>
            <p:cNvSpPr/>
            <p:nvPr/>
          </p:nvSpPr>
          <p:spPr>
            <a:xfrm>
              <a:off x="2404386" y="2181383"/>
              <a:ext cx="2289778" cy="840463"/>
            </a:xfrm>
            <a:custGeom>
              <a:avLst/>
              <a:gdLst>
                <a:gd name="connsiteX0" fmla="*/ 0 w 2289778"/>
                <a:gd name="connsiteY0" fmla="*/ 0 h 840463"/>
                <a:gd name="connsiteX1" fmla="*/ 1869547 w 2289778"/>
                <a:gd name="connsiteY1" fmla="*/ 0 h 840463"/>
                <a:gd name="connsiteX2" fmla="*/ 2289778 w 2289778"/>
                <a:gd name="connsiteY2" fmla="*/ 420232 h 840463"/>
                <a:gd name="connsiteX3" fmla="*/ 1869547 w 2289778"/>
                <a:gd name="connsiteY3" fmla="*/ 840463 h 840463"/>
                <a:gd name="connsiteX4" fmla="*/ 0 w 2289778"/>
                <a:gd name="connsiteY4" fmla="*/ 840463 h 840463"/>
                <a:gd name="connsiteX5" fmla="*/ 420232 w 2289778"/>
                <a:gd name="connsiteY5" fmla="*/ 420232 h 840463"/>
                <a:gd name="connsiteX6" fmla="*/ 0 w 2289778"/>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9778" h="840463">
                  <a:moveTo>
                    <a:pt x="0" y="0"/>
                  </a:moveTo>
                  <a:lnTo>
                    <a:pt x="1869547" y="0"/>
                  </a:lnTo>
                  <a:lnTo>
                    <a:pt x="2289778" y="420232"/>
                  </a:lnTo>
                  <a:lnTo>
                    <a:pt x="1869547" y="840463"/>
                  </a:lnTo>
                  <a:lnTo>
                    <a:pt x="0" y="840463"/>
                  </a:lnTo>
                  <a:lnTo>
                    <a:pt x="420232" y="420232"/>
                  </a:lnTo>
                  <a:lnTo>
                    <a:pt x="0" y="0"/>
                  </a:lnTo>
                  <a:close/>
                </a:path>
              </a:pathLst>
            </a:custGeom>
            <a:solidFill>
              <a:srgbClr val="6FB1B4"/>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254C5A"/>
                  </a:solidFill>
                  <a:effectLst/>
                  <a:uLnTx/>
                  <a:uFillTx/>
                  <a:latin typeface="Arial"/>
                  <a:ea typeface="+mn-ea"/>
                  <a:cs typeface="+mn-cs"/>
                </a:rPr>
                <a:t>Alternatives Formulation</a:t>
              </a:r>
            </a:p>
          </p:txBody>
        </p:sp>
        <p:sp>
          <p:nvSpPr>
            <p:cNvPr id="30" name="Freeform: Shape 29">
              <a:extLst>
                <a:ext uri="{FF2B5EF4-FFF2-40B4-BE49-F238E27FC236}">
                  <a16:creationId xmlns:a16="http://schemas.microsoft.com/office/drawing/2014/main" id="{9C17B5C0-5FB1-12C6-6069-3BE37343A348}"/>
                </a:ext>
              </a:extLst>
            </p:cNvPr>
            <p:cNvSpPr/>
            <p:nvPr/>
          </p:nvSpPr>
          <p:spPr>
            <a:xfrm>
              <a:off x="4281920" y="2181383"/>
              <a:ext cx="2395361" cy="840463"/>
            </a:xfrm>
            <a:custGeom>
              <a:avLst/>
              <a:gdLst>
                <a:gd name="connsiteX0" fmla="*/ 0 w 2395361"/>
                <a:gd name="connsiteY0" fmla="*/ 0 h 840463"/>
                <a:gd name="connsiteX1" fmla="*/ 1975130 w 2395361"/>
                <a:gd name="connsiteY1" fmla="*/ 0 h 840463"/>
                <a:gd name="connsiteX2" fmla="*/ 2395361 w 2395361"/>
                <a:gd name="connsiteY2" fmla="*/ 420232 h 840463"/>
                <a:gd name="connsiteX3" fmla="*/ 1975130 w 2395361"/>
                <a:gd name="connsiteY3" fmla="*/ 840463 h 840463"/>
                <a:gd name="connsiteX4" fmla="*/ 0 w 2395361"/>
                <a:gd name="connsiteY4" fmla="*/ 840463 h 840463"/>
                <a:gd name="connsiteX5" fmla="*/ 420232 w 2395361"/>
                <a:gd name="connsiteY5" fmla="*/ 420232 h 840463"/>
                <a:gd name="connsiteX6" fmla="*/ 0 w 2395361"/>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361" h="840463">
                  <a:moveTo>
                    <a:pt x="0" y="0"/>
                  </a:moveTo>
                  <a:lnTo>
                    <a:pt x="1975130" y="0"/>
                  </a:lnTo>
                  <a:lnTo>
                    <a:pt x="2395361" y="420232"/>
                  </a:lnTo>
                  <a:lnTo>
                    <a:pt x="1975130" y="840463"/>
                  </a:lnTo>
                  <a:lnTo>
                    <a:pt x="0" y="840463"/>
                  </a:lnTo>
                  <a:lnTo>
                    <a:pt x="420232" y="420232"/>
                  </a:lnTo>
                  <a:lnTo>
                    <a:pt x="0" y="0"/>
                  </a:lnTo>
                  <a:close/>
                </a:path>
              </a:pathLst>
            </a:custGeom>
            <a:solidFill>
              <a:srgbClr val="3C7381"/>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E5DEC5"/>
                  </a:solidFill>
                  <a:effectLst/>
                  <a:uLnTx/>
                  <a:uFillTx/>
                  <a:latin typeface="Arial"/>
                  <a:ea typeface="+mn-ea"/>
                  <a:cs typeface="+mn-cs"/>
                </a:rPr>
                <a:t>Feasibility Level Analysis</a:t>
              </a:r>
            </a:p>
          </p:txBody>
        </p:sp>
        <p:sp>
          <p:nvSpPr>
            <p:cNvPr id="31" name="Freeform: Shape 30">
              <a:extLst>
                <a:ext uri="{FF2B5EF4-FFF2-40B4-BE49-F238E27FC236}">
                  <a16:creationId xmlns:a16="http://schemas.microsoft.com/office/drawing/2014/main" id="{2433CA6B-1E5D-481E-13B7-927CD2737C21}"/>
                </a:ext>
              </a:extLst>
            </p:cNvPr>
            <p:cNvSpPr/>
            <p:nvPr/>
          </p:nvSpPr>
          <p:spPr>
            <a:xfrm>
              <a:off x="6265034" y="2181383"/>
              <a:ext cx="2101157" cy="840463"/>
            </a:xfrm>
            <a:custGeom>
              <a:avLst/>
              <a:gdLst>
                <a:gd name="connsiteX0" fmla="*/ 0 w 2101157"/>
                <a:gd name="connsiteY0" fmla="*/ 0 h 840463"/>
                <a:gd name="connsiteX1" fmla="*/ 1680926 w 2101157"/>
                <a:gd name="connsiteY1" fmla="*/ 0 h 840463"/>
                <a:gd name="connsiteX2" fmla="*/ 2101157 w 2101157"/>
                <a:gd name="connsiteY2" fmla="*/ 420232 h 840463"/>
                <a:gd name="connsiteX3" fmla="*/ 1680926 w 2101157"/>
                <a:gd name="connsiteY3" fmla="*/ 840463 h 840463"/>
                <a:gd name="connsiteX4" fmla="*/ 0 w 2101157"/>
                <a:gd name="connsiteY4" fmla="*/ 840463 h 840463"/>
                <a:gd name="connsiteX5" fmla="*/ 420232 w 2101157"/>
                <a:gd name="connsiteY5" fmla="*/ 420232 h 840463"/>
                <a:gd name="connsiteX6" fmla="*/ 0 w 2101157"/>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157" h="840463">
                  <a:moveTo>
                    <a:pt x="0" y="0"/>
                  </a:moveTo>
                  <a:lnTo>
                    <a:pt x="1680926" y="0"/>
                  </a:lnTo>
                  <a:lnTo>
                    <a:pt x="2101157" y="420232"/>
                  </a:lnTo>
                  <a:lnTo>
                    <a:pt x="1680926" y="840463"/>
                  </a:lnTo>
                  <a:lnTo>
                    <a:pt x="0" y="840463"/>
                  </a:lnTo>
                  <a:lnTo>
                    <a:pt x="420232" y="420232"/>
                  </a:lnTo>
                  <a:lnTo>
                    <a:pt x="0" y="0"/>
                  </a:lnTo>
                  <a:close/>
                </a:path>
              </a:pathLst>
            </a:custGeom>
            <a:solidFill>
              <a:srgbClr val="254C5A"/>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E5DEC5"/>
                  </a:solidFill>
                  <a:effectLst/>
                  <a:uLnTx/>
                  <a:uFillTx/>
                  <a:latin typeface="Arial"/>
                  <a:ea typeface="+mn-ea"/>
                  <a:cs typeface="+mn-cs"/>
                </a:rPr>
                <a:t>Chief’s Report</a:t>
              </a:r>
            </a:p>
          </p:txBody>
        </p:sp>
      </p:grpSp>
    </p:spTree>
    <p:extLst>
      <p:ext uri="{BB962C8B-B14F-4D97-AF65-F5344CB8AC3E}">
        <p14:creationId xmlns:p14="http://schemas.microsoft.com/office/powerpoint/2010/main" val="1212894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E0F873E-6DAB-B932-3C1F-E97C6AB12543}"/>
              </a:ext>
            </a:extLst>
          </p:cNvPr>
          <p:cNvSpPr txBox="1">
            <a:spLocks/>
          </p:cNvSpPr>
          <p:nvPr/>
        </p:nvSpPr>
        <p:spPr bwMode="auto">
          <a:xfrm>
            <a:off x="1746739" y="128981"/>
            <a:ext cx="10178562"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all" spc="0" normalizeH="0" baseline="0" noProof="0">
                <a:ln>
                  <a:noFill/>
                </a:ln>
                <a:solidFill>
                  <a:srgbClr val="221F20">
                    <a:lumMod val="90000"/>
                    <a:lumOff val="10000"/>
                  </a:srgbClr>
                </a:solidFill>
                <a:effectLst/>
                <a:uLnTx/>
                <a:uFillTx/>
                <a:latin typeface="Arial" pitchFamily="34" charset="0"/>
                <a:ea typeface="ＭＳ Ｐゴシック" charset="0"/>
                <a:cs typeface="Arial" pitchFamily="34" charset="0"/>
              </a:rPr>
              <a:t>Measures being considered</a:t>
            </a:r>
          </a:p>
        </p:txBody>
      </p:sp>
      <p:sp>
        <p:nvSpPr>
          <p:cNvPr id="2" name="Arrow: Pentagon 1">
            <a:extLst>
              <a:ext uri="{FF2B5EF4-FFF2-40B4-BE49-F238E27FC236}">
                <a16:creationId xmlns:a16="http://schemas.microsoft.com/office/drawing/2014/main" id="{2475AE16-EEF2-B9E5-B255-0ED7E2E4E8F1}"/>
              </a:ext>
            </a:extLst>
          </p:cNvPr>
          <p:cNvSpPr/>
          <p:nvPr/>
        </p:nvSpPr>
        <p:spPr>
          <a:xfrm rot="16200000">
            <a:off x="3789626" y="1125575"/>
            <a:ext cx="785349" cy="1655981"/>
          </a:xfrm>
          <a:prstGeom prst="homePlate">
            <a:avLst/>
          </a:prstGeom>
          <a:solidFill>
            <a:srgbClr val="6FB1B4"/>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endParaRPr kumimoji="0" lang="en-US" sz="1900" b="0" i="0" u="none" strike="noStrike" kern="0" cap="none" spc="0" normalizeH="0" baseline="0" noProof="0">
              <a:ln>
                <a:solidFill>
                  <a:srgbClr val="436B71"/>
                </a:solidFill>
              </a:ln>
              <a:solidFill>
                <a:srgbClr val="565557"/>
              </a:solidFill>
              <a:effectLst/>
              <a:uLnTx/>
              <a:uFillTx/>
              <a:latin typeface="Arial"/>
              <a:ea typeface="+mn-ea"/>
              <a:cs typeface="+mn-cs"/>
            </a:endParaRPr>
          </a:p>
        </p:txBody>
      </p:sp>
      <p:pic>
        <p:nvPicPr>
          <p:cNvPr id="3" name="Picture 2">
            <a:extLst>
              <a:ext uri="{FF2B5EF4-FFF2-40B4-BE49-F238E27FC236}">
                <a16:creationId xmlns:a16="http://schemas.microsoft.com/office/drawing/2014/main" id="{2F903993-C0C7-C0A7-50CE-CC58AC2D36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980330" y="1290648"/>
            <a:ext cx="4984393" cy="5330952"/>
          </a:xfrm>
          <a:prstGeom prst="rect">
            <a:avLst/>
          </a:prstGeom>
          <a:ln w="38100">
            <a:solidFill>
              <a:srgbClr val="3C7381"/>
            </a:solidFill>
          </a:ln>
        </p:spPr>
      </p:pic>
      <p:sp>
        <p:nvSpPr>
          <p:cNvPr id="4" name="Freeform: Shape 3">
            <a:extLst>
              <a:ext uri="{FF2B5EF4-FFF2-40B4-BE49-F238E27FC236}">
                <a16:creationId xmlns:a16="http://schemas.microsoft.com/office/drawing/2014/main" id="{F0CF82FE-B534-35D1-86F7-CCD078374973}"/>
              </a:ext>
            </a:extLst>
          </p:cNvPr>
          <p:cNvSpPr/>
          <p:nvPr/>
        </p:nvSpPr>
        <p:spPr>
          <a:xfrm>
            <a:off x="9611899" y="1688734"/>
            <a:ext cx="681759" cy="1656080"/>
          </a:xfrm>
          <a:custGeom>
            <a:avLst/>
            <a:gdLst>
              <a:gd name="connsiteX0" fmla="*/ 0 w 681759"/>
              <a:gd name="connsiteY0" fmla="*/ 1656080 h 1656080"/>
              <a:gd name="connsiteX1" fmla="*/ 335280 w 681759"/>
              <a:gd name="connsiteY1" fmla="*/ 843280 h 1656080"/>
              <a:gd name="connsiteX2" fmla="*/ 497840 w 681759"/>
              <a:gd name="connsiteY2" fmla="*/ 345440 h 1656080"/>
              <a:gd name="connsiteX3" fmla="*/ 680720 w 681759"/>
              <a:gd name="connsiteY3" fmla="*/ 203200 h 1656080"/>
              <a:gd name="connsiteX4" fmla="*/ 558800 w 681759"/>
              <a:gd name="connsiteY4" fmla="*/ 0 h 165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759" h="1656080">
                <a:moveTo>
                  <a:pt x="0" y="1656080"/>
                </a:moveTo>
                <a:cubicBezTo>
                  <a:pt x="126153" y="1358900"/>
                  <a:pt x="252307" y="1061720"/>
                  <a:pt x="335280" y="843280"/>
                </a:cubicBezTo>
                <a:cubicBezTo>
                  <a:pt x="418253" y="624840"/>
                  <a:pt x="440267" y="452120"/>
                  <a:pt x="497840" y="345440"/>
                </a:cubicBezTo>
                <a:cubicBezTo>
                  <a:pt x="555413" y="238760"/>
                  <a:pt x="670560" y="260773"/>
                  <a:pt x="680720" y="203200"/>
                </a:cubicBezTo>
                <a:cubicBezTo>
                  <a:pt x="690880" y="145627"/>
                  <a:pt x="624840" y="72813"/>
                  <a:pt x="558800" y="0"/>
                </a:cubicBezTo>
              </a:path>
            </a:pathLst>
          </a:cu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32" name="Callout: Line 31">
            <a:extLst>
              <a:ext uri="{FF2B5EF4-FFF2-40B4-BE49-F238E27FC236}">
                <a16:creationId xmlns:a16="http://schemas.microsoft.com/office/drawing/2014/main" id="{A06C19D0-8D35-0FD3-194F-0E19C9736BA6}"/>
              </a:ext>
            </a:extLst>
          </p:cNvPr>
          <p:cNvSpPr/>
          <p:nvPr/>
        </p:nvSpPr>
        <p:spPr>
          <a:xfrm>
            <a:off x="7214845" y="2013212"/>
            <a:ext cx="1260593" cy="406182"/>
          </a:xfrm>
          <a:prstGeom prst="borderCallout1">
            <a:avLst>
              <a:gd name="adj1" fmla="val 45869"/>
              <a:gd name="adj2" fmla="val 35"/>
              <a:gd name="adj3" fmla="val 69356"/>
              <a:gd name="adj4" fmla="val -158"/>
            </a:avLst>
          </a:prstGeom>
          <a:solidFill>
            <a:srgbClr val="FFFFFF">
              <a:alpha val="89804"/>
            </a:srgbClr>
          </a:solidFill>
          <a:ln w="12700" cap="flat" cmpd="sng" algn="ctr">
            <a:solidFill>
              <a:srgbClr val="3873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mn-cs"/>
              </a:rPr>
              <a:t>Native Rivercane </a:t>
            </a:r>
            <a:r>
              <a:rPr kumimoji="0" lang="en-US" sz="1400" b="0" i="0" u="none" strike="noStrike" kern="0" cap="none" spc="0" normalizeH="0" baseline="30000" noProof="0">
                <a:ln>
                  <a:noFill/>
                </a:ln>
                <a:solidFill>
                  <a:srgbClr val="565557"/>
                </a:solidFill>
                <a:effectLst/>
                <a:uLnTx/>
                <a:uFillTx/>
                <a:latin typeface="Arial"/>
                <a:ea typeface="+mn-ea"/>
                <a:cs typeface="+mn-cs"/>
              </a:rPr>
              <a:t>E </a:t>
            </a:r>
          </a:p>
        </p:txBody>
      </p:sp>
      <p:sp>
        <p:nvSpPr>
          <p:cNvPr id="33" name="Rectangle 32">
            <a:extLst>
              <a:ext uri="{FF2B5EF4-FFF2-40B4-BE49-F238E27FC236}">
                <a16:creationId xmlns:a16="http://schemas.microsoft.com/office/drawing/2014/main" id="{8DB72822-3D9F-9065-9CCC-70B696151EF0}"/>
              </a:ext>
            </a:extLst>
          </p:cNvPr>
          <p:cNvSpPr/>
          <p:nvPr/>
        </p:nvSpPr>
        <p:spPr>
          <a:xfrm>
            <a:off x="8192023" y="3205653"/>
            <a:ext cx="2310085" cy="453153"/>
          </a:xfrm>
          <a:prstGeom prst="rect">
            <a:avLst/>
          </a:prstGeom>
          <a:solidFill>
            <a:srgbClr val="FFFFFF">
              <a:alpha val="90000"/>
            </a:srgbClr>
          </a:solidFill>
          <a:ln w="12700" cap="flat" cmpd="sng" algn="ctr">
            <a:solidFill>
              <a:srgbClr val="387388"/>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mn-cs"/>
              </a:rPr>
              <a:t>Old River Control Complex operations</a:t>
            </a:r>
            <a:r>
              <a:rPr kumimoji="0" lang="en-US" sz="1400" b="0" i="0" u="none" strike="noStrike" kern="0" cap="none" spc="0" normalizeH="0" baseline="30000" noProof="0">
                <a:ln>
                  <a:noFill/>
                </a:ln>
                <a:solidFill>
                  <a:srgbClr val="565557"/>
                </a:solidFill>
                <a:effectLst/>
                <a:uLnTx/>
                <a:uFillTx/>
                <a:latin typeface="Arial"/>
                <a:ea typeface="+mn-ea"/>
                <a:cs typeface="+mn-cs"/>
              </a:rPr>
              <a:t> F, N, E, WS</a:t>
            </a:r>
            <a:endParaRPr kumimoji="0" lang="en-US" sz="1400" b="0" i="0" u="none" strike="noStrike" kern="0" cap="none" spc="0" normalizeH="0" baseline="30000" noProof="0">
              <a:ln>
                <a:noFill/>
              </a:ln>
              <a:solidFill>
                <a:srgbClr val="565557"/>
              </a:solidFill>
              <a:effectLst/>
              <a:uLnTx/>
              <a:uFillTx/>
              <a:latin typeface="Arial"/>
              <a:ea typeface="+mn-ea"/>
              <a:cs typeface="Arial"/>
            </a:endParaRPr>
          </a:p>
        </p:txBody>
      </p:sp>
      <p:sp>
        <p:nvSpPr>
          <p:cNvPr id="34" name="Callout: Line 33">
            <a:extLst>
              <a:ext uri="{FF2B5EF4-FFF2-40B4-BE49-F238E27FC236}">
                <a16:creationId xmlns:a16="http://schemas.microsoft.com/office/drawing/2014/main" id="{AF246F97-040B-732D-E342-799BF9E541EB}"/>
              </a:ext>
            </a:extLst>
          </p:cNvPr>
          <p:cNvSpPr/>
          <p:nvPr/>
        </p:nvSpPr>
        <p:spPr>
          <a:xfrm>
            <a:off x="10596268" y="4829154"/>
            <a:ext cx="1105135" cy="468896"/>
          </a:xfrm>
          <a:prstGeom prst="borderCallout1">
            <a:avLst>
              <a:gd name="adj1" fmla="val -1842"/>
              <a:gd name="adj2" fmla="val 40400"/>
              <a:gd name="adj3" fmla="val 754"/>
              <a:gd name="adj4" fmla="val 21167"/>
            </a:avLst>
          </a:prstGeom>
          <a:solidFill>
            <a:srgbClr val="FFFFFF">
              <a:alpha val="90000"/>
            </a:srgbClr>
          </a:solidFill>
          <a:ln w="12700" cap="flat" cmpd="sng" algn="ctr">
            <a:solidFill>
              <a:srgbClr val="387388"/>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mn-cs"/>
              </a:rPr>
              <a:t>Dedicated dredging </a:t>
            </a:r>
            <a:r>
              <a:rPr kumimoji="0" lang="en-US" sz="1400" b="0" i="0" u="none" strike="noStrike" kern="0" cap="none" spc="0" normalizeH="0" baseline="30000" noProof="0">
                <a:ln>
                  <a:noFill/>
                </a:ln>
                <a:solidFill>
                  <a:srgbClr val="565557"/>
                </a:solidFill>
                <a:effectLst/>
                <a:uLnTx/>
                <a:uFillTx/>
                <a:latin typeface="Arial"/>
                <a:ea typeface="+mn-ea"/>
                <a:cs typeface="+mn-cs"/>
              </a:rPr>
              <a:t>E </a:t>
            </a:r>
            <a:endParaRPr kumimoji="0" lang="en-US" sz="1400" b="0" i="0" u="none" strike="noStrike" kern="0" cap="none" spc="0" normalizeH="0" baseline="30000" noProof="0">
              <a:ln>
                <a:noFill/>
              </a:ln>
              <a:solidFill>
                <a:srgbClr val="565557"/>
              </a:solidFill>
              <a:effectLst/>
              <a:uLnTx/>
              <a:uFillTx/>
              <a:latin typeface="Arial"/>
              <a:ea typeface="+mn-ea"/>
              <a:cs typeface="Arial"/>
            </a:endParaRPr>
          </a:p>
        </p:txBody>
      </p:sp>
      <p:sp>
        <p:nvSpPr>
          <p:cNvPr id="35" name="Freeform: Shape 34">
            <a:extLst>
              <a:ext uri="{FF2B5EF4-FFF2-40B4-BE49-F238E27FC236}">
                <a16:creationId xmlns:a16="http://schemas.microsoft.com/office/drawing/2014/main" id="{E57689C5-505A-418D-615B-8AE65911555C}"/>
              </a:ext>
            </a:extLst>
          </p:cNvPr>
          <p:cNvSpPr/>
          <p:nvPr/>
        </p:nvSpPr>
        <p:spPr>
          <a:xfrm>
            <a:off x="8066700" y="1854190"/>
            <a:ext cx="460128" cy="1194037"/>
          </a:xfrm>
          <a:custGeom>
            <a:avLst/>
            <a:gdLst>
              <a:gd name="connsiteX0" fmla="*/ 359477 w 460128"/>
              <a:gd name="connsiteY0" fmla="*/ 0 h 1194037"/>
              <a:gd name="connsiteX1" fmla="*/ 440500 w 460128"/>
              <a:gd name="connsiteY1" fmla="*/ 405114 h 1194037"/>
              <a:gd name="connsiteX2" fmla="*/ 35386 w 460128"/>
              <a:gd name="connsiteY2" fmla="*/ 1134319 h 1194037"/>
              <a:gd name="connsiteX3" fmla="*/ 46961 w 460128"/>
              <a:gd name="connsiteY3" fmla="*/ 1099595 h 1194037"/>
            </a:gdLst>
            <a:ahLst/>
            <a:cxnLst>
              <a:cxn ang="0">
                <a:pos x="connsiteX0" y="connsiteY0"/>
              </a:cxn>
              <a:cxn ang="0">
                <a:pos x="connsiteX1" y="connsiteY1"/>
              </a:cxn>
              <a:cxn ang="0">
                <a:pos x="connsiteX2" y="connsiteY2"/>
              </a:cxn>
              <a:cxn ang="0">
                <a:pos x="connsiteX3" y="connsiteY3"/>
              </a:cxn>
            </a:cxnLst>
            <a:rect l="l" t="t" r="r" b="b"/>
            <a:pathLst>
              <a:path w="460128" h="1194037">
                <a:moveTo>
                  <a:pt x="359477" y="0"/>
                </a:moveTo>
                <a:cubicBezTo>
                  <a:pt x="426996" y="108030"/>
                  <a:pt x="494515" y="216061"/>
                  <a:pt x="440500" y="405114"/>
                </a:cubicBezTo>
                <a:cubicBezTo>
                  <a:pt x="386485" y="594167"/>
                  <a:pt x="35386" y="1134319"/>
                  <a:pt x="35386" y="1134319"/>
                </a:cubicBezTo>
                <a:cubicBezTo>
                  <a:pt x="-30204" y="1250066"/>
                  <a:pt x="8378" y="1174830"/>
                  <a:pt x="46961" y="1099595"/>
                </a:cubicBezTo>
              </a:path>
            </a:pathLst>
          </a:custGeom>
          <a:noFill/>
          <a:ln w="38100" cap="flat" cmpd="sng" algn="ctr">
            <a:solidFill>
              <a:srgbClr val="CF0000">
                <a:lumMod val="60000"/>
                <a:lumOff val="40000"/>
              </a:srgbClr>
            </a:solidFill>
            <a:prstDash val="solid"/>
            <a:headEnd type="triangle"/>
            <a:tailEnd type="triangle"/>
          </a:ln>
          <a:effectLst>
            <a:glow rad="228600">
              <a:srgbClr val="CF0000">
                <a:lumMod val="20000"/>
                <a:lumOff val="80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21F20"/>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91ACEA4F-ECDD-8BF8-79B3-9D8D317078FA}"/>
              </a:ext>
            </a:extLst>
          </p:cNvPr>
          <p:cNvSpPr/>
          <p:nvPr/>
        </p:nvSpPr>
        <p:spPr>
          <a:xfrm>
            <a:off x="10104800" y="3794828"/>
            <a:ext cx="1441394" cy="468896"/>
          </a:xfrm>
          <a:prstGeom prst="rect">
            <a:avLst/>
          </a:prstGeom>
          <a:solidFill>
            <a:srgbClr val="FFFFFF">
              <a:alpha val="90000"/>
            </a:srgbClr>
          </a:solidFill>
          <a:ln w="12700" cap="flat" cmpd="sng" algn="ctr">
            <a:solidFill>
              <a:srgbClr val="387388"/>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mn-cs"/>
              </a:rPr>
              <a:t>Bonnet Carré/ </a:t>
            </a:r>
            <a:endParaRPr kumimoji="0" lang="en-US" sz="1400" b="0" i="0" u="none" strike="noStrike" kern="0" cap="none" spc="0" normalizeH="0" baseline="0" noProof="0">
              <a:ln>
                <a:noFill/>
              </a:ln>
              <a:solidFill>
                <a:srgbClr val="565557"/>
              </a:solidFill>
              <a:effectLst/>
              <a:uLnTx/>
              <a:uFillTx/>
              <a:latin typeface="Arial"/>
              <a:ea typeface="+mn-ea"/>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mn-cs"/>
              </a:rPr>
              <a:t>MS Sound </a:t>
            </a:r>
            <a:r>
              <a:rPr kumimoji="0" lang="en-US" sz="1400" b="0" i="0" u="none" strike="noStrike" kern="0" cap="none" spc="0" normalizeH="0" baseline="30000" noProof="0">
                <a:ln>
                  <a:noFill/>
                </a:ln>
                <a:solidFill>
                  <a:srgbClr val="565557"/>
                </a:solidFill>
                <a:effectLst/>
                <a:uLnTx/>
                <a:uFillTx/>
                <a:latin typeface="Arial"/>
                <a:ea typeface="+mn-ea"/>
                <a:cs typeface="+mn-cs"/>
              </a:rPr>
              <a:t>F, E</a:t>
            </a:r>
            <a:endParaRPr kumimoji="0" lang="en-US" sz="1400" b="0" i="0" u="none" strike="noStrike" kern="0" cap="none" spc="0" normalizeH="0" baseline="30000" noProof="0">
              <a:ln>
                <a:noFill/>
              </a:ln>
              <a:solidFill>
                <a:srgbClr val="565557"/>
              </a:solidFill>
              <a:effectLst/>
              <a:uLnTx/>
              <a:uFillTx/>
              <a:latin typeface="Arial"/>
              <a:ea typeface="+mn-ea"/>
              <a:cs typeface="Arial"/>
            </a:endParaRPr>
          </a:p>
        </p:txBody>
      </p:sp>
      <p:sp>
        <p:nvSpPr>
          <p:cNvPr id="37" name="Rectangle 36">
            <a:extLst>
              <a:ext uri="{FF2B5EF4-FFF2-40B4-BE49-F238E27FC236}">
                <a16:creationId xmlns:a16="http://schemas.microsoft.com/office/drawing/2014/main" id="{E701E09A-EA15-CA13-5072-AF7964920DBE}"/>
              </a:ext>
            </a:extLst>
          </p:cNvPr>
          <p:cNvSpPr/>
          <p:nvPr/>
        </p:nvSpPr>
        <p:spPr>
          <a:xfrm>
            <a:off x="7140349" y="5450344"/>
            <a:ext cx="1597070" cy="390911"/>
          </a:xfrm>
          <a:prstGeom prst="rect">
            <a:avLst/>
          </a:prstGeom>
          <a:solidFill>
            <a:srgbClr val="FFFFFF">
              <a:alpha val="90000"/>
            </a:srgbClr>
          </a:solidFill>
          <a:ln w="12700" cap="flat" cmpd="sng" algn="ctr">
            <a:solidFill>
              <a:srgbClr val="387388"/>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mn-cs"/>
              </a:rPr>
              <a:t>Atchafalaya River Dredging </a:t>
            </a:r>
            <a:r>
              <a:rPr kumimoji="0" lang="en-US" sz="1400" b="0" i="0" u="none" strike="noStrike" kern="0" cap="none" spc="0" normalizeH="0" baseline="30000" noProof="0">
                <a:ln>
                  <a:noFill/>
                </a:ln>
                <a:solidFill>
                  <a:srgbClr val="565557"/>
                </a:solidFill>
                <a:effectLst/>
                <a:uLnTx/>
                <a:uFillTx/>
                <a:latin typeface="Arial"/>
                <a:ea typeface="+mn-ea"/>
                <a:cs typeface="+mn-cs"/>
              </a:rPr>
              <a:t>N, E, </a:t>
            </a:r>
            <a:r>
              <a:rPr kumimoji="0" lang="en-US" sz="1400" b="0" i="0" u="none" strike="noStrike" kern="0" cap="none" spc="0" normalizeH="0" baseline="30000" noProof="0" err="1">
                <a:ln>
                  <a:noFill/>
                </a:ln>
                <a:solidFill>
                  <a:srgbClr val="565557"/>
                </a:solidFill>
                <a:effectLst/>
                <a:uLnTx/>
                <a:uFillTx/>
                <a:latin typeface="Arial"/>
                <a:ea typeface="+mn-ea"/>
                <a:cs typeface="+mn-cs"/>
              </a:rPr>
              <a:t>WS</a:t>
            </a:r>
            <a:r>
              <a:rPr kumimoji="0" lang="en-US" sz="1400" b="0" i="0" u="none" strike="noStrike" kern="0" cap="none" spc="0" normalizeH="0" baseline="30000" noProof="0">
                <a:ln>
                  <a:noFill/>
                </a:ln>
                <a:solidFill>
                  <a:srgbClr val="565557"/>
                </a:solidFill>
                <a:effectLst/>
                <a:uLnTx/>
                <a:uFillTx/>
                <a:latin typeface="Arial"/>
                <a:ea typeface="+mn-ea"/>
                <a:cs typeface="+mn-cs"/>
              </a:rPr>
              <a:t>, R</a:t>
            </a:r>
            <a:endParaRPr kumimoji="0" lang="en-US" sz="1400" b="0" i="0" u="none" strike="noStrike" kern="0" cap="none" spc="0" normalizeH="0" baseline="30000" noProof="0">
              <a:ln>
                <a:noFill/>
              </a:ln>
              <a:solidFill>
                <a:srgbClr val="565557"/>
              </a:solidFill>
              <a:effectLst/>
              <a:uLnTx/>
              <a:uFillTx/>
              <a:latin typeface="Arial"/>
              <a:ea typeface="+mn-ea"/>
              <a:cs typeface="Arial"/>
            </a:endParaRPr>
          </a:p>
        </p:txBody>
      </p:sp>
      <p:cxnSp>
        <p:nvCxnSpPr>
          <p:cNvPr id="38" name="Straight Connector 37">
            <a:extLst>
              <a:ext uri="{FF2B5EF4-FFF2-40B4-BE49-F238E27FC236}">
                <a16:creationId xmlns:a16="http://schemas.microsoft.com/office/drawing/2014/main" id="{78A9BF7D-18C2-C297-0FFB-D8405217102B}"/>
              </a:ext>
            </a:extLst>
          </p:cNvPr>
          <p:cNvCxnSpPr>
            <a:cxnSpLocks/>
            <a:stCxn id="34" idx="2"/>
          </p:cNvCxnSpPr>
          <p:nvPr/>
        </p:nvCxnSpPr>
        <p:spPr>
          <a:xfrm flipH="1">
            <a:off x="10104800" y="5063602"/>
            <a:ext cx="491468" cy="192488"/>
          </a:xfrm>
          <a:prstGeom prst="line">
            <a:avLst/>
          </a:prstGeom>
          <a:noFill/>
          <a:ln w="28575" cap="flat" cmpd="sng" algn="ctr">
            <a:solidFill>
              <a:srgbClr val="CF0000">
                <a:lumMod val="60000"/>
                <a:lumOff val="40000"/>
              </a:srgbClr>
            </a:solidFill>
            <a:prstDash val="solid"/>
            <a:tailEnd type="oval"/>
          </a:ln>
          <a:effectLst/>
        </p:spPr>
      </p:cxnSp>
      <p:cxnSp>
        <p:nvCxnSpPr>
          <p:cNvPr id="39" name="Straight Connector 38">
            <a:extLst>
              <a:ext uri="{FF2B5EF4-FFF2-40B4-BE49-F238E27FC236}">
                <a16:creationId xmlns:a16="http://schemas.microsoft.com/office/drawing/2014/main" id="{E3D1B03A-B565-2571-CE9A-BE39A5970C5F}"/>
              </a:ext>
            </a:extLst>
          </p:cNvPr>
          <p:cNvCxnSpPr>
            <a:cxnSpLocks/>
          </p:cNvCxnSpPr>
          <p:nvPr/>
        </p:nvCxnSpPr>
        <p:spPr>
          <a:xfrm flipV="1">
            <a:off x="10289539" y="5655892"/>
            <a:ext cx="438946" cy="390911"/>
          </a:xfrm>
          <a:prstGeom prst="line">
            <a:avLst/>
          </a:prstGeom>
          <a:noFill/>
          <a:ln w="28575" cap="flat" cmpd="sng" algn="ctr">
            <a:solidFill>
              <a:srgbClr val="CF0000">
                <a:lumMod val="60000"/>
                <a:lumOff val="40000"/>
              </a:srgbClr>
            </a:solidFill>
            <a:prstDash val="solid"/>
            <a:tailEnd type="oval"/>
          </a:ln>
          <a:effectLst/>
        </p:spPr>
      </p:cxnSp>
      <p:cxnSp>
        <p:nvCxnSpPr>
          <p:cNvPr id="40" name="Straight Connector 39">
            <a:extLst>
              <a:ext uri="{FF2B5EF4-FFF2-40B4-BE49-F238E27FC236}">
                <a16:creationId xmlns:a16="http://schemas.microsoft.com/office/drawing/2014/main" id="{0BC10A7C-D728-982A-257F-965E7868C3B2}"/>
              </a:ext>
            </a:extLst>
          </p:cNvPr>
          <p:cNvCxnSpPr>
            <a:cxnSpLocks/>
          </p:cNvCxnSpPr>
          <p:nvPr/>
        </p:nvCxnSpPr>
        <p:spPr>
          <a:xfrm flipH="1">
            <a:off x="9503140" y="4285019"/>
            <a:ext cx="1293006" cy="529610"/>
          </a:xfrm>
          <a:prstGeom prst="line">
            <a:avLst/>
          </a:prstGeom>
          <a:noFill/>
          <a:ln w="28575" cap="flat" cmpd="sng" algn="ctr">
            <a:solidFill>
              <a:srgbClr val="CF0000">
                <a:lumMod val="60000"/>
                <a:lumOff val="40000"/>
              </a:srgbClr>
            </a:solidFill>
            <a:prstDash val="solid"/>
            <a:tailEnd type="oval"/>
          </a:ln>
          <a:effectLst/>
        </p:spPr>
      </p:cxnSp>
      <p:cxnSp>
        <p:nvCxnSpPr>
          <p:cNvPr id="41" name="Straight Connector 40">
            <a:extLst>
              <a:ext uri="{FF2B5EF4-FFF2-40B4-BE49-F238E27FC236}">
                <a16:creationId xmlns:a16="http://schemas.microsoft.com/office/drawing/2014/main" id="{242C0DE7-F795-512F-40F0-35A9F6759C54}"/>
              </a:ext>
            </a:extLst>
          </p:cNvPr>
          <p:cNvCxnSpPr>
            <a:cxnSpLocks/>
          </p:cNvCxnSpPr>
          <p:nvPr/>
        </p:nvCxnSpPr>
        <p:spPr>
          <a:xfrm>
            <a:off x="10796146" y="4278249"/>
            <a:ext cx="133361" cy="213883"/>
          </a:xfrm>
          <a:prstGeom prst="line">
            <a:avLst/>
          </a:prstGeom>
          <a:noFill/>
          <a:ln w="28575" cap="flat" cmpd="sng" algn="ctr">
            <a:solidFill>
              <a:srgbClr val="CF0000">
                <a:lumMod val="60000"/>
                <a:lumOff val="40000"/>
              </a:srgbClr>
            </a:solidFill>
            <a:prstDash val="solid"/>
            <a:tailEnd type="oval"/>
          </a:ln>
          <a:effectLst/>
        </p:spPr>
      </p:cxnSp>
      <p:cxnSp>
        <p:nvCxnSpPr>
          <p:cNvPr id="42" name="Straight Connector 41">
            <a:extLst>
              <a:ext uri="{FF2B5EF4-FFF2-40B4-BE49-F238E27FC236}">
                <a16:creationId xmlns:a16="http://schemas.microsoft.com/office/drawing/2014/main" id="{3C040328-2B60-B833-9B15-B8131521C612}"/>
              </a:ext>
            </a:extLst>
          </p:cNvPr>
          <p:cNvCxnSpPr>
            <a:cxnSpLocks/>
            <a:stCxn id="33" idx="1"/>
          </p:cNvCxnSpPr>
          <p:nvPr/>
        </p:nvCxnSpPr>
        <p:spPr>
          <a:xfrm flipH="1">
            <a:off x="7938884" y="3432230"/>
            <a:ext cx="253139" cy="219505"/>
          </a:xfrm>
          <a:prstGeom prst="line">
            <a:avLst/>
          </a:prstGeom>
          <a:noFill/>
          <a:ln w="28575" cap="flat" cmpd="sng" algn="ctr">
            <a:solidFill>
              <a:srgbClr val="CF0000">
                <a:lumMod val="60000"/>
                <a:lumOff val="40000"/>
              </a:srgbClr>
            </a:solidFill>
            <a:prstDash val="solid"/>
            <a:tailEnd type="oval"/>
          </a:ln>
          <a:effectLst/>
        </p:spPr>
      </p:cxnSp>
      <p:cxnSp>
        <p:nvCxnSpPr>
          <p:cNvPr id="43" name="Straight Arrow Connector 42">
            <a:extLst>
              <a:ext uri="{FF2B5EF4-FFF2-40B4-BE49-F238E27FC236}">
                <a16:creationId xmlns:a16="http://schemas.microsoft.com/office/drawing/2014/main" id="{8385CC2C-D68F-595B-15EF-7FA313FCBB48}"/>
              </a:ext>
            </a:extLst>
          </p:cNvPr>
          <p:cNvCxnSpPr>
            <a:cxnSpLocks/>
          </p:cNvCxnSpPr>
          <p:nvPr/>
        </p:nvCxnSpPr>
        <p:spPr>
          <a:xfrm>
            <a:off x="7729925" y="4101508"/>
            <a:ext cx="530942" cy="1032387"/>
          </a:xfrm>
          <a:prstGeom prst="straightConnector1">
            <a:avLst/>
          </a:prstGeom>
          <a:noFill/>
          <a:ln w="38100" cap="flat" cmpd="sng" algn="ctr">
            <a:solidFill>
              <a:srgbClr val="CF0000">
                <a:lumMod val="60000"/>
                <a:lumOff val="40000"/>
              </a:srgbClr>
            </a:solidFill>
            <a:prstDash val="solid"/>
            <a:headEnd type="triangle"/>
            <a:tailEnd type="triangle"/>
          </a:ln>
          <a:effectLst>
            <a:glow rad="228600">
              <a:srgbClr val="CF0000">
                <a:lumMod val="20000"/>
                <a:lumOff val="80000"/>
                <a:alpha val="40000"/>
              </a:srgbClr>
            </a:glow>
          </a:effectLst>
        </p:spPr>
      </p:cxnSp>
      <p:sp>
        <p:nvSpPr>
          <p:cNvPr id="44" name="Rectangle 43">
            <a:extLst>
              <a:ext uri="{FF2B5EF4-FFF2-40B4-BE49-F238E27FC236}">
                <a16:creationId xmlns:a16="http://schemas.microsoft.com/office/drawing/2014/main" id="{58BF7E97-8C47-BB2E-5F36-7C303E6BA27F}"/>
              </a:ext>
            </a:extLst>
          </p:cNvPr>
          <p:cNvSpPr/>
          <p:nvPr/>
        </p:nvSpPr>
        <p:spPr>
          <a:xfrm>
            <a:off x="10741151" y="6090716"/>
            <a:ext cx="1223571" cy="139396"/>
          </a:xfrm>
          <a:prstGeom prst="rect">
            <a:avLst/>
          </a:prstGeom>
          <a:solidFill>
            <a:srgbClr val="CECECE"/>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26DB62FA-65E7-CB17-3A31-DB3502221E6E}"/>
              </a:ext>
            </a:extLst>
          </p:cNvPr>
          <p:cNvSpPr/>
          <p:nvPr/>
        </p:nvSpPr>
        <p:spPr>
          <a:xfrm>
            <a:off x="9044687" y="6046803"/>
            <a:ext cx="2195699" cy="495539"/>
          </a:xfrm>
          <a:prstGeom prst="rect">
            <a:avLst/>
          </a:prstGeom>
          <a:solidFill>
            <a:srgbClr val="FFFFFF">
              <a:alpha val="90000"/>
            </a:srgbClr>
          </a:solidFill>
          <a:ln w="12700" cap="flat" cmpd="sng" algn="ctr">
            <a:solidFill>
              <a:srgbClr val="387388"/>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Arial"/>
              </a:rPr>
              <a:t>Mound sand to bolster east bank </a:t>
            </a:r>
            <a:r>
              <a:rPr kumimoji="0" lang="en-US" sz="1400" b="0" i="0" u="none" strike="noStrike" kern="0" cap="none" spc="0" normalizeH="0" baseline="30000" noProof="0">
                <a:ln>
                  <a:noFill/>
                </a:ln>
                <a:solidFill>
                  <a:srgbClr val="565557"/>
                </a:solidFill>
                <a:effectLst/>
                <a:uLnTx/>
                <a:uFillTx/>
                <a:latin typeface="Arial"/>
                <a:ea typeface="+mn-ea"/>
                <a:cs typeface="Arial"/>
              </a:rPr>
              <a:t>N, E, WS</a:t>
            </a:r>
          </a:p>
        </p:txBody>
      </p:sp>
      <p:sp>
        <p:nvSpPr>
          <p:cNvPr id="46" name="TextBox 45">
            <a:extLst>
              <a:ext uri="{FF2B5EF4-FFF2-40B4-BE49-F238E27FC236}">
                <a16:creationId xmlns:a16="http://schemas.microsoft.com/office/drawing/2014/main" id="{35D032DF-D3A3-7F4B-AC07-F10DFF5D707E}"/>
              </a:ext>
            </a:extLst>
          </p:cNvPr>
          <p:cNvSpPr txBox="1"/>
          <p:nvPr/>
        </p:nvSpPr>
        <p:spPr>
          <a:xfrm>
            <a:off x="10008034" y="1324384"/>
            <a:ext cx="1898341" cy="1669111"/>
          </a:xfrm>
          <a:prstGeom prst="rect">
            <a:avLst/>
          </a:prstGeom>
          <a:solidFill>
            <a:srgbClr val="FFFFFF"/>
          </a:solidFill>
          <a:ln>
            <a:solidFill>
              <a:srgbClr val="221F20"/>
            </a:solidFill>
          </a:ln>
        </p:spPr>
        <p:txBody>
          <a:bodyPr wrap="square" numCol="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a:ln>
                  <a:noFill/>
                </a:ln>
                <a:solidFill>
                  <a:srgbClr val="254C5A"/>
                </a:solidFill>
                <a:effectLst/>
                <a:uLnTx/>
                <a:uFillTx/>
              </a:rPr>
              <a:t>Key</a:t>
            </a:r>
            <a:r>
              <a:rPr kumimoji="0" lang="en-US" sz="1100" b="0" i="0" u="none" strike="noStrike" kern="0" cap="none" spc="0" normalizeH="0" baseline="0" noProof="0">
                <a:ln>
                  <a:noFill/>
                </a:ln>
                <a:solidFill>
                  <a:srgbClr val="254C5A"/>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254C5A"/>
              </a:solidFill>
              <a:effectLst/>
              <a:uLnTx/>
              <a:uFillTx/>
            </a:endParaRPr>
          </a:p>
          <a:p>
            <a:pPr marL="0" marR="0" lvl="0" indent="0" defTabSz="346075" eaLnBrk="1" fontAlgn="auto" latinLnBrk="0" hangingPunct="1">
              <a:lnSpc>
                <a:spcPct val="150000"/>
              </a:lnSpc>
              <a:spcBef>
                <a:spcPts val="0"/>
              </a:spcBef>
              <a:spcAft>
                <a:spcPts val="0"/>
              </a:spcAft>
              <a:buClrTx/>
              <a:buSzTx/>
              <a:buFontTx/>
              <a:buNone/>
              <a:tabLst/>
              <a:defRPr/>
            </a:pPr>
            <a:r>
              <a:rPr kumimoji="0" lang="en-US" sz="1100" b="0" i="0" u="none" strike="noStrike" kern="0" cap="none" spc="0" normalizeH="0" baseline="0" noProof="0">
                <a:ln>
                  <a:noFill/>
                </a:ln>
                <a:solidFill>
                  <a:srgbClr val="254C5A"/>
                </a:solidFill>
                <a:effectLst/>
                <a:uLnTx/>
                <a:uFillTx/>
              </a:rPr>
              <a:t>N = navigation</a:t>
            </a:r>
          </a:p>
          <a:p>
            <a:pPr marL="0" marR="0" lvl="0" indent="0" defTabSz="346075" eaLnBrk="1" fontAlgn="auto" latinLnBrk="0" hangingPunct="1">
              <a:lnSpc>
                <a:spcPct val="150000"/>
              </a:lnSpc>
              <a:spcBef>
                <a:spcPts val="0"/>
              </a:spcBef>
              <a:spcAft>
                <a:spcPts val="0"/>
              </a:spcAft>
              <a:buClrTx/>
              <a:buSzTx/>
              <a:buFontTx/>
              <a:buNone/>
              <a:tabLst/>
              <a:defRPr/>
            </a:pPr>
            <a:r>
              <a:rPr kumimoji="0" lang="en-US" sz="1100" b="0" i="0" u="none" strike="noStrike" kern="0" cap="none" spc="0" normalizeH="0" baseline="0" noProof="0">
                <a:ln>
                  <a:noFill/>
                </a:ln>
                <a:solidFill>
                  <a:srgbClr val="254C5A"/>
                </a:solidFill>
                <a:effectLst/>
                <a:uLnTx/>
                <a:uFillTx/>
              </a:rPr>
              <a:t>E = ecosystem restoration </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100" b="0" i="0" u="none" strike="noStrike" kern="0" cap="none" spc="0" normalizeH="0" baseline="0" noProof="0">
                <a:ln>
                  <a:noFill/>
                </a:ln>
                <a:solidFill>
                  <a:srgbClr val="254C5A"/>
                </a:solidFill>
                <a:effectLst/>
                <a:uLnTx/>
                <a:uFillTx/>
              </a:rPr>
              <a:t>WS = water supply </a:t>
            </a:r>
          </a:p>
          <a:p>
            <a:pPr marL="0" marR="0" lvl="0" indent="0" defTabSz="346075" eaLnBrk="1" fontAlgn="auto" latinLnBrk="0" hangingPunct="1">
              <a:lnSpc>
                <a:spcPct val="150000"/>
              </a:lnSpc>
              <a:spcBef>
                <a:spcPts val="0"/>
              </a:spcBef>
              <a:spcAft>
                <a:spcPts val="0"/>
              </a:spcAft>
              <a:buClrTx/>
              <a:buSzTx/>
              <a:buFontTx/>
              <a:buNone/>
              <a:tabLst/>
              <a:defRPr/>
            </a:pPr>
            <a:r>
              <a:rPr kumimoji="0" lang="en-US" sz="1100" b="0" i="0" u="none" strike="noStrike" kern="0" cap="none" spc="0" normalizeH="0" baseline="0" noProof="0">
                <a:ln>
                  <a:noFill/>
                </a:ln>
                <a:solidFill>
                  <a:srgbClr val="254C5A"/>
                </a:solidFill>
                <a:effectLst/>
                <a:uLnTx/>
                <a:uFillTx/>
              </a:rPr>
              <a:t>F = flood risk management</a:t>
            </a:r>
          </a:p>
          <a:p>
            <a:pPr marL="0" marR="0" lvl="0" indent="0" defTabSz="914400" eaLnBrk="1" fontAlgn="auto" latinLnBrk="0" hangingPunct="1">
              <a:lnSpc>
                <a:spcPct val="150000"/>
              </a:lnSpc>
              <a:spcBef>
                <a:spcPts val="0"/>
              </a:spcBef>
              <a:spcAft>
                <a:spcPts val="0"/>
              </a:spcAft>
              <a:buClrTx/>
              <a:buSzTx/>
              <a:buFontTx/>
              <a:buNone/>
              <a:tabLst>
                <a:tab pos="346075" algn="l"/>
              </a:tabLst>
              <a:defRPr/>
            </a:pPr>
            <a:r>
              <a:rPr kumimoji="0" lang="en-US" sz="1100" b="0" i="0" u="none" strike="noStrike" kern="0" cap="none" spc="0" normalizeH="0" baseline="0" noProof="0">
                <a:ln>
                  <a:noFill/>
                </a:ln>
                <a:solidFill>
                  <a:srgbClr val="254C5A"/>
                </a:solidFill>
                <a:effectLst/>
                <a:uLnTx/>
                <a:uFillTx/>
              </a:rPr>
              <a:t>R = recreation</a:t>
            </a:r>
          </a:p>
        </p:txBody>
      </p:sp>
      <p:sp>
        <p:nvSpPr>
          <p:cNvPr id="47" name="TextBox 46">
            <a:extLst>
              <a:ext uri="{FF2B5EF4-FFF2-40B4-BE49-F238E27FC236}">
                <a16:creationId xmlns:a16="http://schemas.microsoft.com/office/drawing/2014/main" id="{2007FC2E-7C45-C4AA-056A-66AE91F3E735}"/>
              </a:ext>
            </a:extLst>
          </p:cNvPr>
          <p:cNvSpPr txBox="1"/>
          <p:nvPr/>
        </p:nvSpPr>
        <p:spPr>
          <a:xfrm>
            <a:off x="3377408" y="1959478"/>
            <a:ext cx="171092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FFCC01">
                    <a:lumMod val="60000"/>
                    <a:lumOff val="40000"/>
                  </a:srgbClr>
                </a:solidFill>
                <a:effectLst/>
                <a:uLnTx/>
                <a:uFillTx/>
              </a:rPr>
              <a:t>We are here</a:t>
            </a:r>
          </a:p>
        </p:txBody>
      </p:sp>
      <p:sp>
        <p:nvSpPr>
          <p:cNvPr id="49" name="Content Placeholder 12">
            <a:extLst>
              <a:ext uri="{FF2B5EF4-FFF2-40B4-BE49-F238E27FC236}">
                <a16:creationId xmlns:a16="http://schemas.microsoft.com/office/drawing/2014/main" id="{CD476035-F8F1-3ABC-7A32-7D3B8E6C9D1E}"/>
              </a:ext>
            </a:extLst>
          </p:cNvPr>
          <p:cNvSpPr txBox="1">
            <a:spLocks/>
          </p:cNvSpPr>
          <p:nvPr/>
        </p:nvSpPr>
        <p:spPr bwMode="auto">
          <a:xfrm>
            <a:off x="285625" y="2304747"/>
            <a:ext cx="6398793" cy="3351145"/>
          </a:xfrm>
          <a:prstGeom prst="rect">
            <a:avLst/>
          </a:prstGeom>
          <a:solidFill>
            <a:srgbClr val="ACD2D4"/>
          </a:solidFill>
          <a:ln w="9525">
            <a:solidFill>
              <a:srgbClr val="565557"/>
            </a:solid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85750" indent="-285750">
              <a:buFont typeface="Wingdings" panose="05000000000000000000" pitchFamily="2" charset="2"/>
              <a:buChar char="ü"/>
            </a:pPr>
            <a:r>
              <a:rPr lang="en-US" sz="1700">
                <a:latin typeface="Arial"/>
                <a:ea typeface="ＭＳ Ｐゴシック"/>
                <a:cs typeface="Arial"/>
              </a:rPr>
              <a:t>Reviewing Measures (i.e., solutions) to develop actionable alternatives. </a:t>
            </a:r>
            <a:endParaRPr lang="en-US" sz="1600">
              <a:latin typeface="Arial"/>
              <a:ea typeface="ＭＳ Ｐゴシック"/>
              <a:cs typeface="Arial"/>
            </a:endParaRPr>
          </a:p>
          <a:p>
            <a:endParaRPr lang="en-US" sz="600">
              <a:latin typeface="Arial"/>
              <a:ea typeface="ＭＳ Ｐゴシック"/>
              <a:cs typeface="Arial"/>
            </a:endParaRPr>
          </a:p>
          <a:p>
            <a:pPr marL="512445" lvl="1" indent="-285750">
              <a:buFont typeface="Wingdings" panose="05000000000000000000" pitchFamily="2" charset="2"/>
              <a:buChar char="q"/>
            </a:pPr>
            <a:r>
              <a:rPr lang="en-US" sz="1600">
                <a:latin typeface="Arial"/>
                <a:cs typeface="Arial"/>
              </a:rPr>
              <a:t>Developing flexible operations of Old River Control Complex to benefit the Mississippi and Atchafalaya Rivers.</a:t>
            </a:r>
            <a:endParaRPr lang="en-US" sz="1600">
              <a:cs typeface="Arial"/>
            </a:endParaRPr>
          </a:p>
          <a:p>
            <a:pPr marL="512445" lvl="1" indent="-285750">
              <a:buFont typeface="Wingdings" panose="05000000000000000000" pitchFamily="2" charset="2"/>
              <a:buChar char="q"/>
            </a:pPr>
            <a:endParaRPr lang="en-US" sz="600">
              <a:cs typeface="Arial"/>
            </a:endParaRPr>
          </a:p>
          <a:p>
            <a:pPr marL="512445" lvl="1" indent="-285750">
              <a:buFont typeface="Wingdings" panose="05000000000000000000" pitchFamily="2" charset="2"/>
              <a:buChar char="q"/>
            </a:pPr>
            <a:r>
              <a:rPr lang="en-US" sz="1600">
                <a:latin typeface="Arial"/>
                <a:cs typeface="Arial"/>
              </a:rPr>
              <a:t>Investigate opportunities for integrated ORCC, </a:t>
            </a:r>
            <a:r>
              <a:rPr lang="en-US" sz="1600" err="1">
                <a:latin typeface="Arial"/>
                <a:cs typeface="Arial"/>
              </a:rPr>
              <a:t>Morganza</a:t>
            </a:r>
            <a:r>
              <a:rPr lang="en-US" sz="1600">
                <a:latin typeface="Arial"/>
                <a:cs typeface="Arial"/>
              </a:rPr>
              <a:t> and Bonnet Carré operations to possibly reduce the frequency and duration of Bonnet Carré openings. </a:t>
            </a:r>
          </a:p>
          <a:p>
            <a:pPr marL="512445" lvl="1" indent="-285750">
              <a:buFont typeface="Wingdings" panose="05000000000000000000" pitchFamily="2" charset="2"/>
              <a:buChar char="q"/>
            </a:pPr>
            <a:endParaRPr lang="en-US" sz="600">
              <a:latin typeface="Arial"/>
              <a:cs typeface="Arial"/>
            </a:endParaRPr>
          </a:p>
          <a:p>
            <a:pPr marL="512445" lvl="1" indent="-285750">
              <a:buFont typeface="Wingdings" panose="05000000000000000000" pitchFamily="2" charset="2"/>
              <a:buChar char="q"/>
            </a:pPr>
            <a:r>
              <a:rPr lang="en-US" sz="1600">
                <a:latin typeface="Arial"/>
                <a:cs typeface="Arial"/>
              </a:rPr>
              <a:t>Dedicated dredging in the lower river for ecosystem restoration</a:t>
            </a:r>
          </a:p>
          <a:p>
            <a:pPr marL="512445" lvl="1" indent="-285750">
              <a:buFont typeface="Wingdings" panose="05000000000000000000" pitchFamily="2" charset="2"/>
              <a:buChar char="q"/>
            </a:pPr>
            <a:endParaRPr lang="en-US" sz="600">
              <a:latin typeface="Arial"/>
              <a:cs typeface="Arial"/>
            </a:endParaRPr>
          </a:p>
          <a:p>
            <a:pPr marL="512445" lvl="1" indent="-285750">
              <a:buFont typeface="Wingdings" panose="05000000000000000000" pitchFamily="2" charset="2"/>
              <a:buChar char="q"/>
            </a:pPr>
            <a:r>
              <a:rPr lang="en-US" sz="1600">
                <a:latin typeface="Arial"/>
                <a:cs typeface="Arial"/>
              </a:rPr>
              <a:t>Temporary low water sand closures in crevasses which will be dispersed into receiving basin during high water. </a:t>
            </a:r>
            <a:endParaRPr lang="en-US" sz="1600">
              <a:cs typeface="Arial"/>
            </a:endParaRPr>
          </a:p>
          <a:p>
            <a:pPr marL="285750" indent="-285750">
              <a:buFont typeface="Wingdings" panose="05000000000000000000" pitchFamily="2" charset="2"/>
              <a:buChar char="ü"/>
            </a:pPr>
            <a:endParaRPr lang="en-US" sz="600">
              <a:cs typeface="Arial"/>
            </a:endParaRPr>
          </a:p>
          <a:p>
            <a:pPr marL="285750" indent="-285750">
              <a:buFont typeface="Wingdings" panose="05000000000000000000" pitchFamily="2" charset="2"/>
              <a:buChar char="ü"/>
            </a:pPr>
            <a:r>
              <a:rPr lang="en-US" sz="1700">
                <a:latin typeface="Arial"/>
                <a:ea typeface="ＭＳ Ｐゴシック"/>
                <a:cs typeface="Arial"/>
              </a:rPr>
              <a:t>Recommending Tiered Studies</a:t>
            </a:r>
          </a:p>
        </p:txBody>
      </p:sp>
      <p:sp>
        <p:nvSpPr>
          <p:cNvPr id="50" name="Rectangle 49">
            <a:extLst>
              <a:ext uri="{FF2B5EF4-FFF2-40B4-BE49-F238E27FC236}">
                <a16:creationId xmlns:a16="http://schemas.microsoft.com/office/drawing/2014/main" id="{60F23B46-58C0-91C3-4F7D-75EAA7AB815B}"/>
              </a:ext>
            </a:extLst>
          </p:cNvPr>
          <p:cNvSpPr/>
          <p:nvPr/>
        </p:nvSpPr>
        <p:spPr>
          <a:xfrm>
            <a:off x="6983566" y="4486704"/>
            <a:ext cx="1898437" cy="435666"/>
          </a:xfrm>
          <a:prstGeom prst="rect">
            <a:avLst/>
          </a:prstGeom>
          <a:solidFill>
            <a:srgbClr val="FFFFFF">
              <a:alpha val="74902"/>
            </a:srgbClr>
          </a:solidFill>
          <a:ln w="12700" cap="flat" cmpd="sng" algn="ctr">
            <a:solidFill>
              <a:srgbClr val="387388"/>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557"/>
                </a:solidFill>
                <a:effectLst/>
                <a:uLnTx/>
                <a:uFillTx/>
                <a:latin typeface="Arial"/>
                <a:ea typeface="+mn-ea"/>
                <a:cs typeface="+mn-cs"/>
              </a:rPr>
              <a:t>Manage flows in Atchafalaya Basin </a:t>
            </a:r>
            <a:r>
              <a:rPr kumimoji="0" lang="en-US" sz="1400" b="0" i="0" u="none" strike="noStrike" kern="0" cap="none" spc="0" normalizeH="0" baseline="30000" noProof="0">
                <a:ln>
                  <a:noFill/>
                </a:ln>
                <a:solidFill>
                  <a:srgbClr val="565557"/>
                </a:solidFill>
                <a:effectLst/>
                <a:uLnTx/>
                <a:uFillTx/>
                <a:latin typeface="Arial"/>
                <a:ea typeface="+mn-ea"/>
                <a:cs typeface="+mn-cs"/>
              </a:rPr>
              <a:t>E, R</a:t>
            </a:r>
            <a:endParaRPr kumimoji="0" lang="en-US" sz="1400" b="0" i="0" u="none" strike="noStrike" kern="0" cap="none" spc="0" normalizeH="0" baseline="30000" noProof="0">
              <a:ln>
                <a:noFill/>
              </a:ln>
              <a:solidFill>
                <a:srgbClr val="565557"/>
              </a:solidFill>
              <a:effectLst/>
              <a:uLnTx/>
              <a:uFillTx/>
              <a:latin typeface="Arial"/>
              <a:ea typeface="+mn-ea"/>
              <a:cs typeface="Arial"/>
            </a:endParaRPr>
          </a:p>
        </p:txBody>
      </p:sp>
      <p:grpSp>
        <p:nvGrpSpPr>
          <p:cNvPr id="51" name="Group 50">
            <a:extLst>
              <a:ext uri="{FF2B5EF4-FFF2-40B4-BE49-F238E27FC236}">
                <a16:creationId xmlns:a16="http://schemas.microsoft.com/office/drawing/2014/main" id="{8C9FD00C-04C5-4E92-861A-9B22CE0EB72F}"/>
              </a:ext>
            </a:extLst>
          </p:cNvPr>
          <p:cNvGrpSpPr/>
          <p:nvPr/>
        </p:nvGrpSpPr>
        <p:grpSpPr>
          <a:xfrm>
            <a:off x="1699846" y="1357517"/>
            <a:ext cx="6912762" cy="612973"/>
            <a:chOff x="528571" y="2181383"/>
            <a:chExt cx="7837620" cy="840463"/>
          </a:xfrm>
        </p:grpSpPr>
        <p:sp>
          <p:nvSpPr>
            <p:cNvPr id="52" name="Freeform: Shape 51">
              <a:extLst>
                <a:ext uri="{FF2B5EF4-FFF2-40B4-BE49-F238E27FC236}">
                  <a16:creationId xmlns:a16="http://schemas.microsoft.com/office/drawing/2014/main" id="{7AFB948F-243E-AB9D-EE2A-E9A853B0A475}"/>
                </a:ext>
              </a:extLst>
            </p:cNvPr>
            <p:cNvSpPr/>
            <p:nvPr/>
          </p:nvSpPr>
          <p:spPr>
            <a:xfrm>
              <a:off x="528571" y="2181383"/>
              <a:ext cx="2288055" cy="840463"/>
            </a:xfrm>
            <a:custGeom>
              <a:avLst/>
              <a:gdLst>
                <a:gd name="connsiteX0" fmla="*/ 0 w 2288055"/>
                <a:gd name="connsiteY0" fmla="*/ 0 h 840463"/>
                <a:gd name="connsiteX1" fmla="*/ 1867824 w 2288055"/>
                <a:gd name="connsiteY1" fmla="*/ 0 h 840463"/>
                <a:gd name="connsiteX2" fmla="*/ 2288055 w 2288055"/>
                <a:gd name="connsiteY2" fmla="*/ 420232 h 840463"/>
                <a:gd name="connsiteX3" fmla="*/ 1867824 w 2288055"/>
                <a:gd name="connsiteY3" fmla="*/ 840463 h 840463"/>
                <a:gd name="connsiteX4" fmla="*/ 0 w 2288055"/>
                <a:gd name="connsiteY4" fmla="*/ 840463 h 840463"/>
                <a:gd name="connsiteX5" fmla="*/ 420232 w 2288055"/>
                <a:gd name="connsiteY5" fmla="*/ 420232 h 840463"/>
                <a:gd name="connsiteX6" fmla="*/ 0 w 2288055"/>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055" h="840463">
                  <a:moveTo>
                    <a:pt x="0" y="0"/>
                  </a:moveTo>
                  <a:lnTo>
                    <a:pt x="1867824" y="0"/>
                  </a:lnTo>
                  <a:lnTo>
                    <a:pt x="2288055" y="420232"/>
                  </a:lnTo>
                  <a:lnTo>
                    <a:pt x="1867824" y="840463"/>
                  </a:lnTo>
                  <a:lnTo>
                    <a:pt x="0" y="840463"/>
                  </a:lnTo>
                  <a:lnTo>
                    <a:pt x="420232" y="420232"/>
                  </a:lnTo>
                  <a:lnTo>
                    <a:pt x="0" y="0"/>
                  </a:lnTo>
                  <a:close/>
                </a:path>
              </a:pathLst>
            </a:custGeom>
            <a:solidFill>
              <a:srgbClr val="BFE2CC"/>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solidFill>
                      <a:srgbClr val="436B71"/>
                    </a:solidFill>
                  </a:ln>
                  <a:solidFill>
                    <a:srgbClr val="565557"/>
                  </a:solidFill>
                  <a:effectLst/>
                  <a:uLnTx/>
                  <a:uFillTx/>
                  <a:latin typeface="Arial"/>
                  <a:ea typeface="+mn-ea"/>
                  <a:cs typeface="+mn-cs"/>
                </a:rPr>
                <a:t>Scoping</a:t>
              </a:r>
            </a:p>
          </p:txBody>
        </p:sp>
        <p:sp>
          <p:nvSpPr>
            <p:cNvPr id="53" name="Freeform: Shape 52">
              <a:extLst>
                <a:ext uri="{FF2B5EF4-FFF2-40B4-BE49-F238E27FC236}">
                  <a16:creationId xmlns:a16="http://schemas.microsoft.com/office/drawing/2014/main" id="{51EA5191-FE31-43AF-D150-5B482A5F5C48}"/>
                </a:ext>
              </a:extLst>
            </p:cNvPr>
            <p:cNvSpPr/>
            <p:nvPr/>
          </p:nvSpPr>
          <p:spPr>
            <a:xfrm>
              <a:off x="2404386" y="2181383"/>
              <a:ext cx="2289778" cy="840463"/>
            </a:xfrm>
            <a:custGeom>
              <a:avLst/>
              <a:gdLst>
                <a:gd name="connsiteX0" fmla="*/ 0 w 2289778"/>
                <a:gd name="connsiteY0" fmla="*/ 0 h 840463"/>
                <a:gd name="connsiteX1" fmla="*/ 1869547 w 2289778"/>
                <a:gd name="connsiteY1" fmla="*/ 0 h 840463"/>
                <a:gd name="connsiteX2" fmla="*/ 2289778 w 2289778"/>
                <a:gd name="connsiteY2" fmla="*/ 420232 h 840463"/>
                <a:gd name="connsiteX3" fmla="*/ 1869547 w 2289778"/>
                <a:gd name="connsiteY3" fmla="*/ 840463 h 840463"/>
                <a:gd name="connsiteX4" fmla="*/ 0 w 2289778"/>
                <a:gd name="connsiteY4" fmla="*/ 840463 h 840463"/>
                <a:gd name="connsiteX5" fmla="*/ 420232 w 2289778"/>
                <a:gd name="connsiteY5" fmla="*/ 420232 h 840463"/>
                <a:gd name="connsiteX6" fmla="*/ 0 w 2289778"/>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9778" h="840463">
                  <a:moveTo>
                    <a:pt x="0" y="0"/>
                  </a:moveTo>
                  <a:lnTo>
                    <a:pt x="1869547" y="0"/>
                  </a:lnTo>
                  <a:lnTo>
                    <a:pt x="2289778" y="420232"/>
                  </a:lnTo>
                  <a:lnTo>
                    <a:pt x="1869547" y="840463"/>
                  </a:lnTo>
                  <a:lnTo>
                    <a:pt x="0" y="840463"/>
                  </a:lnTo>
                  <a:lnTo>
                    <a:pt x="420232" y="420232"/>
                  </a:lnTo>
                  <a:lnTo>
                    <a:pt x="0" y="0"/>
                  </a:lnTo>
                  <a:close/>
                </a:path>
              </a:pathLst>
            </a:custGeom>
            <a:solidFill>
              <a:srgbClr val="6FB1B4"/>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254C5A"/>
                  </a:solidFill>
                  <a:effectLst/>
                  <a:uLnTx/>
                  <a:uFillTx/>
                  <a:latin typeface="Arial"/>
                  <a:ea typeface="+mn-ea"/>
                  <a:cs typeface="+mn-cs"/>
                </a:rPr>
                <a:t>Alternatives Formulation</a:t>
              </a:r>
            </a:p>
          </p:txBody>
        </p:sp>
        <p:sp>
          <p:nvSpPr>
            <p:cNvPr id="54" name="Freeform: Shape 53">
              <a:extLst>
                <a:ext uri="{FF2B5EF4-FFF2-40B4-BE49-F238E27FC236}">
                  <a16:creationId xmlns:a16="http://schemas.microsoft.com/office/drawing/2014/main" id="{0396ED11-F57D-49C3-89FD-1798CF362153}"/>
                </a:ext>
              </a:extLst>
            </p:cNvPr>
            <p:cNvSpPr/>
            <p:nvPr/>
          </p:nvSpPr>
          <p:spPr>
            <a:xfrm>
              <a:off x="4281920" y="2181383"/>
              <a:ext cx="2395361" cy="840463"/>
            </a:xfrm>
            <a:custGeom>
              <a:avLst/>
              <a:gdLst>
                <a:gd name="connsiteX0" fmla="*/ 0 w 2395361"/>
                <a:gd name="connsiteY0" fmla="*/ 0 h 840463"/>
                <a:gd name="connsiteX1" fmla="*/ 1975130 w 2395361"/>
                <a:gd name="connsiteY1" fmla="*/ 0 h 840463"/>
                <a:gd name="connsiteX2" fmla="*/ 2395361 w 2395361"/>
                <a:gd name="connsiteY2" fmla="*/ 420232 h 840463"/>
                <a:gd name="connsiteX3" fmla="*/ 1975130 w 2395361"/>
                <a:gd name="connsiteY3" fmla="*/ 840463 h 840463"/>
                <a:gd name="connsiteX4" fmla="*/ 0 w 2395361"/>
                <a:gd name="connsiteY4" fmla="*/ 840463 h 840463"/>
                <a:gd name="connsiteX5" fmla="*/ 420232 w 2395361"/>
                <a:gd name="connsiteY5" fmla="*/ 420232 h 840463"/>
                <a:gd name="connsiteX6" fmla="*/ 0 w 2395361"/>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361" h="840463">
                  <a:moveTo>
                    <a:pt x="0" y="0"/>
                  </a:moveTo>
                  <a:lnTo>
                    <a:pt x="1975130" y="0"/>
                  </a:lnTo>
                  <a:lnTo>
                    <a:pt x="2395361" y="420232"/>
                  </a:lnTo>
                  <a:lnTo>
                    <a:pt x="1975130" y="840463"/>
                  </a:lnTo>
                  <a:lnTo>
                    <a:pt x="0" y="840463"/>
                  </a:lnTo>
                  <a:lnTo>
                    <a:pt x="420232" y="420232"/>
                  </a:lnTo>
                  <a:lnTo>
                    <a:pt x="0" y="0"/>
                  </a:lnTo>
                  <a:close/>
                </a:path>
              </a:pathLst>
            </a:custGeom>
            <a:solidFill>
              <a:srgbClr val="3C7381"/>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E5DEC5"/>
                  </a:solidFill>
                  <a:effectLst/>
                  <a:uLnTx/>
                  <a:uFillTx/>
                  <a:latin typeface="Arial"/>
                  <a:ea typeface="+mn-ea"/>
                  <a:cs typeface="+mn-cs"/>
                </a:rPr>
                <a:t>Feasibility Level Analysis</a:t>
              </a:r>
            </a:p>
          </p:txBody>
        </p:sp>
        <p:sp>
          <p:nvSpPr>
            <p:cNvPr id="55" name="Freeform: Shape 54">
              <a:extLst>
                <a:ext uri="{FF2B5EF4-FFF2-40B4-BE49-F238E27FC236}">
                  <a16:creationId xmlns:a16="http://schemas.microsoft.com/office/drawing/2014/main" id="{46A93C43-D4F7-E3B7-0D44-14D746B09CF7}"/>
                </a:ext>
              </a:extLst>
            </p:cNvPr>
            <p:cNvSpPr/>
            <p:nvPr/>
          </p:nvSpPr>
          <p:spPr>
            <a:xfrm>
              <a:off x="6265034" y="2181383"/>
              <a:ext cx="2101157" cy="840463"/>
            </a:xfrm>
            <a:custGeom>
              <a:avLst/>
              <a:gdLst>
                <a:gd name="connsiteX0" fmla="*/ 0 w 2101157"/>
                <a:gd name="connsiteY0" fmla="*/ 0 h 840463"/>
                <a:gd name="connsiteX1" fmla="*/ 1680926 w 2101157"/>
                <a:gd name="connsiteY1" fmla="*/ 0 h 840463"/>
                <a:gd name="connsiteX2" fmla="*/ 2101157 w 2101157"/>
                <a:gd name="connsiteY2" fmla="*/ 420232 h 840463"/>
                <a:gd name="connsiteX3" fmla="*/ 1680926 w 2101157"/>
                <a:gd name="connsiteY3" fmla="*/ 840463 h 840463"/>
                <a:gd name="connsiteX4" fmla="*/ 0 w 2101157"/>
                <a:gd name="connsiteY4" fmla="*/ 840463 h 840463"/>
                <a:gd name="connsiteX5" fmla="*/ 420232 w 2101157"/>
                <a:gd name="connsiteY5" fmla="*/ 420232 h 840463"/>
                <a:gd name="connsiteX6" fmla="*/ 0 w 2101157"/>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157" h="840463">
                  <a:moveTo>
                    <a:pt x="0" y="0"/>
                  </a:moveTo>
                  <a:lnTo>
                    <a:pt x="1680926" y="0"/>
                  </a:lnTo>
                  <a:lnTo>
                    <a:pt x="2101157" y="420232"/>
                  </a:lnTo>
                  <a:lnTo>
                    <a:pt x="1680926" y="840463"/>
                  </a:lnTo>
                  <a:lnTo>
                    <a:pt x="0" y="840463"/>
                  </a:lnTo>
                  <a:lnTo>
                    <a:pt x="420232" y="420232"/>
                  </a:lnTo>
                  <a:lnTo>
                    <a:pt x="0" y="0"/>
                  </a:lnTo>
                  <a:close/>
                </a:path>
              </a:pathLst>
            </a:custGeom>
            <a:solidFill>
              <a:srgbClr val="254C5A"/>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E5DEC5"/>
                  </a:solidFill>
                  <a:effectLst/>
                  <a:uLnTx/>
                  <a:uFillTx/>
                  <a:latin typeface="Arial"/>
                  <a:ea typeface="+mn-ea"/>
                  <a:cs typeface="+mn-cs"/>
                </a:rPr>
                <a:t>Chief’s Report</a:t>
              </a:r>
            </a:p>
          </p:txBody>
        </p:sp>
      </p:grpSp>
      <p:sp>
        <p:nvSpPr>
          <p:cNvPr id="48" name="Star: 5 Points 47">
            <a:extLst>
              <a:ext uri="{FF2B5EF4-FFF2-40B4-BE49-F238E27FC236}">
                <a16:creationId xmlns:a16="http://schemas.microsoft.com/office/drawing/2014/main" id="{4202456E-3D76-A152-64D0-78E0FC7A6DA6}"/>
              </a:ext>
            </a:extLst>
          </p:cNvPr>
          <p:cNvSpPr/>
          <p:nvPr/>
        </p:nvSpPr>
        <p:spPr>
          <a:xfrm>
            <a:off x="4098531" y="1717290"/>
            <a:ext cx="425732" cy="443296"/>
          </a:xfrm>
          <a:prstGeom prst="star5">
            <a:avLst/>
          </a:prstGeom>
          <a:gradFill rotWithShape="1">
            <a:gsLst>
              <a:gs pos="0">
                <a:srgbClr val="FFCC01">
                  <a:shade val="51000"/>
                  <a:satMod val="130000"/>
                </a:srgbClr>
              </a:gs>
              <a:gs pos="80000">
                <a:srgbClr val="FFCC01">
                  <a:shade val="93000"/>
                  <a:satMod val="130000"/>
                </a:srgbClr>
              </a:gs>
              <a:gs pos="100000">
                <a:srgbClr val="FFCC01">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5557"/>
              </a:solidFill>
              <a:effectLst/>
              <a:uLnTx/>
              <a:uFillTx/>
              <a:latin typeface="Arial"/>
              <a:ea typeface="+mn-ea"/>
              <a:cs typeface="+mn-cs"/>
            </a:endParaRPr>
          </a:p>
        </p:txBody>
      </p:sp>
    </p:spTree>
    <p:extLst>
      <p:ext uri="{BB962C8B-B14F-4D97-AF65-F5344CB8AC3E}">
        <p14:creationId xmlns:p14="http://schemas.microsoft.com/office/powerpoint/2010/main" val="3839764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E0F873E-6DAB-B932-3C1F-E97C6AB12543}"/>
              </a:ext>
            </a:extLst>
          </p:cNvPr>
          <p:cNvSpPr txBox="1">
            <a:spLocks/>
          </p:cNvSpPr>
          <p:nvPr/>
        </p:nvSpPr>
        <p:spPr bwMode="auto">
          <a:xfrm>
            <a:off x="1746739" y="128981"/>
            <a:ext cx="9143999"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all" spc="0" normalizeH="0" baseline="0" noProof="0">
                <a:ln>
                  <a:noFill/>
                </a:ln>
                <a:solidFill>
                  <a:srgbClr val="221F20">
                    <a:lumMod val="90000"/>
                    <a:lumOff val="10000"/>
                  </a:srgbClr>
                </a:solidFill>
                <a:effectLst/>
                <a:uLnTx/>
                <a:uFillTx/>
                <a:latin typeface="Arial" pitchFamily="34" charset="0"/>
                <a:ea typeface="ＭＳ Ｐゴシック" charset="0"/>
                <a:cs typeface="Arial" pitchFamily="34" charset="0"/>
              </a:rPr>
              <a:t>Way ahead</a:t>
            </a:r>
          </a:p>
        </p:txBody>
      </p:sp>
      <p:pic>
        <p:nvPicPr>
          <p:cNvPr id="5" name="Picture 4">
            <a:extLst>
              <a:ext uri="{FF2B5EF4-FFF2-40B4-BE49-F238E27FC236}">
                <a16:creationId xmlns:a16="http://schemas.microsoft.com/office/drawing/2014/main" id="{1149D4B4-2CF0-E4E4-FA04-BB4756E4A7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29614" y="1118573"/>
            <a:ext cx="3968307" cy="4959550"/>
          </a:xfrm>
          <a:prstGeom prst="rect">
            <a:avLst/>
          </a:prstGeom>
          <a:ln w="31750">
            <a:solidFill>
              <a:srgbClr val="221F20"/>
            </a:solidFill>
          </a:ln>
          <a:effectLst>
            <a:outerShdw blurRad="50800" dist="38100" dir="2700000" algn="ctr" rotWithShape="0">
              <a:srgbClr val="000000">
                <a:alpha val="40000"/>
              </a:srgbClr>
            </a:outerShdw>
          </a:effectLst>
        </p:spPr>
      </p:pic>
      <p:sp>
        <p:nvSpPr>
          <p:cNvPr id="8" name="Rectangle 7">
            <a:extLst>
              <a:ext uri="{FF2B5EF4-FFF2-40B4-BE49-F238E27FC236}">
                <a16:creationId xmlns:a16="http://schemas.microsoft.com/office/drawing/2014/main" id="{397BBBBE-4862-3898-3553-621CDF1D7460}"/>
              </a:ext>
            </a:extLst>
          </p:cNvPr>
          <p:cNvSpPr/>
          <p:nvPr/>
        </p:nvSpPr>
        <p:spPr>
          <a:xfrm rot="16200000">
            <a:off x="6098649" y="2326464"/>
            <a:ext cx="2791700" cy="1470207"/>
          </a:xfrm>
          <a:prstGeom prst="rect">
            <a:avLst/>
          </a:prstGeom>
          <a:solidFill>
            <a:srgbClr val="254C5A"/>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endParaRPr kumimoji="0" lang="en-US" sz="1900" b="0" i="0" u="none" strike="noStrike" kern="0" cap="none" spc="0" normalizeH="0" baseline="0" noProof="0">
              <a:ln>
                <a:solidFill>
                  <a:srgbClr val="436B71"/>
                </a:solidFill>
              </a:ln>
              <a:solidFill>
                <a:srgbClr val="565557"/>
              </a:solidFill>
              <a:effectLst/>
              <a:uLnTx/>
              <a:uFillTx/>
              <a:latin typeface="Arial"/>
              <a:ea typeface="+mn-ea"/>
              <a:cs typeface="+mn-cs"/>
            </a:endParaRPr>
          </a:p>
        </p:txBody>
      </p:sp>
      <p:sp>
        <p:nvSpPr>
          <p:cNvPr id="9" name="Arrow: Pentagon 8">
            <a:extLst>
              <a:ext uri="{FF2B5EF4-FFF2-40B4-BE49-F238E27FC236}">
                <a16:creationId xmlns:a16="http://schemas.microsoft.com/office/drawing/2014/main" id="{263A45E8-585C-6AA4-A0F7-11EDEF83631C}"/>
              </a:ext>
            </a:extLst>
          </p:cNvPr>
          <p:cNvSpPr/>
          <p:nvPr/>
        </p:nvSpPr>
        <p:spPr>
          <a:xfrm rot="16200000">
            <a:off x="5570715" y="1105299"/>
            <a:ext cx="612972" cy="1733816"/>
          </a:xfrm>
          <a:prstGeom prst="homePlate">
            <a:avLst/>
          </a:prstGeom>
          <a:solidFill>
            <a:srgbClr val="3C7381"/>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endParaRPr kumimoji="0" lang="en-US" sz="1900" b="0" i="0" u="none" strike="noStrike" kern="0" cap="none" spc="0" normalizeH="0" baseline="0" noProof="0">
              <a:ln>
                <a:solidFill>
                  <a:srgbClr val="436B71"/>
                </a:solidFill>
              </a:ln>
              <a:solidFill>
                <a:srgbClr val="565557"/>
              </a:solidFill>
              <a:effectLst/>
              <a:uLnTx/>
              <a:uFillTx/>
              <a:latin typeface="Arial"/>
              <a:ea typeface="+mn-ea"/>
              <a:cs typeface="+mn-cs"/>
            </a:endParaRPr>
          </a:p>
        </p:txBody>
      </p:sp>
      <p:sp>
        <p:nvSpPr>
          <p:cNvPr id="10" name="Content Placeholder 12">
            <a:extLst>
              <a:ext uri="{FF2B5EF4-FFF2-40B4-BE49-F238E27FC236}">
                <a16:creationId xmlns:a16="http://schemas.microsoft.com/office/drawing/2014/main" id="{3350B6C5-D5A8-6FFE-2651-431FCBA2C192}"/>
              </a:ext>
            </a:extLst>
          </p:cNvPr>
          <p:cNvSpPr txBox="1">
            <a:spLocks/>
          </p:cNvSpPr>
          <p:nvPr/>
        </p:nvSpPr>
        <p:spPr bwMode="auto">
          <a:xfrm>
            <a:off x="738180" y="2278690"/>
            <a:ext cx="6021213" cy="1870516"/>
          </a:xfrm>
          <a:prstGeom prst="rect">
            <a:avLst/>
          </a:prstGeom>
          <a:solidFill>
            <a:srgbClr val="3C7381"/>
          </a:solidFill>
          <a:ln w="19050">
            <a:solidFill>
              <a:srgbClr val="565557"/>
            </a:solid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700">
                <a:solidFill>
                  <a:srgbClr val="E5DEC5"/>
                </a:solidFill>
                <a:latin typeface="Arial"/>
                <a:ea typeface="ＭＳ Ｐゴシック"/>
                <a:cs typeface="Arial"/>
              </a:rPr>
              <a:t>Short-Term Outlook</a:t>
            </a:r>
          </a:p>
          <a:p>
            <a:pPr marL="285750" indent="-285750">
              <a:buFont typeface="Wingdings" panose="05000000000000000000" pitchFamily="2" charset="2"/>
              <a:buChar char="q"/>
            </a:pPr>
            <a:r>
              <a:rPr lang="en-US" sz="1700">
                <a:solidFill>
                  <a:srgbClr val="E5DEC5"/>
                </a:solidFill>
                <a:latin typeface="Arial"/>
                <a:ea typeface="ＭＳ Ｐゴシック"/>
                <a:cs typeface="Arial"/>
              </a:rPr>
              <a:t>Complete screening of measures to develop alternatives and Tiered Studies as part of the tentatively selected plan</a:t>
            </a:r>
          </a:p>
          <a:p>
            <a:pPr marL="285750" indent="-285750">
              <a:buFont typeface="Wingdings" panose="05000000000000000000" pitchFamily="2" charset="2"/>
              <a:buChar char="q"/>
            </a:pPr>
            <a:r>
              <a:rPr lang="en-US" sz="1700">
                <a:solidFill>
                  <a:srgbClr val="E5DEC5"/>
                </a:solidFill>
                <a:latin typeface="Arial"/>
                <a:ea typeface="ＭＳ Ｐゴシック"/>
                <a:cs typeface="Arial"/>
              </a:rPr>
              <a:t>Evaluate benefits and impacts of proposed alternatives in the Study Area</a:t>
            </a:r>
          </a:p>
          <a:p>
            <a:pPr marL="285750" indent="-285750">
              <a:buFont typeface="Wingdings" panose="05000000000000000000" pitchFamily="2" charset="2"/>
              <a:buChar char="q"/>
            </a:pPr>
            <a:r>
              <a:rPr lang="en-US" sz="1700">
                <a:solidFill>
                  <a:srgbClr val="E5DEC5"/>
                </a:solidFill>
                <a:latin typeface="Arial"/>
                <a:ea typeface="ＭＳ Ｐゴシック"/>
                <a:cs typeface="Arial"/>
              </a:rPr>
              <a:t>Continue engagements with agencies, tribes, public, and stakeholders</a:t>
            </a:r>
          </a:p>
        </p:txBody>
      </p:sp>
      <p:sp>
        <p:nvSpPr>
          <p:cNvPr id="11" name="TextBox 10">
            <a:extLst>
              <a:ext uri="{FF2B5EF4-FFF2-40B4-BE49-F238E27FC236}">
                <a16:creationId xmlns:a16="http://schemas.microsoft.com/office/drawing/2014/main" id="{183B8814-5E80-81A6-72B7-931506A322DA}"/>
              </a:ext>
            </a:extLst>
          </p:cNvPr>
          <p:cNvSpPr txBox="1"/>
          <p:nvPr/>
        </p:nvSpPr>
        <p:spPr>
          <a:xfrm>
            <a:off x="2094274" y="4457418"/>
            <a:ext cx="6135328" cy="1709466"/>
          </a:xfrm>
          <a:prstGeom prst="rect">
            <a:avLst/>
          </a:prstGeom>
          <a:solidFill>
            <a:srgbClr val="254C5A"/>
          </a:solidFill>
          <a:ln w="28575">
            <a:solidFill>
              <a:srgbClr val="565557"/>
            </a:solidFill>
            <a:miter lim="800000"/>
            <a:headEnd/>
            <a:tailEnd/>
          </a:ln>
        </p:spPr>
        <p:txBody>
          <a:bodyPr vert="horz" wrap="square" lIns="91440" tIns="45720" rIns="91440" bIns="45720" numCol="1" anchor="t" anchorCtr="0" compatLnSpc="1">
            <a:prstTxWarp prst="textNoShape">
              <a:avLst/>
            </a:prstTxWarp>
          </a:bodyPr>
          <a:lstStyle>
            <a:lvl1pPr marL="0" indent="0" eaLnBrk="1" hangingPunct="1">
              <a:spcBef>
                <a:spcPts val="0"/>
              </a:spcBef>
              <a:buFont typeface="Arial" pitchFamily="34" charset="0"/>
              <a:defRPr sz="1600">
                <a:solidFill>
                  <a:schemeClr val="tx1">
                    <a:lumMod val="90000"/>
                    <a:lumOff val="10000"/>
                  </a:schemeClr>
                </a:solidFill>
                <a:ea typeface="ＭＳ Ｐゴシック" charset="0"/>
                <a:cs typeface="Arial" pitchFamily="34" charset="0"/>
              </a:defRPr>
            </a:lvl1pPr>
            <a:lvl2pPr marL="227013" indent="-227013" eaLnBrk="1" hangingPunct="1">
              <a:spcBef>
                <a:spcPts val="0"/>
              </a:spcBef>
              <a:buFont typeface="Arial" pitchFamily="34" charset="0"/>
              <a:buChar char="–"/>
              <a:defRPr sz="2100">
                <a:solidFill>
                  <a:schemeClr val="tx1">
                    <a:lumMod val="90000"/>
                    <a:lumOff val="10000"/>
                  </a:schemeClr>
                </a:solidFill>
                <a:ea typeface="Arial" charset="0"/>
                <a:cs typeface="Arial" pitchFamily="34" charset="0"/>
              </a:defRPr>
            </a:lvl2pPr>
            <a:lvl3pPr marL="461963" indent="-234950" eaLnBrk="1" hangingPunct="1">
              <a:spcBef>
                <a:spcPts val="0"/>
              </a:spcBef>
              <a:buFont typeface="Arial" pitchFamily="34" charset="0"/>
              <a:buChar char="•"/>
              <a:defRPr sz="1500">
                <a:solidFill>
                  <a:schemeClr val="tx1">
                    <a:lumMod val="90000"/>
                    <a:lumOff val="10000"/>
                  </a:schemeClr>
                </a:solidFill>
                <a:ea typeface="Arial" charset="0"/>
                <a:cs typeface="Arial" pitchFamily="34" charset="0"/>
              </a:defRPr>
            </a:lvl3pPr>
            <a:lvl4pPr marL="687388" indent="-225425" eaLnBrk="1" hangingPunct="1">
              <a:spcBef>
                <a:spcPts val="0"/>
              </a:spcBef>
              <a:buFont typeface="Arial" pitchFamily="34" charset="0"/>
              <a:buChar char="–"/>
              <a:defRPr sz="1500">
                <a:solidFill>
                  <a:schemeClr val="tx1">
                    <a:lumMod val="90000"/>
                    <a:lumOff val="10000"/>
                  </a:schemeClr>
                </a:solidFill>
                <a:ea typeface="Arial" charset="0"/>
                <a:cs typeface="Arial" pitchFamily="34" charset="0"/>
              </a:defRPr>
            </a:lvl4pPr>
            <a:lvl5pPr marL="914400" indent="-227013" eaLnBrk="1" hangingPunct="1">
              <a:spcBef>
                <a:spcPts val="0"/>
              </a:spcBef>
              <a:buFont typeface="Arial" pitchFamily="34" charset="0"/>
              <a:buChar char="»"/>
              <a:defRPr sz="1500">
                <a:solidFill>
                  <a:schemeClr val="tx1">
                    <a:lumMod val="90000"/>
                    <a:lumOff val="10000"/>
                  </a:schemeClr>
                </a:solidFill>
                <a:ea typeface="Arial" charset="0"/>
                <a:cs typeface="Arial" pitchFamily="34" charset="0"/>
              </a:defRPr>
            </a:lvl5pPr>
            <a:lvl6pPr marL="1414463" indent="-128588" defTabSz="514350">
              <a:spcBef>
                <a:spcPct val="20000"/>
              </a:spcBef>
              <a:buFont typeface="Arial" pitchFamily="34" charset="0"/>
              <a:buChar char="•"/>
              <a:defRPr sz="1125">
                <a:latin typeface="+mn-lt"/>
                <a:ea typeface="+mn-ea"/>
              </a:defRPr>
            </a:lvl6pPr>
            <a:lvl7pPr marL="1671638" indent="-128588" defTabSz="514350">
              <a:spcBef>
                <a:spcPct val="20000"/>
              </a:spcBef>
              <a:buFont typeface="Arial" pitchFamily="34" charset="0"/>
              <a:buChar char="•"/>
              <a:defRPr sz="1125">
                <a:latin typeface="+mn-lt"/>
                <a:ea typeface="+mn-ea"/>
              </a:defRPr>
            </a:lvl7pPr>
            <a:lvl8pPr marL="1928813" indent="-128588" defTabSz="514350">
              <a:spcBef>
                <a:spcPct val="20000"/>
              </a:spcBef>
              <a:buFont typeface="Arial" pitchFamily="34" charset="0"/>
              <a:buChar char="•"/>
              <a:defRPr sz="1125">
                <a:latin typeface="+mn-lt"/>
                <a:ea typeface="+mn-ea"/>
              </a:defRPr>
            </a:lvl8pPr>
            <a:lvl9pPr marL="2185988" indent="-128588" defTabSz="514350">
              <a:spcBef>
                <a:spcPct val="20000"/>
              </a:spcBef>
              <a:buFont typeface="Arial" pitchFamily="34" charset="0"/>
              <a:buChar char="•"/>
              <a:defRPr sz="1125">
                <a:latin typeface="+mn-lt"/>
                <a:ea typeface="+mn-ea"/>
              </a:defRPr>
            </a:lvl9p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r>
              <a:rPr kumimoji="0" lang="en-US" sz="1700" b="0" i="0" u="none" strike="noStrike" kern="0" cap="none" spc="0" normalizeH="0" baseline="0" noProof="0">
                <a:ln>
                  <a:noFill/>
                </a:ln>
                <a:solidFill>
                  <a:srgbClr val="E5DEC5"/>
                </a:solidFill>
                <a:effectLst/>
                <a:uLnTx/>
                <a:uFillTx/>
                <a:ea typeface="ＭＳ Ｐゴシック" charset="0"/>
                <a:cs typeface="Arial" pitchFamily="34" charset="0"/>
              </a:rPr>
              <a:t>Long-Term Outlook</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700" b="0" i="0" u="none" strike="noStrike" kern="0" cap="none" spc="0" normalizeH="0" baseline="0" noProof="0">
                <a:ln>
                  <a:noFill/>
                </a:ln>
                <a:solidFill>
                  <a:srgbClr val="E5DEC5"/>
                </a:solidFill>
                <a:effectLst/>
                <a:uLnTx/>
                <a:uFillTx/>
                <a:latin typeface="Arial"/>
                <a:ea typeface="ＭＳ Ｐゴシック"/>
                <a:cs typeface="Arial"/>
              </a:rPr>
              <a:t>Summer 2026: Release of Draft Integrated Feasibility Report for Public Review</a:t>
            </a:r>
            <a:endParaRPr kumimoji="0" lang="en-US" sz="1600" b="0" i="0" u="none" strike="noStrike" kern="0" cap="none" spc="0" normalizeH="0" baseline="0" noProof="0">
              <a:ln>
                <a:noFill/>
              </a:ln>
              <a:solidFill>
                <a:srgbClr val="221F20">
                  <a:lumMod val="90000"/>
                  <a:lumOff val="10000"/>
                </a:srgbClr>
              </a:solidFill>
              <a:effectLst/>
              <a:uLnTx/>
              <a:uFillTx/>
              <a:latin typeface="Arial"/>
              <a:ea typeface="ＭＳ Ｐゴシック"/>
              <a:cs typeface="Aria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700" b="0" i="0" u="none" strike="noStrike" kern="0" cap="none" spc="0" normalizeH="0" baseline="0" noProof="0">
                <a:ln>
                  <a:noFill/>
                </a:ln>
                <a:solidFill>
                  <a:srgbClr val="E5DEC5"/>
                </a:solidFill>
                <a:effectLst/>
                <a:uLnTx/>
                <a:uFillTx/>
                <a:latin typeface="Arial"/>
                <a:ea typeface="ＭＳ Ｐゴシック"/>
                <a:cs typeface="Arial"/>
              </a:rPr>
              <a:t>Fall 2027: Release Final Integrated Feasibility Report for State and Agency Review</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700" b="0" i="0" u="none" strike="noStrike" kern="0" cap="none" spc="0" normalizeH="0" baseline="0" noProof="0">
                <a:ln>
                  <a:noFill/>
                </a:ln>
                <a:solidFill>
                  <a:srgbClr val="E5DEC5"/>
                </a:solidFill>
                <a:effectLst/>
                <a:uLnTx/>
                <a:uFillTx/>
                <a:latin typeface="Arial"/>
                <a:ea typeface="ＭＳ Ｐゴシック"/>
                <a:cs typeface="Arial"/>
              </a:rPr>
              <a:t>Winter 2027: Complete Chief’s Report</a:t>
            </a:r>
          </a:p>
        </p:txBody>
      </p:sp>
      <p:grpSp>
        <p:nvGrpSpPr>
          <p:cNvPr id="12" name="Group 11">
            <a:extLst>
              <a:ext uri="{FF2B5EF4-FFF2-40B4-BE49-F238E27FC236}">
                <a16:creationId xmlns:a16="http://schemas.microsoft.com/office/drawing/2014/main" id="{11467205-5C11-20AA-C715-5AD8B59858B4}"/>
              </a:ext>
            </a:extLst>
          </p:cNvPr>
          <p:cNvGrpSpPr/>
          <p:nvPr/>
        </p:nvGrpSpPr>
        <p:grpSpPr>
          <a:xfrm>
            <a:off x="1699846" y="1357517"/>
            <a:ext cx="6912762" cy="612973"/>
            <a:chOff x="528571" y="2181383"/>
            <a:chExt cx="7837620" cy="840463"/>
          </a:xfrm>
        </p:grpSpPr>
        <p:sp>
          <p:nvSpPr>
            <p:cNvPr id="13" name="Freeform: Shape 12">
              <a:extLst>
                <a:ext uri="{FF2B5EF4-FFF2-40B4-BE49-F238E27FC236}">
                  <a16:creationId xmlns:a16="http://schemas.microsoft.com/office/drawing/2014/main" id="{A9EF0423-4045-9A31-D37F-C70B990BD7C4}"/>
                </a:ext>
              </a:extLst>
            </p:cNvPr>
            <p:cNvSpPr/>
            <p:nvPr/>
          </p:nvSpPr>
          <p:spPr>
            <a:xfrm>
              <a:off x="528571" y="2181383"/>
              <a:ext cx="2288055" cy="840463"/>
            </a:xfrm>
            <a:custGeom>
              <a:avLst/>
              <a:gdLst>
                <a:gd name="connsiteX0" fmla="*/ 0 w 2288055"/>
                <a:gd name="connsiteY0" fmla="*/ 0 h 840463"/>
                <a:gd name="connsiteX1" fmla="*/ 1867824 w 2288055"/>
                <a:gd name="connsiteY1" fmla="*/ 0 h 840463"/>
                <a:gd name="connsiteX2" fmla="*/ 2288055 w 2288055"/>
                <a:gd name="connsiteY2" fmla="*/ 420232 h 840463"/>
                <a:gd name="connsiteX3" fmla="*/ 1867824 w 2288055"/>
                <a:gd name="connsiteY3" fmla="*/ 840463 h 840463"/>
                <a:gd name="connsiteX4" fmla="*/ 0 w 2288055"/>
                <a:gd name="connsiteY4" fmla="*/ 840463 h 840463"/>
                <a:gd name="connsiteX5" fmla="*/ 420232 w 2288055"/>
                <a:gd name="connsiteY5" fmla="*/ 420232 h 840463"/>
                <a:gd name="connsiteX6" fmla="*/ 0 w 2288055"/>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055" h="840463">
                  <a:moveTo>
                    <a:pt x="0" y="0"/>
                  </a:moveTo>
                  <a:lnTo>
                    <a:pt x="1867824" y="0"/>
                  </a:lnTo>
                  <a:lnTo>
                    <a:pt x="2288055" y="420232"/>
                  </a:lnTo>
                  <a:lnTo>
                    <a:pt x="1867824" y="840463"/>
                  </a:lnTo>
                  <a:lnTo>
                    <a:pt x="0" y="840463"/>
                  </a:lnTo>
                  <a:lnTo>
                    <a:pt x="420232" y="420232"/>
                  </a:lnTo>
                  <a:lnTo>
                    <a:pt x="0" y="0"/>
                  </a:lnTo>
                  <a:close/>
                </a:path>
              </a:pathLst>
            </a:custGeom>
            <a:solidFill>
              <a:srgbClr val="BFE2CC"/>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solidFill>
                      <a:srgbClr val="436B71"/>
                    </a:solidFill>
                  </a:ln>
                  <a:solidFill>
                    <a:srgbClr val="565557"/>
                  </a:solidFill>
                  <a:effectLst/>
                  <a:uLnTx/>
                  <a:uFillTx/>
                  <a:latin typeface="Arial"/>
                  <a:ea typeface="+mn-ea"/>
                  <a:cs typeface="+mn-cs"/>
                </a:rPr>
                <a:t>Scoping</a:t>
              </a:r>
            </a:p>
          </p:txBody>
        </p:sp>
        <p:sp>
          <p:nvSpPr>
            <p:cNvPr id="14" name="Freeform: Shape 13">
              <a:extLst>
                <a:ext uri="{FF2B5EF4-FFF2-40B4-BE49-F238E27FC236}">
                  <a16:creationId xmlns:a16="http://schemas.microsoft.com/office/drawing/2014/main" id="{1A59FB73-20F9-453D-A12D-76C0EFBCABE9}"/>
                </a:ext>
              </a:extLst>
            </p:cNvPr>
            <p:cNvSpPr/>
            <p:nvPr/>
          </p:nvSpPr>
          <p:spPr>
            <a:xfrm>
              <a:off x="2404386" y="2181383"/>
              <a:ext cx="2289778" cy="840463"/>
            </a:xfrm>
            <a:custGeom>
              <a:avLst/>
              <a:gdLst>
                <a:gd name="connsiteX0" fmla="*/ 0 w 2289778"/>
                <a:gd name="connsiteY0" fmla="*/ 0 h 840463"/>
                <a:gd name="connsiteX1" fmla="*/ 1869547 w 2289778"/>
                <a:gd name="connsiteY1" fmla="*/ 0 h 840463"/>
                <a:gd name="connsiteX2" fmla="*/ 2289778 w 2289778"/>
                <a:gd name="connsiteY2" fmla="*/ 420232 h 840463"/>
                <a:gd name="connsiteX3" fmla="*/ 1869547 w 2289778"/>
                <a:gd name="connsiteY3" fmla="*/ 840463 h 840463"/>
                <a:gd name="connsiteX4" fmla="*/ 0 w 2289778"/>
                <a:gd name="connsiteY4" fmla="*/ 840463 h 840463"/>
                <a:gd name="connsiteX5" fmla="*/ 420232 w 2289778"/>
                <a:gd name="connsiteY5" fmla="*/ 420232 h 840463"/>
                <a:gd name="connsiteX6" fmla="*/ 0 w 2289778"/>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9778" h="840463">
                  <a:moveTo>
                    <a:pt x="0" y="0"/>
                  </a:moveTo>
                  <a:lnTo>
                    <a:pt x="1869547" y="0"/>
                  </a:lnTo>
                  <a:lnTo>
                    <a:pt x="2289778" y="420232"/>
                  </a:lnTo>
                  <a:lnTo>
                    <a:pt x="1869547" y="840463"/>
                  </a:lnTo>
                  <a:lnTo>
                    <a:pt x="0" y="840463"/>
                  </a:lnTo>
                  <a:lnTo>
                    <a:pt x="420232" y="420232"/>
                  </a:lnTo>
                  <a:lnTo>
                    <a:pt x="0" y="0"/>
                  </a:lnTo>
                  <a:close/>
                </a:path>
              </a:pathLst>
            </a:custGeom>
            <a:solidFill>
              <a:srgbClr val="6FB1B4"/>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254C5A"/>
                  </a:solidFill>
                  <a:effectLst/>
                  <a:uLnTx/>
                  <a:uFillTx/>
                  <a:latin typeface="Arial"/>
                  <a:ea typeface="+mn-ea"/>
                  <a:cs typeface="+mn-cs"/>
                </a:rPr>
                <a:t>Alternatives Formulation</a:t>
              </a:r>
            </a:p>
          </p:txBody>
        </p:sp>
        <p:sp>
          <p:nvSpPr>
            <p:cNvPr id="15" name="Freeform: Shape 14">
              <a:extLst>
                <a:ext uri="{FF2B5EF4-FFF2-40B4-BE49-F238E27FC236}">
                  <a16:creationId xmlns:a16="http://schemas.microsoft.com/office/drawing/2014/main" id="{9FE7E8A7-CDDD-9D85-09D7-445481E6001F}"/>
                </a:ext>
              </a:extLst>
            </p:cNvPr>
            <p:cNvSpPr/>
            <p:nvPr/>
          </p:nvSpPr>
          <p:spPr>
            <a:xfrm>
              <a:off x="4281920" y="2181383"/>
              <a:ext cx="2395361" cy="840463"/>
            </a:xfrm>
            <a:custGeom>
              <a:avLst/>
              <a:gdLst>
                <a:gd name="connsiteX0" fmla="*/ 0 w 2395361"/>
                <a:gd name="connsiteY0" fmla="*/ 0 h 840463"/>
                <a:gd name="connsiteX1" fmla="*/ 1975130 w 2395361"/>
                <a:gd name="connsiteY1" fmla="*/ 0 h 840463"/>
                <a:gd name="connsiteX2" fmla="*/ 2395361 w 2395361"/>
                <a:gd name="connsiteY2" fmla="*/ 420232 h 840463"/>
                <a:gd name="connsiteX3" fmla="*/ 1975130 w 2395361"/>
                <a:gd name="connsiteY3" fmla="*/ 840463 h 840463"/>
                <a:gd name="connsiteX4" fmla="*/ 0 w 2395361"/>
                <a:gd name="connsiteY4" fmla="*/ 840463 h 840463"/>
                <a:gd name="connsiteX5" fmla="*/ 420232 w 2395361"/>
                <a:gd name="connsiteY5" fmla="*/ 420232 h 840463"/>
                <a:gd name="connsiteX6" fmla="*/ 0 w 2395361"/>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361" h="840463">
                  <a:moveTo>
                    <a:pt x="0" y="0"/>
                  </a:moveTo>
                  <a:lnTo>
                    <a:pt x="1975130" y="0"/>
                  </a:lnTo>
                  <a:lnTo>
                    <a:pt x="2395361" y="420232"/>
                  </a:lnTo>
                  <a:lnTo>
                    <a:pt x="1975130" y="840463"/>
                  </a:lnTo>
                  <a:lnTo>
                    <a:pt x="0" y="840463"/>
                  </a:lnTo>
                  <a:lnTo>
                    <a:pt x="420232" y="420232"/>
                  </a:lnTo>
                  <a:lnTo>
                    <a:pt x="0" y="0"/>
                  </a:lnTo>
                  <a:close/>
                </a:path>
              </a:pathLst>
            </a:custGeom>
            <a:solidFill>
              <a:srgbClr val="3C7381"/>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E5DEC5"/>
                  </a:solidFill>
                  <a:effectLst/>
                  <a:uLnTx/>
                  <a:uFillTx/>
                  <a:latin typeface="Arial"/>
                  <a:ea typeface="+mn-ea"/>
                  <a:cs typeface="+mn-cs"/>
                </a:rPr>
                <a:t>Feasibility Level Analysis</a:t>
              </a:r>
            </a:p>
          </p:txBody>
        </p:sp>
        <p:sp>
          <p:nvSpPr>
            <p:cNvPr id="16" name="Freeform: Shape 15">
              <a:extLst>
                <a:ext uri="{FF2B5EF4-FFF2-40B4-BE49-F238E27FC236}">
                  <a16:creationId xmlns:a16="http://schemas.microsoft.com/office/drawing/2014/main" id="{607094E8-6AFE-0755-A1C2-C7D61469C96F}"/>
                </a:ext>
              </a:extLst>
            </p:cNvPr>
            <p:cNvSpPr/>
            <p:nvPr/>
          </p:nvSpPr>
          <p:spPr>
            <a:xfrm>
              <a:off x="6265034" y="2181383"/>
              <a:ext cx="2101157" cy="840463"/>
            </a:xfrm>
            <a:custGeom>
              <a:avLst/>
              <a:gdLst>
                <a:gd name="connsiteX0" fmla="*/ 0 w 2101157"/>
                <a:gd name="connsiteY0" fmla="*/ 0 h 840463"/>
                <a:gd name="connsiteX1" fmla="*/ 1680926 w 2101157"/>
                <a:gd name="connsiteY1" fmla="*/ 0 h 840463"/>
                <a:gd name="connsiteX2" fmla="*/ 2101157 w 2101157"/>
                <a:gd name="connsiteY2" fmla="*/ 420232 h 840463"/>
                <a:gd name="connsiteX3" fmla="*/ 1680926 w 2101157"/>
                <a:gd name="connsiteY3" fmla="*/ 840463 h 840463"/>
                <a:gd name="connsiteX4" fmla="*/ 0 w 2101157"/>
                <a:gd name="connsiteY4" fmla="*/ 840463 h 840463"/>
                <a:gd name="connsiteX5" fmla="*/ 420232 w 2101157"/>
                <a:gd name="connsiteY5" fmla="*/ 420232 h 840463"/>
                <a:gd name="connsiteX6" fmla="*/ 0 w 2101157"/>
                <a:gd name="connsiteY6" fmla="*/ 0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157" h="840463">
                  <a:moveTo>
                    <a:pt x="0" y="0"/>
                  </a:moveTo>
                  <a:lnTo>
                    <a:pt x="1680926" y="0"/>
                  </a:lnTo>
                  <a:lnTo>
                    <a:pt x="2101157" y="420232"/>
                  </a:lnTo>
                  <a:lnTo>
                    <a:pt x="1680926" y="840463"/>
                  </a:lnTo>
                  <a:lnTo>
                    <a:pt x="0" y="840463"/>
                  </a:lnTo>
                  <a:lnTo>
                    <a:pt x="420232" y="420232"/>
                  </a:lnTo>
                  <a:lnTo>
                    <a:pt x="0" y="0"/>
                  </a:lnTo>
                  <a:close/>
                </a:path>
              </a:pathLst>
            </a:custGeom>
            <a:solidFill>
              <a:srgbClr val="254C5A"/>
            </a:solidFill>
            <a:ln w="25400" cap="flat" cmpd="sng" algn="ctr">
              <a:solidFill>
                <a:srgbClr val="565557">
                  <a:hueOff val="0"/>
                  <a:satOff val="0"/>
                  <a:lumOff val="0"/>
                  <a:alphaOff val="0"/>
                </a:srgbClr>
              </a:solidFill>
              <a:prstDash val="solid"/>
            </a:ln>
            <a:effectLst/>
          </p:spPr>
          <p:txBody>
            <a:bodyPr spcFirstLastPara="0" vert="horz" wrap="square" lIns="496242" tIns="25337" rIns="445568" bIns="25337" numCol="1" spcCol="1270" anchor="ctr" anchorCtr="0">
              <a:noAutofit/>
            </a:bodyPr>
            <a:lstStyle/>
            <a:p>
              <a:pPr marL="0" marR="0" lvl="0" indent="0" algn="ctr" defTabSz="844550" eaLnBrk="1" fontAlgn="auto" latinLnBrk="0" hangingPunct="1">
                <a:lnSpc>
                  <a:spcPct val="90000"/>
                </a:lnSpc>
                <a:spcBef>
                  <a:spcPts val="0"/>
                </a:spcBef>
                <a:spcAft>
                  <a:spcPct val="35000"/>
                </a:spcAft>
                <a:buClrTx/>
                <a:buSzTx/>
                <a:buFontTx/>
                <a:buNone/>
                <a:tabLst/>
                <a:defRPr/>
              </a:pPr>
              <a:r>
                <a:rPr kumimoji="0" lang="en-US" sz="1600" b="0" i="0" u="none" strike="noStrike" kern="0" cap="none" spc="0" normalizeH="0" baseline="0" noProof="0">
                  <a:ln>
                    <a:noFill/>
                  </a:ln>
                  <a:solidFill>
                    <a:srgbClr val="E5DEC5"/>
                  </a:solidFill>
                  <a:effectLst/>
                  <a:uLnTx/>
                  <a:uFillTx/>
                  <a:latin typeface="Arial"/>
                  <a:ea typeface="+mn-ea"/>
                  <a:cs typeface="+mn-cs"/>
                </a:rPr>
                <a:t>Chief’s Report</a:t>
              </a:r>
            </a:p>
          </p:txBody>
        </p:sp>
      </p:grpSp>
    </p:spTree>
    <p:extLst>
      <p:ext uri="{BB962C8B-B14F-4D97-AF65-F5344CB8AC3E}">
        <p14:creationId xmlns:p14="http://schemas.microsoft.com/office/powerpoint/2010/main" val="368811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AB3512-1C96-8C7D-B424-1765DF6C6D24}"/>
              </a:ext>
            </a:extLst>
          </p:cNvPr>
          <p:cNvSpPr txBox="1">
            <a:spLocks/>
          </p:cNvSpPr>
          <p:nvPr/>
        </p:nvSpPr>
        <p:spPr bwMode="auto">
          <a:xfrm>
            <a:off x="287556" y="1790780"/>
            <a:ext cx="7940070" cy="3930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400" b="0" i="0" u="none" strike="noStrike" kern="1200" cap="none" spc="0" normalizeH="0" baseline="0" noProof="0">
                <a:ln>
                  <a:noFill/>
                </a:ln>
                <a:solidFill>
                  <a:srgbClr val="221F20">
                    <a:lumMod val="90000"/>
                    <a:lumOff val="10000"/>
                  </a:srgbClr>
                </a:solidFill>
                <a:effectLst/>
                <a:uLnTx/>
                <a:uFillTx/>
                <a:latin typeface="Arial"/>
                <a:ea typeface="ＭＳ Ｐゴシック"/>
                <a:cs typeface="Arial"/>
              </a:rPr>
              <a:t>The Project Delivery Team continues to engage with the State of Louisiana on synergistic efforts:</a:t>
            </a:r>
          </a:p>
          <a:p>
            <a:pPr marL="342900" marR="0" lvl="0" indent="-342900" algn="l" defTabSz="914400" rtl="0" eaLnBrk="1" fontAlgn="base" latinLnBrk="0" hangingPunct="1">
              <a:lnSpc>
                <a:spcPct val="100000"/>
              </a:lnSpc>
              <a:spcBef>
                <a:spcPts val="0"/>
              </a:spcBef>
              <a:spcAft>
                <a:spcPct val="0"/>
              </a:spcAft>
              <a:buClrTx/>
              <a:buSzTx/>
              <a:buFont typeface="Calibri" pitchFamily="34" charset="0"/>
              <a:buChar char="-"/>
              <a:tabLst/>
              <a:defRPr/>
            </a:pPr>
            <a:r>
              <a:rPr kumimoji="0" lang="en-US" sz="2400" b="0" i="0" u="none" strike="noStrike" kern="1200" cap="none" spc="0" normalizeH="0" baseline="0" noProof="0">
                <a:ln>
                  <a:noFill/>
                </a:ln>
                <a:solidFill>
                  <a:srgbClr val="221F20">
                    <a:lumMod val="90000"/>
                    <a:lumOff val="10000"/>
                  </a:srgbClr>
                </a:solidFill>
                <a:effectLst/>
                <a:uLnTx/>
                <a:uFillTx/>
                <a:latin typeface="Arial"/>
                <a:ea typeface="ＭＳ Ｐゴシック"/>
                <a:cs typeface="Arial"/>
              </a:rPr>
              <a:t>Atchafalaya Basin Master Plan</a:t>
            </a:r>
          </a:p>
          <a:p>
            <a:pPr marL="342900" marR="0" lvl="0" indent="-342900" algn="l" defTabSz="914400" rtl="0" eaLnBrk="1" fontAlgn="base" latinLnBrk="0" hangingPunct="1">
              <a:lnSpc>
                <a:spcPct val="100000"/>
              </a:lnSpc>
              <a:spcBef>
                <a:spcPts val="0"/>
              </a:spcBef>
              <a:spcAft>
                <a:spcPct val="0"/>
              </a:spcAft>
              <a:buClrTx/>
              <a:buSzTx/>
              <a:buFont typeface="Calibri" pitchFamily="34" charset="0"/>
              <a:buChar char="-"/>
              <a:tabLst/>
              <a:defRPr/>
            </a:pPr>
            <a:r>
              <a:rPr kumimoji="0" lang="en-US" sz="2400" b="0" i="0" u="none" strike="noStrike" kern="1200" cap="none" spc="0" normalizeH="0" baseline="0" noProof="0">
                <a:ln>
                  <a:noFill/>
                </a:ln>
                <a:solidFill>
                  <a:srgbClr val="221F20">
                    <a:lumMod val="90000"/>
                    <a:lumOff val="10000"/>
                  </a:srgbClr>
                </a:solidFill>
                <a:effectLst/>
                <a:uLnTx/>
                <a:uFillTx/>
                <a:latin typeface="Arial"/>
                <a:ea typeface="ＭＳ Ｐゴシック"/>
                <a:cs typeface="Arial"/>
              </a:rPr>
              <a:t>Lower Mississippi River Management Program</a:t>
            </a:r>
          </a:p>
          <a:p>
            <a:pPr marL="342900" marR="0" lvl="0" indent="-342900" algn="l" defTabSz="914400" rtl="0" eaLnBrk="1" fontAlgn="base" latinLnBrk="0" hangingPunct="1">
              <a:lnSpc>
                <a:spcPct val="100000"/>
              </a:lnSpc>
              <a:spcBef>
                <a:spcPts val="0"/>
              </a:spcBef>
              <a:spcAft>
                <a:spcPct val="0"/>
              </a:spcAft>
              <a:buClrTx/>
              <a:buSzTx/>
              <a:buFont typeface="Calibri" pitchFamily="34" charset="0"/>
              <a:buChar char="-"/>
              <a:tabLst/>
              <a:defRPr/>
            </a:pPr>
            <a:r>
              <a:rPr kumimoji="0" lang="en-US" sz="2400" b="0" i="0" u="none" strike="noStrike" kern="1200" cap="none" spc="0" normalizeH="0" baseline="0" noProof="0">
                <a:ln>
                  <a:noFill/>
                </a:ln>
                <a:solidFill>
                  <a:srgbClr val="221F20">
                    <a:lumMod val="90000"/>
                    <a:lumOff val="10000"/>
                  </a:srgbClr>
                </a:solidFill>
                <a:effectLst/>
                <a:uLnTx/>
                <a:uFillTx/>
                <a:latin typeface="Arial"/>
                <a:ea typeface="ＭＳ Ｐゴシック"/>
                <a:cs typeface="Arial"/>
              </a:rPr>
              <a:t>Upper Basin Diversion Program Study</a:t>
            </a:r>
            <a:endParaRPr kumimoji="0" lang="en-US" sz="2400" b="0" i="0" u="none" strike="noStrike" kern="1200" cap="none" spc="0" normalizeH="0" baseline="0" noProof="0">
              <a:ln>
                <a:noFill/>
              </a:ln>
              <a:solidFill>
                <a:srgbClr val="221F20">
                  <a:lumMod val="90000"/>
                  <a:lumOff val="10000"/>
                </a:srgbClr>
              </a:solidFill>
              <a:effectLst/>
              <a:uLnTx/>
              <a:uFillTx/>
              <a:latin typeface="Arial" pitchFamily="34" charset="0"/>
              <a:ea typeface="ＭＳ Ｐゴシック" charset="0"/>
              <a:cs typeface="Arial" pitchFamily="34" charset="0"/>
            </a:endParaRPr>
          </a:p>
          <a:p>
            <a:pPr marL="342900" marR="0" lvl="0" indent="-342900" algn="l" defTabSz="914400" rtl="0" eaLnBrk="1" fontAlgn="base" latinLnBrk="0" hangingPunct="1">
              <a:lnSpc>
                <a:spcPct val="100000"/>
              </a:lnSpc>
              <a:spcBef>
                <a:spcPts val="0"/>
              </a:spcBef>
              <a:spcAft>
                <a:spcPct val="0"/>
              </a:spcAft>
              <a:buClrTx/>
              <a:buSzTx/>
              <a:buFont typeface="Calibri" pitchFamily="34" charset="0"/>
              <a:buChar char="-"/>
              <a:tabLst/>
              <a:defRPr/>
            </a:pPr>
            <a:r>
              <a:rPr kumimoji="0" lang="en-US" sz="2400" b="0" i="0" u="none" strike="noStrike" kern="1200" cap="none" spc="0" normalizeH="0" baseline="0" noProof="0">
                <a:ln>
                  <a:noFill/>
                </a:ln>
                <a:solidFill>
                  <a:srgbClr val="221F20">
                    <a:lumMod val="90000"/>
                    <a:lumOff val="10000"/>
                  </a:srgbClr>
                </a:solidFill>
                <a:effectLst/>
                <a:uLnTx/>
                <a:uFillTx/>
                <a:latin typeface="Arial"/>
                <a:ea typeface="ＭＳ Ｐゴシック"/>
                <a:cs typeface="Arial"/>
              </a:rPr>
              <a:t>Coastal Master Plan</a:t>
            </a:r>
            <a:endParaRPr kumimoji="0" lang="en-US" sz="2400" b="0" i="0" u="none" strike="noStrike" kern="1200" cap="none" spc="0" normalizeH="0" baseline="0" noProof="0">
              <a:ln>
                <a:noFill/>
              </a:ln>
              <a:solidFill>
                <a:srgbClr val="221F20">
                  <a:lumMod val="90000"/>
                  <a:lumOff val="10000"/>
                </a:srgbClr>
              </a:solidFill>
              <a:effectLst/>
              <a:uLnTx/>
              <a:uFillTx/>
              <a:latin typeface="Arial" pitchFamily="34" charset="0"/>
              <a:ea typeface="ＭＳ Ｐゴシック" charset="0"/>
              <a:cs typeface="Arial" pitchFamily="34" charset="0"/>
            </a:endParaRPr>
          </a:p>
          <a:p>
            <a:pPr marL="0" marR="0" lvl="1"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221F20">
                  <a:lumMod val="90000"/>
                  <a:lumOff val="10000"/>
                </a:srgbClr>
              </a:solidFill>
              <a:effectLst/>
              <a:uLnTx/>
              <a:uFillTx/>
              <a:latin typeface="Arial" pitchFamily="34" charset="0"/>
              <a:ea typeface="ＭＳ Ｐゴシック"/>
              <a:cs typeface="Arial" pitchFamily="34" charset="0"/>
            </a:endParaRPr>
          </a:p>
          <a:p>
            <a:pPr marL="0" marR="0" lvl="1"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400" b="0" i="0" u="none" strike="noStrike" kern="1200" cap="none" spc="0" normalizeH="0" baseline="0" noProof="0">
                <a:ln>
                  <a:noFill/>
                </a:ln>
                <a:solidFill>
                  <a:srgbClr val="221F20">
                    <a:lumMod val="90000"/>
                    <a:lumOff val="10000"/>
                  </a:srgbClr>
                </a:solidFill>
                <a:effectLst/>
                <a:uLnTx/>
                <a:uFillTx/>
                <a:latin typeface="Arial"/>
                <a:ea typeface="ＭＳ Ｐゴシック"/>
                <a:cs typeface="Arial"/>
              </a:rPr>
              <a:t>The Project Delivery Team also regularly engages with stakeholders in Louisiana through Quarterly Public Updates and directly with stakeholders, at their request.</a:t>
            </a:r>
          </a:p>
        </p:txBody>
      </p:sp>
      <p:sp>
        <p:nvSpPr>
          <p:cNvPr id="3" name="Title 2">
            <a:extLst>
              <a:ext uri="{FF2B5EF4-FFF2-40B4-BE49-F238E27FC236}">
                <a16:creationId xmlns:a16="http://schemas.microsoft.com/office/drawing/2014/main" id="{D618DD51-A442-9A5B-9597-CAEA9031BB65}"/>
              </a:ext>
            </a:extLst>
          </p:cNvPr>
          <p:cNvSpPr txBox="1">
            <a:spLocks/>
          </p:cNvSpPr>
          <p:nvPr/>
        </p:nvSpPr>
        <p:spPr bwMode="auto">
          <a:xfrm>
            <a:off x="1406769" y="128981"/>
            <a:ext cx="1051853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all" spc="0" normalizeH="0" baseline="0" noProof="0">
                <a:ln>
                  <a:noFill/>
                </a:ln>
                <a:solidFill>
                  <a:srgbClr val="221F20">
                    <a:lumMod val="90000"/>
                    <a:lumOff val="10000"/>
                  </a:srgbClr>
                </a:solidFill>
                <a:effectLst/>
                <a:uLnTx/>
                <a:uFillTx/>
                <a:latin typeface="Arial"/>
                <a:ea typeface="ＭＳ Ｐゴシック"/>
                <a:cs typeface="Arial"/>
              </a:rPr>
              <a:t>engagements in Louisiana</a:t>
            </a:r>
            <a:endParaRPr kumimoji="0" lang="en-US" sz="4000" b="1" i="0" u="none" strike="noStrike" kern="1200" cap="all" spc="0" normalizeH="0" baseline="0" noProof="0">
              <a:ln>
                <a:noFill/>
              </a:ln>
              <a:solidFill>
                <a:srgbClr val="221F20">
                  <a:lumMod val="90000"/>
                  <a:lumOff val="10000"/>
                </a:srgbClr>
              </a:solidFill>
              <a:effectLst/>
              <a:uLnTx/>
              <a:uFillTx/>
              <a:latin typeface="Arial" pitchFamily="34" charset="0"/>
              <a:ea typeface="ＭＳ Ｐゴシック" charset="0"/>
              <a:cs typeface="Arial" pitchFamily="34" charset="0"/>
            </a:endParaRPr>
          </a:p>
        </p:txBody>
      </p:sp>
      <p:pic>
        <p:nvPicPr>
          <p:cNvPr id="4" name="Picture 3" descr="Logo&#10;&#10;Description automatically generated">
            <a:extLst>
              <a:ext uri="{FF2B5EF4-FFF2-40B4-BE49-F238E27FC236}">
                <a16:creationId xmlns:a16="http://schemas.microsoft.com/office/drawing/2014/main" id="{34027893-DE69-19C9-A4F5-559B23B835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2541" y="2265813"/>
            <a:ext cx="971550" cy="914400"/>
          </a:xfrm>
          <a:prstGeom prst="rect">
            <a:avLst/>
          </a:prstGeom>
        </p:spPr>
      </p:pic>
      <p:pic>
        <p:nvPicPr>
          <p:cNvPr id="12" name="Picture 11">
            <a:extLst>
              <a:ext uri="{FF2B5EF4-FFF2-40B4-BE49-F238E27FC236}">
                <a16:creationId xmlns:a16="http://schemas.microsoft.com/office/drawing/2014/main" id="{AB8F1F49-21AE-303C-53D6-36A9793DBA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85602" y="2248680"/>
            <a:ext cx="918842" cy="948667"/>
          </a:xfrm>
          <a:prstGeom prst="rect">
            <a:avLst/>
          </a:prstGeom>
        </p:spPr>
      </p:pic>
      <p:pic>
        <p:nvPicPr>
          <p:cNvPr id="13" name="Picture 12">
            <a:extLst>
              <a:ext uri="{FF2B5EF4-FFF2-40B4-BE49-F238E27FC236}">
                <a16:creationId xmlns:a16="http://schemas.microsoft.com/office/drawing/2014/main" id="{2DDFF44E-6F03-3C32-959B-497133F45F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7823" y="3286244"/>
            <a:ext cx="914400" cy="914400"/>
          </a:xfrm>
          <a:prstGeom prst="rect">
            <a:avLst/>
          </a:prstGeom>
        </p:spPr>
      </p:pic>
      <p:pic>
        <p:nvPicPr>
          <p:cNvPr id="14" name="Picture 13">
            <a:extLst>
              <a:ext uri="{FF2B5EF4-FFF2-40B4-BE49-F238E27FC236}">
                <a16:creationId xmlns:a16="http://schemas.microsoft.com/office/drawing/2014/main" id="{68937790-F13A-E077-4466-3FA622EE62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66843" y="4320168"/>
            <a:ext cx="1356360" cy="914400"/>
          </a:xfrm>
          <a:prstGeom prst="rect">
            <a:avLst/>
          </a:prstGeom>
        </p:spPr>
      </p:pic>
      <p:pic>
        <p:nvPicPr>
          <p:cNvPr id="15" name="Picture 14">
            <a:extLst>
              <a:ext uri="{FF2B5EF4-FFF2-40B4-BE49-F238E27FC236}">
                <a16:creationId xmlns:a16="http://schemas.microsoft.com/office/drawing/2014/main" id="{C01CCC62-E61F-C7CF-374E-182EA236AE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87172" y="4320168"/>
            <a:ext cx="2256919" cy="914400"/>
          </a:xfrm>
          <a:prstGeom prst="rect">
            <a:avLst/>
          </a:prstGeom>
        </p:spPr>
      </p:pic>
      <p:pic>
        <p:nvPicPr>
          <p:cNvPr id="16" name="Picture 15">
            <a:extLst>
              <a:ext uri="{FF2B5EF4-FFF2-40B4-BE49-F238E27FC236}">
                <a16:creationId xmlns:a16="http://schemas.microsoft.com/office/drawing/2014/main" id="{4C34D516-CFD8-3146-BC29-DCC07EEE763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206769" y="5386121"/>
            <a:ext cx="2637322" cy="891807"/>
          </a:xfrm>
          <a:prstGeom prst="rect">
            <a:avLst/>
          </a:prstGeom>
          <a:ln w="34925">
            <a:noFill/>
          </a:ln>
        </p:spPr>
      </p:pic>
      <p:pic>
        <p:nvPicPr>
          <p:cNvPr id="17" name="Picture 16">
            <a:extLst>
              <a:ext uri="{FF2B5EF4-FFF2-40B4-BE49-F238E27FC236}">
                <a16:creationId xmlns:a16="http://schemas.microsoft.com/office/drawing/2014/main" id="{BC5701DB-F496-DC87-BBD1-DC57EBAFAA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59223" y="5299048"/>
            <a:ext cx="1371600" cy="914400"/>
          </a:xfrm>
          <a:prstGeom prst="rect">
            <a:avLst/>
          </a:prstGeom>
        </p:spPr>
      </p:pic>
      <p:pic>
        <p:nvPicPr>
          <p:cNvPr id="18" name="Picture 17">
            <a:extLst>
              <a:ext uri="{FF2B5EF4-FFF2-40B4-BE49-F238E27FC236}">
                <a16:creationId xmlns:a16="http://schemas.microsoft.com/office/drawing/2014/main" id="{F1C865AB-10FA-DA35-17DA-B193FD92154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18490" y="3286244"/>
            <a:ext cx="1625601" cy="914400"/>
          </a:xfrm>
          <a:prstGeom prst="rect">
            <a:avLst/>
          </a:prstGeom>
        </p:spPr>
      </p:pic>
      <p:sp>
        <p:nvSpPr>
          <p:cNvPr id="19" name="TextBox 18">
            <a:extLst>
              <a:ext uri="{FF2B5EF4-FFF2-40B4-BE49-F238E27FC236}">
                <a16:creationId xmlns:a16="http://schemas.microsoft.com/office/drawing/2014/main" id="{0190C3EA-1DC8-5740-4E65-E4F76EE4346E}"/>
              </a:ext>
            </a:extLst>
          </p:cNvPr>
          <p:cNvSpPr txBox="1"/>
          <p:nvPr/>
        </p:nvSpPr>
        <p:spPr>
          <a:xfrm>
            <a:off x="9133267" y="1266422"/>
            <a:ext cx="28934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221F20"/>
                </a:solidFill>
                <a:effectLst/>
                <a:uLnTx/>
                <a:uFillTx/>
                <a:latin typeface="Arial"/>
                <a:ea typeface="ＭＳ Ｐゴシック"/>
                <a:cs typeface="Arial"/>
              </a:rPr>
              <a:t>Engaged Louisiana State Agencies</a:t>
            </a:r>
            <a:endParaRPr kumimoji="0" lang="en-US" sz="1800" b="0" i="0" u="none" strike="noStrike" kern="0" cap="none" spc="0" normalizeH="0" baseline="0" noProof="0">
              <a:ln>
                <a:noFill/>
              </a:ln>
              <a:solidFill>
                <a:srgbClr val="221F20"/>
              </a:solidFill>
              <a:effectLst/>
              <a:uLnTx/>
              <a:uFillTx/>
            </a:endParaRPr>
          </a:p>
        </p:txBody>
      </p:sp>
    </p:spTree>
    <p:extLst>
      <p:ext uri="{BB962C8B-B14F-4D97-AF65-F5344CB8AC3E}">
        <p14:creationId xmlns:p14="http://schemas.microsoft.com/office/powerpoint/2010/main" val="240844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grass, tree, sky&#10;&#10;Description automatically generated">
            <a:extLst>
              <a:ext uri="{FF2B5EF4-FFF2-40B4-BE49-F238E27FC236}">
                <a16:creationId xmlns:a16="http://schemas.microsoft.com/office/drawing/2014/main" id="{B9157A7B-71C1-7020-317E-BD4C6A4E10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
          <a:stretch/>
        </p:blipFill>
        <p:spPr>
          <a:xfrm>
            <a:off x="17996" y="-4530"/>
            <a:ext cx="12159490" cy="6856837"/>
          </a:xfrm>
          <a:prstGeom prst="rect">
            <a:avLst/>
          </a:prstGeom>
        </p:spPr>
      </p:pic>
      <p:grpSp>
        <p:nvGrpSpPr>
          <p:cNvPr id="7" name="Group 6">
            <a:extLst>
              <a:ext uri="{FF2B5EF4-FFF2-40B4-BE49-F238E27FC236}">
                <a16:creationId xmlns:a16="http://schemas.microsoft.com/office/drawing/2014/main" id="{D04E4427-55CF-5D3F-C369-8EA17877DA5D}"/>
              </a:ext>
            </a:extLst>
          </p:cNvPr>
          <p:cNvGrpSpPr/>
          <p:nvPr/>
        </p:nvGrpSpPr>
        <p:grpSpPr>
          <a:xfrm>
            <a:off x="5690413" y="2628563"/>
            <a:ext cx="6234674" cy="1221746"/>
            <a:chOff x="5739173" y="2507868"/>
            <a:chExt cx="6234674" cy="1221746"/>
          </a:xfrm>
        </p:grpSpPr>
        <p:sp>
          <p:nvSpPr>
            <p:cNvPr id="8" name="Rectangle: Single Corner Snipped 7">
              <a:extLst>
                <a:ext uri="{FF2B5EF4-FFF2-40B4-BE49-F238E27FC236}">
                  <a16:creationId xmlns:a16="http://schemas.microsoft.com/office/drawing/2014/main" id="{6C9C6F37-13A6-F275-F42C-FC4094ECB09A}"/>
                </a:ext>
              </a:extLst>
            </p:cNvPr>
            <p:cNvSpPr/>
            <p:nvPr/>
          </p:nvSpPr>
          <p:spPr>
            <a:xfrm>
              <a:off x="5739173" y="2507868"/>
              <a:ext cx="6234674" cy="1221746"/>
            </a:xfrm>
            <a:prstGeom prst="snip1Rect">
              <a:avLst>
                <a:gd name="adj" fmla="val 45545"/>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200DB83C-A06A-180F-303D-8000697DBA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7092" y="2546371"/>
              <a:ext cx="1136979" cy="1136979"/>
            </a:xfrm>
            <a:prstGeom prst="rect">
              <a:avLst/>
            </a:prstGeom>
          </p:spPr>
        </p:pic>
      </p:grpSp>
      <p:grpSp>
        <p:nvGrpSpPr>
          <p:cNvPr id="15" name="Group 14">
            <a:extLst>
              <a:ext uri="{FF2B5EF4-FFF2-40B4-BE49-F238E27FC236}">
                <a16:creationId xmlns:a16="http://schemas.microsoft.com/office/drawing/2014/main" id="{F625811F-9383-E4C4-6288-800397775B31}"/>
              </a:ext>
            </a:extLst>
          </p:cNvPr>
          <p:cNvGrpSpPr/>
          <p:nvPr/>
        </p:nvGrpSpPr>
        <p:grpSpPr>
          <a:xfrm>
            <a:off x="5701971" y="4014843"/>
            <a:ext cx="6191090" cy="1241901"/>
            <a:chOff x="5762171" y="4011556"/>
            <a:chExt cx="6191090" cy="1241901"/>
          </a:xfrm>
        </p:grpSpPr>
        <p:sp>
          <p:nvSpPr>
            <p:cNvPr id="22" name="Rectangle: Single Corner Snipped 21">
              <a:extLst>
                <a:ext uri="{FF2B5EF4-FFF2-40B4-BE49-F238E27FC236}">
                  <a16:creationId xmlns:a16="http://schemas.microsoft.com/office/drawing/2014/main" id="{C5BE31A5-3BF3-F7AF-E375-1800597CD32A}"/>
                </a:ext>
              </a:extLst>
            </p:cNvPr>
            <p:cNvSpPr/>
            <p:nvPr/>
          </p:nvSpPr>
          <p:spPr>
            <a:xfrm>
              <a:off x="5762171" y="4019442"/>
              <a:ext cx="6191090" cy="1221746"/>
            </a:xfrm>
            <a:prstGeom prst="snip1Rect">
              <a:avLst>
                <a:gd name="adj" fmla="val 44357"/>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8A54A54F-F04A-521D-3690-EEBD6323CF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5962" y="4011556"/>
              <a:ext cx="1241901" cy="1241901"/>
            </a:xfrm>
            <a:prstGeom prst="rect">
              <a:avLst/>
            </a:prstGeom>
          </p:spPr>
        </p:pic>
      </p:grpSp>
      <p:grpSp>
        <p:nvGrpSpPr>
          <p:cNvPr id="27" name="Group 26">
            <a:extLst>
              <a:ext uri="{FF2B5EF4-FFF2-40B4-BE49-F238E27FC236}">
                <a16:creationId xmlns:a16="http://schemas.microsoft.com/office/drawing/2014/main" id="{927AD30A-61ED-A57D-EF0F-FBB13DA4E871}"/>
              </a:ext>
            </a:extLst>
          </p:cNvPr>
          <p:cNvGrpSpPr/>
          <p:nvPr/>
        </p:nvGrpSpPr>
        <p:grpSpPr>
          <a:xfrm>
            <a:off x="5701971" y="5409009"/>
            <a:ext cx="6191090" cy="1221746"/>
            <a:chOff x="5772445" y="5456634"/>
            <a:chExt cx="6191090" cy="1221746"/>
          </a:xfrm>
        </p:grpSpPr>
        <p:sp>
          <p:nvSpPr>
            <p:cNvPr id="28" name="Rectangle: Single Corner Snipped 27">
              <a:extLst>
                <a:ext uri="{FF2B5EF4-FFF2-40B4-BE49-F238E27FC236}">
                  <a16:creationId xmlns:a16="http://schemas.microsoft.com/office/drawing/2014/main" id="{230F4128-B701-A291-8E4F-55C78211F2FE}"/>
                </a:ext>
              </a:extLst>
            </p:cNvPr>
            <p:cNvSpPr/>
            <p:nvPr/>
          </p:nvSpPr>
          <p:spPr>
            <a:xfrm>
              <a:off x="5772445" y="5456634"/>
              <a:ext cx="6191090" cy="1221746"/>
            </a:xfrm>
            <a:prstGeom prst="snip1Rect">
              <a:avLst>
                <a:gd name="adj" fmla="val 44357"/>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Icon&#10;&#10;Description automatically generated">
              <a:extLst>
                <a:ext uri="{FF2B5EF4-FFF2-40B4-BE49-F238E27FC236}">
                  <a16:creationId xmlns:a16="http://schemas.microsoft.com/office/drawing/2014/main" id="{E3C54F78-92D3-8A8D-8D7A-0B1EEE9DBA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4340" y="5527344"/>
              <a:ext cx="1080325" cy="1080325"/>
            </a:xfrm>
            <a:prstGeom prst="rect">
              <a:avLst/>
            </a:prstGeom>
          </p:spPr>
        </p:pic>
      </p:grpSp>
      <p:sp>
        <p:nvSpPr>
          <p:cNvPr id="30" name="Rectangle: Single Corner Snipped 29">
            <a:extLst>
              <a:ext uri="{FF2B5EF4-FFF2-40B4-BE49-F238E27FC236}">
                <a16:creationId xmlns:a16="http://schemas.microsoft.com/office/drawing/2014/main" id="{853A69E6-DF1D-D3E4-6E65-02D303142A53}"/>
              </a:ext>
            </a:extLst>
          </p:cNvPr>
          <p:cNvSpPr/>
          <p:nvPr/>
        </p:nvSpPr>
        <p:spPr>
          <a:xfrm>
            <a:off x="5701971" y="1221866"/>
            <a:ext cx="6191090" cy="1221746"/>
          </a:xfrm>
          <a:prstGeom prst="snip1Rect">
            <a:avLst>
              <a:gd name="adj" fmla="val 44357"/>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A red and white sign&#10;&#10;Description automatically generated with medium confidence">
            <a:extLst>
              <a:ext uri="{FF2B5EF4-FFF2-40B4-BE49-F238E27FC236}">
                <a16:creationId xmlns:a16="http://schemas.microsoft.com/office/drawing/2014/main" id="{C97F8C80-DB79-25D5-D31C-5A9AE3A020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3866" y="1273164"/>
            <a:ext cx="1597590" cy="1101702"/>
          </a:xfrm>
          <a:prstGeom prst="rect">
            <a:avLst/>
          </a:prstGeom>
        </p:spPr>
      </p:pic>
      <p:sp>
        <p:nvSpPr>
          <p:cNvPr id="32" name="TextBox 31">
            <a:extLst>
              <a:ext uri="{FF2B5EF4-FFF2-40B4-BE49-F238E27FC236}">
                <a16:creationId xmlns:a16="http://schemas.microsoft.com/office/drawing/2014/main" id="{1D40A513-53D8-E039-99EC-C546D7A006EB}"/>
              </a:ext>
            </a:extLst>
          </p:cNvPr>
          <p:cNvSpPr txBox="1"/>
          <p:nvPr/>
        </p:nvSpPr>
        <p:spPr>
          <a:xfrm>
            <a:off x="7264423" y="1784996"/>
            <a:ext cx="4516157" cy="461665"/>
          </a:xfrm>
          <a:prstGeom prst="rect">
            <a:avLst/>
          </a:prstGeom>
          <a:noFill/>
        </p:spPr>
        <p:txBody>
          <a:bodyPr wrap="square" rtlCol="0">
            <a:spAutoFit/>
          </a:bodyPr>
          <a:lstStyle/>
          <a:p>
            <a:r>
              <a:rPr lang="en-US" sz="2400">
                <a:solidFill>
                  <a:schemeClr val="accent6">
                    <a:lumMod val="75000"/>
                  </a:schemeClr>
                </a:solidFill>
                <a:latin typeface="Arial" panose="020B0604020202020204" pitchFamily="34" charset="0"/>
                <a:cs typeface="Arial" panose="020B0604020202020204" pitchFamily="34" charset="0"/>
              </a:rPr>
              <a:t>www.mvn.usace.army.mil</a:t>
            </a:r>
          </a:p>
        </p:txBody>
      </p:sp>
      <p:sp>
        <p:nvSpPr>
          <p:cNvPr id="33" name="TextBox 32">
            <a:extLst>
              <a:ext uri="{FF2B5EF4-FFF2-40B4-BE49-F238E27FC236}">
                <a16:creationId xmlns:a16="http://schemas.microsoft.com/office/drawing/2014/main" id="{4043E16A-D863-E62B-7319-20881E5F8F1A}"/>
              </a:ext>
            </a:extLst>
          </p:cNvPr>
          <p:cNvSpPr txBox="1"/>
          <p:nvPr/>
        </p:nvSpPr>
        <p:spPr>
          <a:xfrm>
            <a:off x="7264423" y="1377413"/>
            <a:ext cx="4361166" cy="461665"/>
          </a:xfrm>
          <a:prstGeom prst="rect">
            <a:avLst/>
          </a:prstGeom>
          <a:noFill/>
        </p:spPr>
        <p:txBody>
          <a:bodyPr wrap="square" rtlCol="0">
            <a:spAutoFit/>
          </a:bodyPr>
          <a:lstStyle/>
          <a:p>
            <a:r>
              <a:rPr lang="en-US" sz="2400">
                <a:solidFill>
                  <a:schemeClr val="accent6">
                    <a:lumMod val="75000"/>
                  </a:schemeClr>
                </a:solidFill>
                <a:latin typeface="Arial Black" panose="020B0A04020102020204" pitchFamily="34" charset="0"/>
              </a:rPr>
              <a:t>District website</a:t>
            </a:r>
          </a:p>
        </p:txBody>
      </p:sp>
      <p:sp>
        <p:nvSpPr>
          <p:cNvPr id="34" name="TextBox 33">
            <a:extLst>
              <a:ext uri="{FF2B5EF4-FFF2-40B4-BE49-F238E27FC236}">
                <a16:creationId xmlns:a16="http://schemas.microsoft.com/office/drawing/2014/main" id="{09756508-EDE6-5333-664F-9D970830B6E0}"/>
              </a:ext>
            </a:extLst>
          </p:cNvPr>
          <p:cNvSpPr txBox="1"/>
          <p:nvPr/>
        </p:nvSpPr>
        <p:spPr>
          <a:xfrm>
            <a:off x="6902162" y="2760644"/>
            <a:ext cx="4171950" cy="461665"/>
          </a:xfrm>
          <a:prstGeom prst="rect">
            <a:avLst/>
          </a:prstGeom>
          <a:noFill/>
        </p:spPr>
        <p:txBody>
          <a:bodyPr wrap="square" rtlCol="0">
            <a:spAutoFit/>
          </a:bodyPr>
          <a:lstStyle/>
          <a:p>
            <a:r>
              <a:rPr lang="en-US" sz="2400">
                <a:solidFill>
                  <a:srgbClr val="3C5A99"/>
                </a:solidFill>
                <a:latin typeface="Arial Black" panose="020B0A04020102020204" pitchFamily="34" charset="0"/>
              </a:rPr>
              <a:t>Facebook</a:t>
            </a:r>
          </a:p>
        </p:txBody>
      </p:sp>
      <p:sp>
        <p:nvSpPr>
          <p:cNvPr id="35" name="TextBox 34">
            <a:extLst>
              <a:ext uri="{FF2B5EF4-FFF2-40B4-BE49-F238E27FC236}">
                <a16:creationId xmlns:a16="http://schemas.microsoft.com/office/drawing/2014/main" id="{0D55F9D0-5AFB-D502-0E5A-8F884A2D1B49}"/>
              </a:ext>
            </a:extLst>
          </p:cNvPr>
          <p:cNvSpPr txBox="1"/>
          <p:nvPr/>
        </p:nvSpPr>
        <p:spPr>
          <a:xfrm>
            <a:off x="6902162" y="3222309"/>
            <a:ext cx="4990899" cy="461665"/>
          </a:xfrm>
          <a:prstGeom prst="rect">
            <a:avLst/>
          </a:prstGeom>
          <a:noFill/>
        </p:spPr>
        <p:txBody>
          <a:bodyPr wrap="square">
            <a:spAutoFit/>
          </a:bodyPr>
          <a:lstStyle/>
          <a:p>
            <a:r>
              <a:rPr lang="en-US" sz="2400">
                <a:solidFill>
                  <a:srgbClr val="3C5A99"/>
                </a:solidFill>
                <a:effectLst/>
                <a:latin typeface="Arial" panose="020B0604020202020204" pitchFamily="34" charset="0"/>
                <a:ea typeface="Calibri" panose="020F0502020204030204" pitchFamily="34" charset="0"/>
                <a:cs typeface="Arial" panose="020B0604020202020204" pitchFamily="34" charset="0"/>
              </a:rPr>
              <a:t>www.facebook.com/usacenola</a:t>
            </a:r>
            <a:endParaRPr lang="en-US" sz="2400">
              <a:solidFill>
                <a:srgbClr val="3C5A99"/>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1149115-F054-8A62-7425-48C4C2CBEAC9}"/>
              </a:ext>
            </a:extLst>
          </p:cNvPr>
          <p:cNvSpPr txBox="1"/>
          <p:nvPr/>
        </p:nvSpPr>
        <p:spPr>
          <a:xfrm>
            <a:off x="6895311" y="4613379"/>
            <a:ext cx="4878418" cy="461665"/>
          </a:xfrm>
          <a:prstGeom prst="rect">
            <a:avLst/>
          </a:prstGeom>
          <a:noFill/>
        </p:spPr>
        <p:txBody>
          <a:bodyPr wrap="square">
            <a:spAutoFit/>
          </a:bodyPr>
          <a:lstStyle/>
          <a:p>
            <a:pPr marL="0" marR="0">
              <a:spcBef>
                <a:spcPts val="0"/>
              </a:spcBef>
              <a:spcAft>
                <a:spcPts val="0"/>
              </a:spcAft>
            </a:pPr>
            <a:r>
              <a:rPr lang="en-US" sz="2400">
                <a:solidFill>
                  <a:srgbClr val="9C37B8"/>
                </a:solidFill>
                <a:effectLst/>
                <a:latin typeface="Arial" panose="020B0604020202020204" pitchFamily="34" charset="0"/>
                <a:ea typeface="Calibri" panose="020F0502020204030204" pitchFamily="34" charset="0"/>
                <a:cs typeface="Arial" panose="020B0604020202020204" pitchFamily="34" charset="0"/>
              </a:rPr>
              <a:t>www.instagram.com/usace_nola</a:t>
            </a:r>
          </a:p>
        </p:txBody>
      </p:sp>
      <p:sp>
        <p:nvSpPr>
          <p:cNvPr id="37" name="TextBox 36">
            <a:extLst>
              <a:ext uri="{FF2B5EF4-FFF2-40B4-BE49-F238E27FC236}">
                <a16:creationId xmlns:a16="http://schemas.microsoft.com/office/drawing/2014/main" id="{20C913CF-7F95-40EA-5D12-B4BFD5DF2145}"/>
              </a:ext>
            </a:extLst>
          </p:cNvPr>
          <p:cNvSpPr txBox="1"/>
          <p:nvPr/>
        </p:nvSpPr>
        <p:spPr>
          <a:xfrm>
            <a:off x="6895311" y="4171937"/>
            <a:ext cx="4878418" cy="461665"/>
          </a:xfrm>
          <a:prstGeom prst="rect">
            <a:avLst/>
          </a:prstGeom>
          <a:noFill/>
        </p:spPr>
        <p:txBody>
          <a:bodyPr wrap="square">
            <a:spAutoFit/>
          </a:bodyPr>
          <a:lstStyle/>
          <a:p>
            <a:pPr marL="0" marR="0">
              <a:spcBef>
                <a:spcPts val="0"/>
              </a:spcBef>
              <a:spcAft>
                <a:spcPts val="0"/>
              </a:spcAft>
            </a:pPr>
            <a:r>
              <a:rPr lang="en-US" sz="2400">
                <a:solidFill>
                  <a:srgbClr val="9C37B8"/>
                </a:solidFill>
                <a:effectLst/>
                <a:latin typeface="Arial Black" panose="020B0A04020102020204" pitchFamily="34" charset="0"/>
                <a:ea typeface="Calibri" panose="020F0502020204030204" pitchFamily="34" charset="0"/>
              </a:rPr>
              <a:t>Instagram</a:t>
            </a:r>
          </a:p>
        </p:txBody>
      </p:sp>
      <p:sp>
        <p:nvSpPr>
          <p:cNvPr id="38" name="TextBox 37">
            <a:extLst>
              <a:ext uri="{FF2B5EF4-FFF2-40B4-BE49-F238E27FC236}">
                <a16:creationId xmlns:a16="http://schemas.microsoft.com/office/drawing/2014/main" id="{5496D77D-D18A-128F-4F62-4E8D95FD0C85}"/>
              </a:ext>
            </a:extLst>
          </p:cNvPr>
          <p:cNvSpPr txBox="1"/>
          <p:nvPr/>
        </p:nvSpPr>
        <p:spPr>
          <a:xfrm>
            <a:off x="6902162" y="6060922"/>
            <a:ext cx="3992393" cy="461665"/>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twitter.com/</a:t>
            </a:r>
            <a:r>
              <a:rPr lang="en-US" sz="2400">
                <a:latin typeface="Arial" panose="020B0604020202020204" pitchFamily="34" charset="0"/>
                <a:ea typeface="Calibri" panose="020F0502020204030204" pitchFamily="34" charset="0"/>
                <a:cs typeface="Arial" panose="020B0604020202020204" pitchFamily="34" charset="0"/>
              </a:rPr>
              <a:t>usacenola</a:t>
            </a:r>
            <a:endParaRPr lang="en-US" sz="240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8CB89C6-C5BE-88FF-E6D7-01E3115537B9}"/>
              </a:ext>
            </a:extLst>
          </p:cNvPr>
          <p:cNvSpPr txBox="1"/>
          <p:nvPr/>
        </p:nvSpPr>
        <p:spPr>
          <a:xfrm>
            <a:off x="6895311" y="5559727"/>
            <a:ext cx="3992393" cy="461665"/>
          </a:xfrm>
          <a:prstGeom prst="rect">
            <a:avLst/>
          </a:prstGeom>
          <a:noFill/>
        </p:spPr>
        <p:txBody>
          <a:bodyPr wrap="square">
            <a:spAutoFit/>
          </a:bodyPr>
          <a:lstStyle/>
          <a:p>
            <a:r>
              <a:rPr lang="en-US" sz="2400" i="1">
                <a:latin typeface="Arial Black" panose="020B0A04020102020204" pitchFamily="34" charset="0"/>
              </a:rPr>
              <a:t>X</a:t>
            </a:r>
            <a:r>
              <a:rPr lang="en-US" sz="2400">
                <a:latin typeface="Arial Black" panose="020B0A04020102020204" pitchFamily="34" charset="0"/>
              </a:rPr>
              <a:t> (Twitter)</a:t>
            </a:r>
          </a:p>
        </p:txBody>
      </p:sp>
      <p:pic>
        <p:nvPicPr>
          <p:cNvPr id="40" name="Picture 39" descr="A red and white sign&#10;&#10;Description automatically generated with medium confidence">
            <a:extLst>
              <a:ext uri="{FF2B5EF4-FFF2-40B4-BE49-F238E27FC236}">
                <a16:creationId xmlns:a16="http://schemas.microsoft.com/office/drawing/2014/main" id="{EA916F95-6B95-60C4-1191-238A2C49E9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43" name="Rectangle: Rounded Corners 42">
            <a:extLst>
              <a:ext uri="{FF2B5EF4-FFF2-40B4-BE49-F238E27FC236}">
                <a16:creationId xmlns:a16="http://schemas.microsoft.com/office/drawing/2014/main" id="{E5FB8B6A-CE1E-1B1B-3FDC-058396A3E3D4}"/>
              </a:ext>
            </a:extLst>
          </p:cNvPr>
          <p:cNvSpPr/>
          <p:nvPr/>
        </p:nvSpPr>
        <p:spPr>
          <a:xfrm>
            <a:off x="1098229" y="259593"/>
            <a:ext cx="10886080" cy="542549"/>
          </a:xfrm>
          <a:prstGeom prst="roundRect">
            <a:avLst>
              <a:gd name="adj" fmla="val 18606"/>
            </a:avLst>
          </a:prstGeom>
          <a:solidFill>
            <a:srgbClr val="B6C2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6">
            <a:extLst>
              <a:ext uri="{FF2B5EF4-FFF2-40B4-BE49-F238E27FC236}">
                <a16:creationId xmlns:a16="http://schemas.microsoft.com/office/drawing/2014/main" id="{9715B3C8-90CC-6268-3671-30AAB869464F}"/>
              </a:ext>
            </a:extLst>
          </p:cNvPr>
          <p:cNvSpPr txBox="1">
            <a:spLocks/>
          </p:cNvSpPr>
          <p:nvPr/>
        </p:nvSpPr>
        <p:spPr bwMode="auto">
          <a:xfrm>
            <a:off x="1098229" y="304081"/>
            <a:ext cx="10886080" cy="453572"/>
          </a:xfrm>
          <a:prstGeom prst="rect">
            <a:avLst/>
          </a:prstGeom>
          <a:noFill/>
          <a:ln w="12700">
            <a:noFill/>
            <a:miter lim="800000"/>
            <a:headEnd/>
            <a:tailEnd/>
          </a:ln>
        </p:spPr>
        <p:txBody>
          <a:bodyPr vert="horz" wrap="square" lIns="45720" tIns="0" rIns="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accent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sz="2400">
                <a:solidFill>
                  <a:schemeClr val="tx2">
                    <a:lumMod val="95000"/>
                  </a:schemeClr>
                </a:solidFill>
                <a:latin typeface="Arial Black" panose="020B0A04020102020204" pitchFamily="34" charset="0"/>
              </a:rPr>
              <a:t>FOLLOW US FOR THE LATEST ANNOUNCEMENTS</a:t>
            </a:r>
          </a:p>
        </p:txBody>
      </p:sp>
      <p:pic>
        <p:nvPicPr>
          <p:cNvPr id="3" name="Picture 2" descr="Qr code&#10;&#10;Description automatically generated">
            <a:extLst>
              <a:ext uri="{FF2B5EF4-FFF2-40B4-BE49-F238E27FC236}">
                <a16:creationId xmlns:a16="http://schemas.microsoft.com/office/drawing/2014/main" id="{7402492D-407F-3DB5-D87E-121C3CF3E39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6959" y="3377695"/>
            <a:ext cx="1828800" cy="15722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982E01F-D4E7-543A-2406-50C09A76E0F7}"/>
              </a:ext>
            </a:extLst>
          </p:cNvPr>
          <p:cNvSpPr/>
          <p:nvPr/>
        </p:nvSpPr>
        <p:spPr>
          <a:xfrm>
            <a:off x="216959" y="4979918"/>
            <a:ext cx="1828800" cy="384602"/>
          </a:xfrm>
          <a:prstGeom prst="rect">
            <a:avLst/>
          </a:prstGeom>
          <a:solidFill>
            <a:srgbClr val="65D965"/>
          </a:solidFill>
          <a:ln w="57150">
            <a:solidFill>
              <a:srgbClr val="00B050"/>
            </a:solidFill>
          </a:ln>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fontAlgn="base" latinLnBrk="0" hangingPunct="1">
              <a:spcBef>
                <a:spcPct val="0"/>
              </a:spcBef>
              <a:spcAft>
                <a:spcPct val="0"/>
              </a:spcAft>
              <a:defRPr sz="2400" kern="1200">
                <a:solidFill>
                  <a:schemeClr val="dk1"/>
                </a:solidFill>
                <a:latin typeface="+mn-lt"/>
                <a:ea typeface="+mn-ea"/>
                <a:cs typeface="+mn-cs"/>
              </a:defRPr>
            </a:lvl1pPr>
            <a:lvl2pPr marL="457200" algn="l" defTabSz="914400" rtl="0" eaLnBrk="1" fontAlgn="base" latinLnBrk="0" hangingPunct="1">
              <a:spcBef>
                <a:spcPct val="0"/>
              </a:spcBef>
              <a:spcAft>
                <a:spcPct val="0"/>
              </a:spcAft>
              <a:defRPr sz="2400" kern="1200">
                <a:solidFill>
                  <a:schemeClr val="dk1"/>
                </a:solidFill>
                <a:latin typeface="+mn-lt"/>
                <a:ea typeface="+mn-ea"/>
                <a:cs typeface="+mn-cs"/>
              </a:defRPr>
            </a:lvl2pPr>
            <a:lvl3pPr marL="914400" algn="l" defTabSz="914400" rtl="0" eaLnBrk="1" fontAlgn="base" latinLnBrk="0" hangingPunct="1">
              <a:spcBef>
                <a:spcPct val="0"/>
              </a:spcBef>
              <a:spcAft>
                <a:spcPct val="0"/>
              </a:spcAft>
              <a:defRPr sz="2400" kern="1200">
                <a:solidFill>
                  <a:schemeClr val="dk1"/>
                </a:solidFill>
                <a:latin typeface="+mn-lt"/>
                <a:ea typeface="+mn-ea"/>
                <a:cs typeface="+mn-cs"/>
              </a:defRPr>
            </a:lvl3pPr>
            <a:lvl4pPr marL="1371600" algn="l" defTabSz="914400" rtl="0" eaLnBrk="1" fontAlgn="base" latinLnBrk="0" hangingPunct="1">
              <a:spcBef>
                <a:spcPct val="0"/>
              </a:spcBef>
              <a:spcAft>
                <a:spcPct val="0"/>
              </a:spcAft>
              <a:defRPr sz="2400" kern="1200">
                <a:solidFill>
                  <a:schemeClr val="dk1"/>
                </a:solidFill>
                <a:latin typeface="+mn-lt"/>
                <a:ea typeface="+mn-ea"/>
                <a:cs typeface="+mn-cs"/>
              </a:defRPr>
            </a:lvl4pPr>
            <a:lvl5pPr marL="1828800" algn="l" defTabSz="914400" rtl="0" eaLnBrk="1" fontAlgn="base" latinLnBrk="0" hangingPunct="1">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lgn="ctr"/>
            <a:r>
              <a:rPr lang="en-US" sz="2000"/>
              <a:t>Study Website</a:t>
            </a:r>
          </a:p>
        </p:txBody>
      </p:sp>
      <p:sp>
        <p:nvSpPr>
          <p:cNvPr id="12" name="Rectangle: Single Corner Snipped 11">
            <a:extLst>
              <a:ext uri="{FF2B5EF4-FFF2-40B4-BE49-F238E27FC236}">
                <a16:creationId xmlns:a16="http://schemas.microsoft.com/office/drawing/2014/main" id="{15BDE8E2-9CDB-F04F-34C2-C85AD1070572}"/>
              </a:ext>
            </a:extLst>
          </p:cNvPr>
          <p:cNvSpPr/>
          <p:nvPr/>
        </p:nvSpPr>
        <p:spPr>
          <a:xfrm>
            <a:off x="210042" y="5409009"/>
            <a:ext cx="5075636" cy="1221746"/>
          </a:xfrm>
          <a:prstGeom prst="snip1Rect">
            <a:avLst>
              <a:gd name="adj" fmla="val 44357"/>
            </a:avLst>
          </a:prstGeom>
          <a:solidFill>
            <a:srgbClr val="B6C2CE"/>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70E112-CCF3-3868-12F3-E6E2D955092C}"/>
              </a:ext>
            </a:extLst>
          </p:cNvPr>
          <p:cNvSpPr txBox="1"/>
          <p:nvPr/>
        </p:nvSpPr>
        <p:spPr>
          <a:xfrm>
            <a:off x="210042" y="5430426"/>
            <a:ext cx="5491930" cy="1200329"/>
          </a:xfrm>
          <a:prstGeom prst="rect">
            <a:avLst/>
          </a:prstGeom>
          <a:noFill/>
        </p:spPr>
        <p:txBody>
          <a:bodyPr wrap="square">
            <a:spAutoFit/>
          </a:bodyPr>
          <a:lstStyle/>
          <a:p>
            <a:pPr marL="0" lvl="1" indent="0">
              <a:buNone/>
              <a:tabLst>
                <a:tab pos="0" algn="l"/>
                <a:tab pos="4414838" algn="r"/>
              </a:tabLst>
            </a:pPr>
            <a:r>
              <a:rPr lang="en-US" sz="1800" b="1">
                <a:latin typeface="Arial"/>
                <a:cs typeface="Arial"/>
              </a:rPr>
              <a:t>Email: </a:t>
            </a:r>
          </a:p>
          <a:p>
            <a:pPr marL="0" lvl="1" indent="0">
              <a:buNone/>
              <a:tabLst>
                <a:tab pos="0" algn="l"/>
                <a:tab pos="4414838" algn="r"/>
              </a:tabLst>
            </a:pPr>
            <a:r>
              <a:rPr lang="en-US" sz="1800" b="1">
                <a:solidFill>
                  <a:schemeClr val="accent5">
                    <a:lumMod val="60000"/>
                    <a:lumOff val="40000"/>
                  </a:schemeClr>
                </a:solidFill>
                <a:latin typeface="Arial"/>
                <a:cs typeface="Arial"/>
                <a:hlinkClick r:id="rId10">
                  <a:extLst>
                    <a:ext uri="{A12FA001-AC4F-418D-AE19-62706E023703}">
                      <ahyp:hlinkClr xmlns:ahyp="http://schemas.microsoft.com/office/drawing/2018/hyperlinkcolor" val="tx"/>
                    </a:ext>
                  </a:extLst>
                </a:hlinkClick>
              </a:rPr>
              <a:t>LMRComp@usace.army.mil</a:t>
            </a:r>
            <a:endParaRPr lang="en-US" sz="1800" b="1">
              <a:solidFill>
                <a:schemeClr val="accent5">
                  <a:lumMod val="60000"/>
                  <a:lumOff val="40000"/>
                </a:schemeClr>
              </a:solidFill>
              <a:latin typeface="Arial"/>
              <a:cs typeface="Arial"/>
            </a:endParaRPr>
          </a:p>
          <a:p>
            <a:pPr marL="0" lvl="1" indent="0">
              <a:buNone/>
              <a:tabLst>
                <a:tab pos="0" algn="l"/>
                <a:tab pos="4414838" algn="r"/>
              </a:tabLst>
            </a:pPr>
            <a:r>
              <a:rPr lang="en-US" sz="1800" b="1">
                <a:latin typeface="Arial"/>
                <a:cs typeface="Arial"/>
              </a:rPr>
              <a:t>Website: </a:t>
            </a:r>
            <a:r>
              <a:rPr lang="en-US" sz="1800" b="1">
                <a:solidFill>
                  <a:schemeClr val="accent5">
                    <a:lumMod val="60000"/>
                    <a:lumOff val="40000"/>
                  </a:schemeClr>
                </a:solidFill>
                <a:latin typeface="Arial"/>
                <a:cs typeface="Arial"/>
                <a:hlinkClick r:id="rId11">
                  <a:extLst>
                    <a:ext uri="{A12FA001-AC4F-418D-AE19-62706E023703}">
                      <ahyp:hlinkClr xmlns:ahyp="http://schemas.microsoft.com/office/drawing/2018/hyperlinkcolor" val="tx"/>
                    </a:ext>
                  </a:extLst>
                </a:hlinkClick>
              </a:rPr>
              <a:t>www.mvn.usace.army.mil/About/LMRComp/</a:t>
            </a:r>
            <a:endParaRPr lang="en-US" sz="1800" b="1">
              <a:solidFill>
                <a:schemeClr val="accent5">
                  <a:lumMod val="60000"/>
                  <a:lumOff val="40000"/>
                </a:schemeClr>
              </a:solidFill>
              <a:latin typeface="Arial"/>
              <a:cs typeface="Arial"/>
            </a:endParaRPr>
          </a:p>
        </p:txBody>
      </p:sp>
    </p:spTree>
    <p:extLst>
      <p:ext uri="{BB962C8B-B14F-4D97-AF65-F5344CB8AC3E}">
        <p14:creationId xmlns:p14="http://schemas.microsoft.com/office/powerpoint/2010/main" val="3760383352"/>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1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19 LRD Regional Master Theme new.potx" id="{CBC9B1DE-2258-4D88-BECB-09A1D7F19CE6}" vid="{CDE2A913-3689-4292-857E-FC4FF3F8ED1E}"/>
    </a:ext>
  </a:extLst>
</a:theme>
</file>

<file path=ppt/theme/theme4.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19 LRD Regional Master Theme new.potx" id="{CBC9B1DE-2258-4D88-BECB-09A1D7F19CE6}" vid="{2B083867-1A93-41B9-A96F-0AED95685B9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9648e88-9141-4477-b31b-a659c5896f26">
      <UserInfo>
        <DisplayName>Creel, Travis J CIV USARMY CEMVN (USA)</DisplayName>
        <AccountId>15</AccountId>
        <AccountType/>
      </UserInfo>
      <UserInfo>
        <DisplayName>Flick, Darren S CIV USARMY CEMVN (USA)</DisplayName>
        <AccountId>13</AccountId>
        <AccountType/>
      </UserInfo>
      <UserInfo>
        <DisplayName>Hijuelos, Ann Commagere CIV USARMY CEMVN (USA)</DisplayName>
        <AccountId>6</AccountId>
        <AccountType/>
      </UserInfo>
    </SharedWithUsers>
    <lcf76f155ced4ddcb4097134ff3c332f xmlns="ec66d307-0ad6-4f90-80a1-0eca4fca9479">
      <Terms xmlns="http://schemas.microsoft.com/office/infopath/2007/PartnerControls"/>
    </lcf76f155ced4ddcb4097134ff3c332f>
    <TaxCatchAll xmlns="19648e88-9141-4477-b31b-a659c5896f26" xsi:nil="true"/>
    <FolderOrder xmlns="ec66d307-0ad6-4f90-80a1-0eca4fca947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8D628E9B7E0E41A976397BEB73DF2A" ma:contentTypeVersion="17" ma:contentTypeDescription="Create a new document." ma:contentTypeScope="" ma:versionID="4fbbafb0a62f5b3d0e224706531ca9d6">
  <xsd:schema xmlns:xsd="http://www.w3.org/2001/XMLSchema" xmlns:xs="http://www.w3.org/2001/XMLSchema" xmlns:p="http://schemas.microsoft.com/office/2006/metadata/properties" xmlns:ns2="ec66d307-0ad6-4f90-80a1-0eca4fca9479" xmlns:ns3="19648e88-9141-4477-b31b-a659c5896f26" targetNamespace="http://schemas.microsoft.com/office/2006/metadata/properties" ma:root="true" ma:fieldsID="18446a5ce464534da4816c2c2ad40dcb" ns2:_="" ns3:_="">
    <xsd:import namespace="ec66d307-0ad6-4f90-80a1-0eca4fca9479"/>
    <xsd:import namespace="19648e88-9141-4477-b31b-a659c5896f2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FolderOrder"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66d307-0ad6-4f90-80a1-0eca4fca9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FolderOrder" ma:index="19" nillable="true" ma:displayName="Folder Order" ma:decimals="1" ma:format="Dropdown" ma:internalName="FolderOrder" ma:percentage="FALSE">
      <xsd:simpleType>
        <xsd:restriction base="dms:Number"/>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648e88-9141-4477-b31b-a659c5896f2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f921513-6e32-4dce-bc41-d5dfc08e691f}" ma:internalName="TaxCatchAll" ma:showField="CatchAllData" ma:web="19648e88-9141-4477-b31b-a659c5896f2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FC3302-037E-427F-87C5-B3098EBD1697}">
  <ds:schemaRefs>
    <ds:schemaRef ds:uri="http://schemas.microsoft.com/sharepoint/v3/contenttype/forms"/>
  </ds:schemaRefs>
</ds:datastoreItem>
</file>

<file path=customXml/itemProps2.xml><?xml version="1.0" encoding="utf-8"?>
<ds:datastoreItem xmlns:ds="http://schemas.openxmlformats.org/officeDocument/2006/customXml" ds:itemID="{453B39CF-BF9C-4276-B17C-9BE6B310CD29}">
  <ds:schemaRefs>
    <ds:schemaRef ds:uri="http://schemas.microsoft.com/office/2006/documentManagement/types"/>
    <ds:schemaRef ds:uri="http://purl.org/dc/dcmitype/"/>
    <ds:schemaRef ds:uri="http://schemas.microsoft.com/office/2006/metadata/properties"/>
    <ds:schemaRef ds:uri="http://www.w3.org/XML/1998/namespace"/>
    <ds:schemaRef ds:uri="http://purl.org/dc/terms/"/>
    <ds:schemaRef ds:uri="19648e88-9141-4477-b31b-a659c5896f26"/>
    <ds:schemaRef ds:uri="http://purl.org/dc/elements/1.1/"/>
    <ds:schemaRef ds:uri="ec66d307-0ad6-4f90-80a1-0eca4fca9479"/>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C866D1B-AE61-41FF-BD6E-6E44512AD847}">
  <ds:schemaRefs>
    <ds:schemaRef ds:uri="19648e88-9141-4477-b31b-a659c5896f26"/>
    <ds:schemaRef ds:uri="ec66d307-0ad6-4f90-80a1-0eca4fca94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19 LRD Regional Master Theme new</Template>
  <TotalTime>1</TotalTime>
  <Words>984</Words>
  <Application>Microsoft Office PowerPoint</Application>
  <PresentationFormat>Widescreen</PresentationFormat>
  <Paragraphs>141</Paragraphs>
  <Slides>9</Slides>
  <Notes>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9</vt:i4>
      </vt:variant>
    </vt:vector>
  </HeadingPairs>
  <TitlesOfParts>
    <vt:vector size="19" baseType="lpstr">
      <vt:lpstr>ＭＳ Ｐゴシック</vt:lpstr>
      <vt:lpstr>Arial</vt:lpstr>
      <vt:lpstr>Arial Black</vt:lpstr>
      <vt:lpstr>Calibri</vt:lpstr>
      <vt:lpstr>Wingdings</vt:lpstr>
      <vt:lpstr>Upper left castle template public</vt:lpstr>
      <vt:lpstr>2_Upper Left Star and Castle NON CUI</vt:lpstr>
      <vt:lpstr>1_Content Templates</vt:lpstr>
      <vt:lpstr>Chart Color Templates</vt:lpstr>
      <vt:lpstr>Office Theme</vt:lpstr>
      <vt:lpstr>U.S. Army Corps of Engineers: 250th Anniversary Plan </vt:lpstr>
      <vt:lpstr>Study overview</vt:lpstr>
      <vt:lpstr>Study authority</vt:lpstr>
      <vt:lpstr>Problems &amp; opportunities </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Vedros, Pamela W CIV USARMY CEMVD (US)</dc:creator>
  <cp:lastModifiedBy>Association of Levee Boards</cp:lastModifiedBy>
  <cp:revision>4</cp:revision>
  <cp:lastPrinted>2025-01-08T16:00:56Z</cp:lastPrinted>
  <dcterms:created xsi:type="dcterms:W3CDTF">2019-06-25T15:53:23Z</dcterms:created>
  <dcterms:modified xsi:type="dcterms:W3CDTF">2025-05-01T00:04:41Z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2414674</vt:lpwstr>
  </property>
  <property fmtid="{D5CDD505-2E9C-101B-9397-08002B2CF9AE}" pid="3" name="NXPowerLiteSettings">
    <vt:lpwstr>F7000400038000</vt:lpwstr>
  </property>
  <property fmtid="{D5CDD505-2E9C-101B-9397-08002B2CF9AE}" pid="4" name="NXPowerLiteVersion">
    <vt:lpwstr>D6.2.5</vt:lpwstr>
  </property>
  <property fmtid="{D5CDD505-2E9C-101B-9397-08002B2CF9AE}" pid="5" name="ContentTypeId">
    <vt:lpwstr>0x010100318D628E9B7E0E41A976397BEB73DF2A</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MediaServiceImageTags">
    <vt:lpwstr/>
  </property>
</Properties>
</file>