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sldIdLst>
    <p:sldId id="357" r:id="rId6"/>
    <p:sldId id="407" r:id="rId7"/>
    <p:sldId id="409" r:id="rId8"/>
    <p:sldId id="406" r:id="rId9"/>
    <p:sldId id="408" r:id="rId10"/>
    <p:sldId id="401" r:id="rId11"/>
    <p:sldId id="405" r:id="rId12"/>
    <p:sldId id="403" r:id="rId13"/>
    <p:sldId id="3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475"/>
    <a:srgbClr val="1F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DD75D-2C18-4A45-B8CC-D0C3F1EA084B}" v="2" dt="2025-03-26T16:19:38.273"/>
    <p1510:client id="{1BD60E83-EA39-4F37-8462-45B1B9225204}" v="52" dt="2025-03-26T12:30:02.683"/>
    <p1510:client id="{257CC25C-C814-4662-BD6B-C4B0F4B6BD3E}" v="99" dt="2025-03-26T16:31:24.756"/>
    <p1510:client id="{2BE556E1-998C-443B-95E8-25981FA48D98}" v="25" dt="2025-03-26T12:55:36.616"/>
    <p1510:client id="{34180AD7-CE4E-4C62-B18A-97D9FD1C35EE}" v="9" dt="2025-03-26T16:18:14.255"/>
    <p1510:client id="{382C824A-D5B0-40F6-9BD6-3F1CD31D9122}" v="622" dt="2025-03-25T22:04:12.961"/>
    <p1510:client id="{39DB51C1-9CE8-1D3B-2772-94E4084F171E}" v="28" dt="2025-03-26T16:48:30.920"/>
    <p1510:client id="{4B4BD5BA-9C00-499A-88F7-AA403DEC755D}" v="2" dt="2025-03-26T16:20:53.364"/>
    <p1510:client id="{4B9A9867-C5C6-4068-A4B5-FE93F2567DAA}" v="28" dt="2025-03-26T13:28:22.262"/>
    <p1510:client id="{58313837-BC87-49EF-9340-8D39015A2E85}" v="4" dt="2025-03-26T16:14:03.179"/>
    <p1510:client id="{6257C619-B914-4701-8A5D-93D313F0A46E}" v="33" dt="2025-03-26T12:01:36.697"/>
    <p1510:client id="{644CACE2-2B5B-416B-A51A-F35BA6744BD8}" v="10" dt="2025-03-26T16:16:15.605"/>
    <p1510:client id="{6497D988-B736-41AF-B2DB-EE8BA313C8B1}" v="156" dt="2025-03-25T16:21:44.472"/>
    <p1510:client id="{78457A2B-45EE-C3AD-13BB-FFF573D0B86B}" v="801" dt="2025-03-25T20:47:58.797"/>
    <p1510:client id="{8537F02C-94BA-4D4B-AF37-7CB3F63D32BF}" v="3" dt="2025-03-25T18:38:06.225"/>
    <p1510:client id="{9077C598-E7B5-41BF-8225-3734EBC9191A}" v="2" dt="2025-03-26T12:50:01.535"/>
    <p1510:client id="{91136BCA-080F-40F0-916B-9F766EFD0893}" v="2" dt="2025-03-26T16:22:53.747"/>
    <p1510:client id="{95298BF6-CE8D-4EAE-9B8A-791259756D5A}" v="8" dt="2025-03-26T16:17:08.494"/>
    <p1510:client id="{9C0289FC-9DC1-0475-6BB4-1DEC1A03ADB5}" v="47" dt="2025-03-25T16:45:41.463"/>
    <p1510:client id="{A1EAA6E3-626A-4831-9005-6DC3B862131C}" v="64" dt="2025-03-25T18:10:02.255"/>
    <p1510:client id="{A3DF9AA2-B757-4376-AB1F-C51BD07D3DCF}" v="250" dt="2025-03-25T21:11:20.608"/>
    <p1510:client id="{A47F0C34-C802-4029-BD76-20F1032F7D72}" v="32" dt="2025-03-26T13:00:57.597"/>
    <p1510:client id="{B7B55E1E-065F-4053-9A45-3DB7289B4F56}" v="96" dt="2025-03-25T14:58:54.185"/>
    <p1510:client id="{C6458B44-0C8A-93E4-CEB3-A7F89C6D9F82}" v="4" dt="2025-03-26T14:45:12.755"/>
    <p1510:client id="{CB3CBD66-E680-4205-BE42-65D1BAD9CCF1}" v="21" dt="2025-03-26T16:15:44.719"/>
    <p1510:client id="{D3BEB982-C37F-4AF1-8AFA-3E3D6D956190}" v="2" dt="2025-03-26T16:21:56.318"/>
    <p1510:client id="{DAF4E002-52AD-5841-A247-5EC2B347365E}" v="2" dt="2025-03-26T17:33:08.803"/>
    <p1510:client id="{DC648A42-9055-4044-8A36-F6DDE0968D5F}" v="15" dt="2025-03-26T12:49:15.494"/>
    <p1510:client id="{DC685A34-9739-49CA-B048-9A595E1DA079}" v="36" dt="2025-03-26T16:26:06.507"/>
    <p1510:client id="{E11B2089-78BE-45E9-8C50-045A5D05810C}" v="557" dt="2025-03-25T17:19:57.943"/>
    <p1510:client id="{E6D6532E-F2CA-49F8-B12A-6F1B8E480DA8}" v="217" dt="2025-03-25T19:24:34.823"/>
    <p1510:client id="{F940468F-F33D-4678-BBD9-AECE5C362056}" v="2" dt="2025-03-26T13:30:30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5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4BE43-4B72-46EC-8221-A223407772EA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9769-CD2D-4F93-8435-DCFD2C879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7F652-BCE8-4630-B2C0-1A612CAC29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4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ESF Executive</a:t>
            </a:r>
            <a:r>
              <a:rPr lang="en-US" baseline="0" dirty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4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5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ESF Executive</a:t>
            </a:r>
            <a:r>
              <a:rPr lang="en-US" baseline="0" dirty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18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 can be accessed @</a:t>
            </a:r>
            <a:r>
              <a:rPr lang="en-US" baseline="0" dirty="0"/>
              <a:t> https://gohsepcop.lsu.edu/.</a:t>
            </a:r>
          </a:p>
          <a:p>
            <a:r>
              <a:rPr lang="en-US" baseline="0" dirty="0"/>
              <a:t>Some layers require login through ArcGIS online.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66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ESF Executive</a:t>
            </a:r>
            <a:r>
              <a:rPr lang="en-US" baseline="0" dirty="0"/>
              <a:t>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769-CD2D-4F93-8435-DCFD2C8792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538" y="1625658"/>
            <a:ext cx="11046372" cy="2267039"/>
          </a:xfrm>
        </p:spPr>
        <p:txBody>
          <a:bodyPr anchor="b" anchorCtr="0">
            <a:normAutofit/>
          </a:bodyPr>
          <a:lstStyle>
            <a:lvl1pPr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028537"/>
            <a:ext cx="10515600" cy="206111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323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49238"/>
            <a:ext cx="2628900" cy="514068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49238"/>
            <a:ext cx="7734300" cy="514068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98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F840-EAC6-4CC5-BBB0-1605A11C7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0F16E-C729-4BE6-95E1-CF3EB6A27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350A7-0DA0-4855-8843-32453FDA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DFA0-C94D-4321-A48D-4DE5143E5655}" type="datetimeFigureOut">
              <a:rPr lang="en-US" smtClean="0"/>
              <a:t>12/2/2025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234B-D1F0-4DB1-9E67-8D80F146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014FE-FBF7-4EFC-847F-361E971C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5497-0661-4A72-8F7E-BA828DF5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5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F888B8C-A18D-7AAD-DC33-2F52A73716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57200"/>
            <a:ext cx="5638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200" b="1" cap="all" spc="100" baseline="0">
                <a:solidFill>
                  <a:schemeClr val="tx1"/>
                </a:solidFill>
                <a:latin typeface="+mn-lt"/>
                <a:cs typeface="Gotham-Book"/>
              </a:defRPr>
            </a:lvl1pPr>
          </a:lstStyle>
          <a:p>
            <a:pPr lvl="0"/>
            <a:r>
              <a:rPr lang="en-US"/>
              <a:t>Department of </a:t>
            </a:r>
          </a:p>
          <a:p>
            <a:pPr lvl="0"/>
            <a:r>
              <a:rPr lang="en-US"/>
              <a:t>Information Services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BCEE35DC-A61C-2475-8E72-13DC317185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447800"/>
            <a:ext cx="11274552" cy="49530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algn="ctr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defRPr lang="en-US" sz="8000" b="1" cap="all" spc="0" baseline="0">
                <a:solidFill>
                  <a:schemeClr val="bg1"/>
                </a:solidFill>
                <a:latin typeface="+mj-lt"/>
                <a:cs typeface="Gotham-Book"/>
              </a:defRPr>
            </a:lvl1pPr>
            <a:lvl2pPr marL="0" indent="0" algn="ctr">
              <a:spcAft>
                <a:spcPts val="600"/>
              </a:spcAft>
              <a:buNone/>
              <a:defRPr b="1" cap="all" spc="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presentation title</a:t>
            </a:r>
          </a:p>
          <a:p>
            <a:pPr lvl="1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020826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01F9B305-37E6-60F5-C6D5-F6568F8937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57200"/>
            <a:ext cx="11274552" cy="59436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algn="ctr">
              <a:lnSpc>
                <a:spcPct val="90000"/>
              </a:lnSpc>
              <a:spcBef>
                <a:spcPts val="600"/>
              </a:spcBef>
              <a:spcAft>
                <a:spcPts val="2400"/>
              </a:spcAft>
              <a:defRPr lang="en-US" sz="8000" b="1" cap="none" spc="0" baseline="0">
                <a:solidFill>
                  <a:schemeClr val="bg1"/>
                </a:solidFill>
                <a:latin typeface="+mj-lt"/>
                <a:cs typeface="Gotham-Book"/>
              </a:defRPr>
            </a:lvl1pPr>
            <a:lvl2pPr marL="0" indent="0" algn="ctr">
              <a:spcAft>
                <a:spcPts val="600"/>
              </a:spcAft>
              <a:buNone/>
              <a:defRPr b="1" cap="all" spc="100" baseline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Section Title</a:t>
            </a:r>
          </a:p>
          <a:p>
            <a:pPr lvl="1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37237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5FFCDC-C532-284E-B123-B527218647CD}"/>
              </a:ext>
            </a:extLst>
          </p:cNvPr>
          <p:cNvSpPr>
            <a:spLocks noChangeAspect="1"/>
          </p:cNvSpPr>
          <p:nvPr userDrawn="1"/>
        </p:nvSpPr>
        <p:spPr>
          <a:xfrm>
            <a:off x="11734800" y="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3CB8E36-92BB-0B45-98EF-58E816170F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886200" y="0"/>
            <a:ext cx="8305800" cy="6858000"/>
          </a:xfrm>
          <a:solidFill>
            <a:schemeClr val="accent4"/>
          </a:solidFill>
        </p:spPr>
        <p:txBody>
          <a:bodyPr lIns="914400" tIns="914400" rIns="914400" bIns="914400" anchor="ctr" anchorCtr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AD9C469-0523-B44C-927D-9E00B0181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75247"/>
            <a:ext cx="3429000" cy="5925553"/>
          </a:xfrm>
        </p:spPr>
        <p:txBody>
          <a:bodyPr lIns="457200" rIns="914400" anchor="ctr" anchorCtr="0">
            <a:noAutofit/>
          </a:bodyPr>
          <a:lstStyle/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2759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1BDE5D-8584-6159-7E8E-647AFC41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628165-368A-5971-21DE-A1FA3AEFF9D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407810"/>
            <a:ext cx="1127760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34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0BE88E-0645-97C8-FD58-002515F3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05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1CF0624-4104-18A7-5763-8BFA05647B1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475246"/>
            <a:ext cx="11277600" cy="592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4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6DD0F63A-5429-308C-68FB-861B36E8E2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475246"/>
            <a:ext cx="5522976" cy="592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0E186D21-313D-696A-2C29-5064557B1CC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24" y="475246"/>
            <a:ext cx="5522976" cy="592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82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1970750B-5086-F72E-0D07-AAF9ADC71D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75246"/>
            <a:ext cx="3602736" cy="592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9739AA4-7DD1-EB44-0756-67942E9F1C2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4632" y="475246"/>
            <a:ext cx="3602736" cy="592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74213954-AADE-85B9-1556-5BDDE099364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32064" y="475246"/>
            <a:ext cx="3602736" cy="5925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819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95938"/>
            <a:ext cx="12192000" cy="804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1" y="2208362"/>
            <a:ext cx="11041811" cy="4330087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5">
                  <a:lumMod val="75000"/>
                </a:schemeClr>
              </a:buClr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sz="2500"/>
            </a:lvl3pPr>
            <a:lvl4pPr marL="1376363" indent="-295275">
              <a:lnSpc>
                <a:spcPct val="100000"/>
              </a:lnSpc>
              <a:spcBef>
                <a:spcPts val="900"/>
              </a:spcBef>
              <a:defRPr sz="2200"/>
            </a:lvl4pPr>
            <a:lvl5pPr>
              <a:lnSpc>
                <a:spcPct val="100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63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230EF4E-1181-5D05-6E47-696B1D34EA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407810"/>
            <a:ext cx="5522976" cy="5011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14733D6-1209-99DD-C6D0-5B7105B6C0A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11824" y="1407810"/>
            <a:ext cx="5522976" cy="5011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C3582D4-8987-ED79-ED60-0FD3312B6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7119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1E365D2B-5D78-7024-EAD6-DBC2E1921DD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1407810"/>
            <a:ext cx="3602736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DDEAF06-45E8-C41D-1CFD-39602E45E5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4632" y="1407810"/>
            <a:ext cx="3602736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6E74A14-D5C9-3270-2B18-99BA9ECF44F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32064" y="1407810"/>
            <a:ext cx="3602736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C5E4A59-6E0F-19C9-03D0-456CB49C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38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A451D3C-3A83-317F-8264-F8F1030FBCA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407810"/>
            <a:ext cx="265176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1DB75A8-9437-7934-B1CE-90BF71AD327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332480" y="1407810"/>
            <a:ext cx="265176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CAD5044-AD20-65F8-82D7-BADB223D839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07760" y="1407810"/>
            <a:ext cx="265176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0C2DF561-82EC-96B0-668B-C9E08FC51C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083040" y="1407810"/>
            <a:ext cx="265176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4263BE-391A-9E05-0BE5-BC1076F3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289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51677A3B-3839-01E7-204D-AB3B014471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1407810"/>
            <a:ext cx="2075688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F88F4B8-93F3-A726-B3C5-4CAF9348277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57678" y="1407810"/>
            <a:ext cx="2075688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3F34FAD1-7486-31D4-18AB-9BDB4AD4FB7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058156" y="1407810"/>
            <a:ext cx="2075688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FF825F89-B52D-5053-955B-F2384AE81550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58634" y="1407810"/>
            <a:ext cx="2075688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E9C13EA-0201-068C-3993-3E9685946193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659112" y="1407810"/>
            <a:ext cx="2075688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6E3103-6FD7-553F-59B0-D505466B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294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0BBC5C2-DACE-2D27-6EB5-18FFA238D0D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57200" y="1407810"/>
            <a:ext cx="169164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C1F221CA-8FB6-07A9-7C0A-2C05E17AEC5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374392" y="1407810"/>
            <a:ext cx="169164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B639FB4-BEAC-F2CE-693E-CFAAE25C102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291584" y="1407810"/>
            <a:ext cx="169164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7CD1C0FE-67E6-3B06-D801-000D2D2F649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08776" y="1407810"/>
            <a:ext cx="169164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C3DE270F-0D5B-ADB1-FAAA-FE8A0D4018A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8125968" y="1407810"/>
            <a:ext cx="169164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A727E7BE-E838-7C67-520F-A3A515D92EA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10043160" y="1407810"/>
            <a:ext cx="1691640" cy="499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AD2DDA-9E91-60ED-017E-E65D8BD1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083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14FFA3-0872-4CFC-5F93-D5B0BE273F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7778"/>
          <a:stretch/>
        </p:blipFill>
        <p:spPr>
          <a:xfrm>
            <a:off x="1676400" y="2970212"/>
            <a:ext cx="4315083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6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4193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4193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59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19842"/>
            <a:ext cx="10515600" cy="6965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444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2868329"/>
            <a:ext cx="5157787" cy="3682784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4441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68329"/>
            <a:ext cx="5183188" cy="3682784"/>
          </a:xfrm>
        </p:spPr>
        <p:txBody>
          <a:bodyPr/>
          <a:lstStyle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198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5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0043"/>
            <a:ext cx="3932237" cy="1069975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20044"/>
            <a:ext cx="6172200" cy="5167569"/>
          </a:xfrm>
        </p:spPr>
        <p:txBody>
          <a:bodyPr/>
          <a:lstStyle>
            <a:lvl1pPr>
              <a:lnSpc>
                <a:spcPct val="100000"/>
              </a:lnSpc>
              <a:defRPr sz="3200"/>
            </a:lvl1pPr>
            <a:lvl2pPr>
              <a:lnSpc>
                <a:spcPct val="100000"/>
              </a:lnSpc>
              <a:defRPr sz="2800"/>
            </a:lvl2pPr>
            <a:lvl3pPr>
              <a:lnSpc>
                <a:spcPct val="100000"/>
              </a:lnSpc>
              <a:defRPr sz="2400"/>
            </a:lvl3pPr>
            <a:lvl4pPr>
              <a:lnSpc>
                <a:spcPct val="100000"/>
              </a:lnSpc>
              <a:defRPr sz="2000"/>
            </a:lvl4pPr>
            <a:lvl5pPr>
              <a:lnSpc>
                <a:spcPct val="10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0018"/>
            <a:ext cx="3932237" cy="409759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80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80226"/>
            <a:ext cx="3932237" cy="98197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371600"/>
            <a:ext cx="6172200" cy="516685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62199"/>
            <a:ext cx="3932237" cy="417625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96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02589"/>
            <a:ext cx="12192000" cy="8263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977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270059"/>
            <a:ext cx="12192000" cy="893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64" y="2277373"/>
            <a:ext cx="11128076" cy="426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20777" r="8094" b="28099"/>
          <a:stretch/>
        </p:blipFill>
        <p:spPr>
          <a:xfrm>
            <a:off x="-8626" y="-43130"/>
            <a:ext cx="1221134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8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rgbClr val="425475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52689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SzPct val="68000"/>
        <a:buFont typeface="Arial" panose="020B0604020202020204" pitchFamily="34" charset="0"/>
        <a:buChar char="►"/>
        <a:tabLst>
          <a:tab pos="855663" algn="l"/>
          <a:tab pos="1081088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10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>
            <a:lumMod val="75000"/>
          </a:schemeClr>
        </a:buClr>
        <a:buSzPct val="88000"/>
        <a:buFont typeface="Calibri" panose="020F0502020204030204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25575" indent="-344488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166688" algn="l" defTabSz="914400" rtl="0" eaLnBrk="1" latinLnBrk="0" hangingPunct="1">
        <a:lnSpc>
          <a:spcPct val="90000"/>
        </a:lnSpc>
        <a:spcBef>
          <a:spcPts val="500"/>
        </a:spcBef>
        <a:buClr>
          <a:schemeClr val="accent5">
            <a:lumMod val="50000"/>
          </a:schemeClr>
        </a:buClr>
        <a:buFont typeface="Calibri" panose="020F050202020403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E742C53-71BC-9D23-6F89-CE79146D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89762"/>
            <a:ext cx="11277600" cy="5011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Bullets</a:t>
            </a:r>
          </a:p>
          <a:p>
            <a:pPr lvl="2"/>
            <a:r>
              <a:rPr lang="en-US"/>
              <a:t>Bullets two</a:t>
            </a:r>
          </a:p>
          <a:p>
            <a:pPr lvl="3"/>
            <a:r>
              <a:rPr lang="en-US"/>
              <a:t>Heading two</a:t>
            </a:r>
          </a:p>
          <a:p>
            <a:pPr lvl="4"/>
            <a:r>
              <a:rPr lang="en-US"/>
              <a:t>Heading one</a:t>
            </a:r>
          </a:p>
          <a:p>
            <a:pPr lvl="5"/>
            <a:r>
              <a:rPr lang="en-US"/>
              <a:t>Title</a:t>
            </a:r>
          </a:p>
          <a:p>
            <a:pPr lvl="6"/>
            <a:r>
              <a:rPr lang="en-US"/>
              <a:t>Callout</a:t>
            </a:r>
          </a:p>
          <a:p>
            <a:pPr lvl="7"/>
            <a:r>
              <a:rPr lang="en-US"/>
              <a:t>Heading Three</a:t>
            </a:r>
          </a:p>
          <a:p>
            <a:pPr lvl="8"/>
            <a:r>
              <a:rPr lang="en-US"/>
              <a:t>Heading Four</a:t>
            </a: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2042908A-54BA-8FF8-C378-EEDC4C9F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912"/>
            <a:ext cx="11277600" cy="932563"/>
          </a:xfrm>
          <a:prstGeom prst="rect">
            <a:avLst/>
          </a:prstGeom>
        </p:spPr>
        <p:txBody>
          <a:bodyPr vert="horz" wrap="square" lIns="0" tIns="0" rIns="0" bIns="32004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258FB71C-5F20-B86E-8FE8-7A8E0EE38CB1}"/>
              </a:ext>
            </a:extLst>
          </p:cNvPr>
          <p:cNvSpPr txBox="1"/>
          <p:nvPr userDrawn="1"/>
        </p:nvSpPr>
        <p:spPr>
          <a:xfrm>
            <a:off x="11250168" y="6553200"/>
            <a:ext cx="969264" cy="12311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</a:pPr>
            <a:fld id="{7D64DDED-554E-0140-B431-AE921B773174}" type="slidenum">
              <a:rPr lang="en-US" sz="800" spc="70" baseline="0" dirty="0">
                <a:solidFill>
                  <a:schemeClr val="tx1"/>
                </a:solidFill>
                <a:latin typeface="+mn-lt"/>
                <a:cs typeface="Gotham-Book"/>
              </a:rPr>
              <a:pPr marL="0" algn="ctr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sz="800" spc="70" baseline="0">
              <a:solidFill>
                <a:schemeClr val="tx1"/>
              </a:solidFill>
              <a:latin typeface="+mn-lt"/>
              <a:cs typeface="Gotham-Book"/>
            </a:endParaRPr>
          </a:p>
        </p:txBody>
      </p:sp>
    </p:spTree>
    <p:extLst>
      <p:ext uri="{BB962C8B-B14F-4D97-AF65-F5344CB8AC3E}">
        <p14:creationId xmlns:p14="http://schemas.microsoft.com/office/powerpoint/2010/main" val="17539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eaLnBrk="1" hangingPunct="1">
        <a:lnSpc>
          <a:spcPct val="90000"/>
        </a:lnSpc>
        <a:defRPr lang="en-US" sz="4400" b="1" i="0" cap="none" spc="0" baseline="0">
          <a:solidFill>
            <a:schemeClr val="tx1"/>
          </a:solidFill>
          <a:latin typeface="+mj-lt"/>
          <a:ea typeface="+mj-ea"/>
          <a:cs typeface="Gotham-Book"/>
        </a:defRPr>
      </a:lvl1pPr>
    </p:titleStyle>
    <p:bodyStyle>
      <a:lvl1pPr marL="0" eaLnBrk="1" hangingPunct="1">
        <a:lnSpc>
          <a:spcPct val="100000"/>
        </a:lnSpc>
        <a:spcBef>
          <a:spcPts val="600"/>
        </a:spcBef>
        <a:spcAft>
          <a:spcPts val="600"/>
        </a:spcAft>
        <a:defRPr lang="en-US" sz="1800" spc="50" baseline="0" dirty="0">
          <a:solidFill>
            <a:schemeClr val="tx1"/>
          </a:solidFill>
          <a:latin typeface="+mn-lt"/>
          <a:ea typeface="+mn-ea"/>
          <a:cs typeface="Gotham-Book"/>
        </a:defRPr>
      </a:lvl1pPr>
      <a:lvl2pPr marL="228600" indent="-228600" eaLnBrk="1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lang="en-US" sz="1800" b="0" i="0" spc="50" baseline="0" dirty="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457200" indent="-228600" eaLnBrk="1" hangingPunct="1">
        <a:lnSpc>
          <a:spcPct val="100000"/>
        </a:lnSpc>
        <a:spcBef>
          <a:spcPts val="600"/>
        </a:spcBef>
        <a:spcAft>
          <a:spcPts val="600"/>
        </a:spcAft>
        <a:buFont typeface="System Font Regular"/>
        <a:buChar char="-"/>
        <a:defRPr sz="1800" b="0" i="0" spc="50" baseline="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0" eaLnBrk="1" hangingPunct="1">
        <a:lnSpc>
          <a:spcPct val="100000"/>
        </a:lnSpc>
        <a:spcBef>
          <a:spcPts val="600"/>
        </a:spcBef>
        <a:spcAft>
          <a:spcPts val="600"/>
        </a:spcAft>
        <a:defRPr lang="en-US" sz="1800" b="1" i="0" cap="all" spc="100" baseline="0" dirty="0">
          <a:solidFill>
            <a:schemeClr val="tx1"/>
          </a:solidFill>
          <a:latin typeface="+mn-lt"/>
          <a:ea typeface="+mn-ea"/>
          <a:cs typeface="Gotham-Book"/>
        </a:defRPr>
      </a:lvl4pPr>
      <a:lvl5pPr marL="0" eaLnBrk="1" hangingPunct="1">
        <a:lnSpc>
          <a:spcPct val="90000"/>
        </a:lnSpc>
        <a:spcBef>
          <a:spcPts val="600"/>
        </a:spcBef>
        <a:spcAft>
          <a:spcPts val="600"/>
        </a:spcAft>
        <a:defRPr lang="en-US" sz="2800" b="0" i="0" cap="none" spc="50" baseline="0" dirty="0">
          <a:solidFill>
            <a:schemeClr val="tx1"/>
          </a:solidFill>
          <a:latin typeface="+mn-lt"/>
          <a:ea typeface="+mn-ea"/>
          <a:cs typeface="Gotham-Book"/>
        </a:defRPr>
      </a:lvl5pPr>
      <a:lvl6pPr marL="0" eaLnBrk="1" hangingPunct="1">
        <a:lnSpc>
          <a:spcPct val="90000"/>
        </a:lnSpc>
        <a:spcBef>
          <a:spcPts val="600"/>
        </a:spcBef>
        <a:spcAft>
          <a:spcPts val="0"/>
        </a:spcAft>
        <a:defRPr sz="4400" b="1" i="0" cap="all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0" eaLnBrk="1" hangingPunct="1">
        <a:lnSpc>
          <a:spcPct val="90000"/>
        </a:lnSpc>
        <a:spcBef>
          <a:spcPts val="600"/>
        </a:spcBef>
        <a:spcAft>
          <a:spcPts val="1200"/>
        </a:spcAft>
        <a:defRPr sz="6000" b="0" i="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eaLnBrk="1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b="0" i="0" cap="all" spc="100" baseline="0">
          <a:solidFill>
            <a:schemeClr val="tx1"/>
          </a:solidFill>
          <a:latin typeface="+mn-lt"/>
          <a:ea typeface="+mn-ea"/>
          <a:cs typeface="Gotham Book" pitchFamily="2" charset="0"/>
        </a:defRPr>
      </a:lvl8pPr>
      <a:lvl9pPr marL="0" eaLnBrk="1" hangingPunct="1">
        <a:lnSpc>
          <a:spcPct val="100000"/>
        </a:lnSpc>
        <a:spcBef>
          <a:spcPts val="600"/>
        </a:spcBef>
        <a:spcAft>
          <a:spcPts val="600"/>
        </a:spcAft>
        <a:defRPr sz="800" b="0" i="0" cap="all" spc="100" baseline="0">
          <a:solidFill>
            <a:schemeClr val="tx1"/>
          </a:solidFill>
          <a:latin typeface="+mn-lt"/>
          <a:ea typeface="+mn-ea"/>
          <a:cs typeface="Gotham Book" pitchFamily="2" charset="0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44">
          <p15:clr>
            <a:srgbClr val="FFFFFF"/>
          </p15:clr>
        </p15:guide>
        <p15:guide id="4" orient="horz" pos="4176">
          <p15:clr>
            <a:srgbClr val="FFFFFF"/>
          </p15:clr>
        </p15:guide>
        <p15:guide id="5" pos="144">
          <p15:clr>
            <a:srgbClr val="FFFFFF"/>
          </p15:clr>
        </p15:guide>
        <p15:guide id="6" pos="7536">
          <p15:clr>
            <a:srgbClr val="FFFFFF"/>
          </p15:clr>
        </p15:guide>
        <p15:guide id="9" pos="7104">
          <p15:clr>
            <a:srgbClr val="FFFFFF"/>
          </p15:clr>
        </p15:guide>
        <p15:guide id="10" pos="576">
          <p15:clr>
            <a:srgbClr val="FFFFFF"/>
          </p15:clr>
        </p15:guide>
        <p15:guide id="11" pos="288">
          <p15:clr>
            <a:srgbClr val="F26B43"/>
          </p15:clr>
        </p15:guide>
        <p15:guide id="12" orient="horz" pos="288">
          <p15:clr>
            <a:srgbClr val="F26B43"/>
          </p15:clr>
        </p15:guide>
        <p15:guide id="13" pos="7392">
          <p15:clr>
            <a:srgbClr val="F26B43"/>
          </p15:clr>
        </p15:guide>
        <p15:guide id="14" orient="horz" pos="4032">
          <p15:clr>
            <a:srgbClr val="F26B43"/>
          </p15:clr>
        </p15:guide>
        <p15:guide id="15" orient="horz" pos="648">
          <p15:clr>
            <a:srgbClr val="A4A3A4"/>
          </p15:clr>
        </p15:guide>
        <p15:guide id="16" orient="horz" pos="3408">
          <p15:clr>
            <a:srgbClr val="FFFFFF"/>
          </p15:clr>
        </p15:guide>
        <p15:guide id="17" orient="horz" pos="3552">
          <p15:clr>
            <a:srgbClr val="FFFF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ason.mahfouz@la.gov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A2A99-8566-B840-E0B5-F3CD412DC2BB}"/>
              </a:ext>
            </a:extLst>
          </p:cNvPr>
          <p:cNvSpPr txBox="1"/>
          <p:nvPr/>
        </p:nvSpPr>
        <p:spPr>
          <a:xfrm>
            <a:off x="590550" y="2298401"/>
            <a:ext cx="11229975" cy="38472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solidFill>
                  <a:srgbClr val="3C5474"/>
                </a:solidFill>
                <a:latin typeface="Calibri"/>
                <a:ea typeface="Calibri"/>
                <a:cs typeface="Calibri"/>
              </a:rPr>
              <a:t>Louisiana Governor’s Office Homeland Security and Emergency Preparedness</a:t>
            </a:r>
          </a:p>
          <a:p>
            <a:pPr algn="ctr"/>
            <a:endParaRPr lang="en-US" sz="4400" b="1" dirty="0">
              <a:solidFill>
                <a:srgbClr val="3C547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sz="2800" b="1" dirty="0">
                <a:solidFill>
                  <a:srgbClr val="3C5474"/>
                </a:solidFill>
                <a:latin typeface="Calibri"/>
                <a:ea typeface="Calibri"/>
                <a:cs typeface="Calibri"/>
              </a:rPr>
              <a:t>BG Jason Mahfouz</a:t>
            </a:r>
          </a:p>
          <a:p>
            <a:pPr algn="ctr"/>
            <a:r>
              <a:rPr lang="en-US" sz="2800" i="1" dirty="0">
                <a:solidFill>
                  <a:srgbClr val="3C5474"/>
                </a:solidFill>
                <a:latin typeface="Calibri"/>
                <a:ea typeface="Calibri"/>
                <a:cs typeface="Calibri"/>
              </a:rPr>
              <a:t> Director</a:t>
            </a:r>
          </a:p>
          <a:p>
            <a:pPr algn="ctr"/>
            <a:endParaRPr lang="en-US" sz="2800" i="1" dirty="0">
              <a:solidFill>
                <a:srgbClr val="3C547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i="1" dirty="0">
                <a:solidFill>
                  <a:srgbClr val="3C5474"/>
                </a:solidFill>
                <a:ea typeface="Calibri"/>
                <a:cs typeface="Calibri"/>
              </a:rPr>
              <a:t>Association of Levee Boards of Louisiana</a:t>
            </a:r>
            <a:endParaRPr lang="en-US" i="1" dirty="0">
              <a:solidFill>
                <a:srgbClr val="3C5474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US" i="1" dirty="0">
                <a:solidFill>
                  <a:srgbClr val="3C5474"/>
                </a:solidFill>
                <a:latin typeface="Calibri"/>
                <a:ea typeface="Calibri"/>
                <a:cs typeface="Calibri"/>
              </a:rPr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397279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WebEOC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2126" y="2211366"/>
            <a:ext cx="11041811" cy="43300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56" y="1295937"/>
            <a:ext cx="10126488" cy="51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7256"/>
            <a:ext cx="12192000" cy="804912"/>
          </a:xfrm>
        </p:spPr>
        <p:txBody>
          <a:bodyPr/>
          <a:lstStyle/>
          <a:p>
            <a:r>
              <a:rPr lang="en-US" dirty="0"/>
              <a:t>Parish OEP Directors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2126" y="2211366"/>
            <a:ext cx="11041811" cy="43300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432"/>
          <a:stretch/>
        </p:blipFill>
        <p:spPr>
          <a:xfrm>
            <a:off x="1526959" y="1787460"/>
            <a:ext cx="8563565" cy="487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60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Request Process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2126" y="2211366"/>
            <a:ext cx="11041811" cy="4330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  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2AA7A4-4344-65DF-A254-651C971BEE11}"/>
              </a:ext>
            </a:extLst>
          </p:cNvPr>
          <p:cNvGrpSpPr/>
          <p:nvPr/>
        </p:nvGrpSpPr>
        <p:grpSpPr>
          <a:xfrm>
            <a:off x="1915886" y="2399136"/>
            <a:ext cx="7907383" cy="3954545"/>
            <a:chOff x="0" y="1793836"/>
            <a:chExt cx="9144000" cy="4997489"/>
          </a:xfrm>
        </p:grpSpPr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7562713" y="3335524"/>
              <a:ext cx="1224184" cy="1250047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3530234" y="3398127"/>
              <a:ext cx="1224136" cy="1214043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 flipH="1" flipV="1">
              <a:off x="6729348" y="4592755"/>
              <a:ext cx="341967" cy="360149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Line 40"/>
            <p:cNvSpPr>
              <a:spLocks noChangeShapeType="1"/>
            </p:cNvSpPr>
            <p:nvPr/>
          </p:nvSpPr>
          <p:spPr bwMode="auto">
            <a:xfrm>
              <a:off x="6611529" y="4745060"/>
              <a:ext cx="333346" cy="385072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5893111" y="2880048"/>
              <a:ext cx="53163" cy="403751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 flipH="1" flipV="1">
              <a:off x="6065531" y="2815390"/>
              <a:ext cx="40231" cy="410935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Line 21"/>
            <p:cNvSpPr>
              <a:spLocks noChangeShapeType="1"/>
            </p:cNvSpPr>
            <p:nvPr/>
          </p:nvSpPr>
          <p:spPr bwMode="auto">
            <a:xfrm flipH="1">
              <a:off x="6539687" y="2972005"/>
              <a:ext cx="290241" cy="364956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Line 22"/>
            <p:cNvSpPr>
              <a:spLocks noChangeShapeType="1"/>
            </p:cNvSpPr>
            <p:nvPr/>
          </p:nvSpPr>
          <p:spPr bwMode="auto">
            <a:xfrm flipV="1">
              <a:off x="6700612" y="3043847"/>
              <a:ext cx="317541" cy="372141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rot="18261212" flipH="1">
              <a:off x="5465858" y="3046970"/>
              <a:ext cx="52064" cy="450698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rot="18261212" flipV="1">
              <a:off x="5302063" y="3119169"/>
              <a:ext cx="40396" cy="458718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4" name="Group 63"/>
            <p:cNvGrpSpPr/>
            <p:nvPr/>
          </p:nvGrpSpPr>
          <p:grpSpPr>
            <a:xfrm>
              <a:off x="6934817" y="3904510"/>
              <a:ext cx="510076" cy="156953"/>
              <a:chOff x="7059613" y="2282826"/>
              <a:chExt cx="563562" cy="209550"/>
            </a:xfrm>
          </p:grpSpPr>
          <p:sp>
            <p:nvSpPr>
              <p:cNvPr id="119" name="Line 11"/>
              <p:cNvSpPr>
                <a:spLocks noChangeShapeType="1"/>
              </p:cNvSpPr>
              <p:nvPr/>
            </p:nvSpPr>
            <p:spPr bwMode="auto">
              <a:xfrm>
                <a:off x="7089775" y="2282826"/>
                <a:ext cx="533400" cy="0"/>
              </a:xfrm>
              <a:prstGeom prst="line">
                <a:avLst/>
              </a:prstGeom>
              <a:noFill/>
              <a:ln w="76200">
                <a:solidFill>
                  <a:sysClr val="window" lastClr="FFFFFF">
                    <a:lumMod val="85000"/>
                  </a:sys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Line 12"/>
              <p:cNvSpPr>
                <a:spLocks noChangeShapeType="1"/>
              </p:cNvSpPr>
              <p:nvPr/>
            </p:nvSpPr>
            <p:spPr bwMode="auto">
              <a:xfrm flipH="1">
                <a:off x="7059613" y="2492376"/>
                <a:ext cx="533400" cy="0"/>
              </a:xfrm>
              <a:prstGeom prst="line">
                <a:avLst/>
              </a:prstGeom>
              <a:noFill/>
              <a:ln w="76200">
                <a:solidFill>
                  <a:sysClr val="window" lastClr="FFFFFF">
                    <a:lumMod val="85000"/>
                  </a:sys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4858590" y="3884396"/>
              <a:ext cx="482777" cy="0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 flipH="1">
              <a:off x="4831290" y="4074058"/>
              <a:ext cx="482777" cy="0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15"/>
            <p:cNvSpPr>
              <a:spLocks noChangeArrowheads="1"/>
            </p:cNvSpPr>
            <p:nvPr/>
          </p:nvSpPr>
          <p:spPr bwMode="auto">
            <a:xfrm>
              <a:off x="5437635" y="1812479"/>
              <a:ext cx="961242" cy="945437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677623" y="2028005"/>
              <a:ext cx="979922" cy="954059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5496544" y="3335524"/>
              <a:ext cx="1342004" cy="1362120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6881654" y="4969205"/>
              <a:ext cx="1189700" cy="1172457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4360008" y="2275140"/>
              <a:ext cx="956932" cy="926759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42" name="Group 9"/>
            <p:cNvGrpSpPr>
              <a:grpSpLocks/>
            </p:cNvGrpSpPr>
            <p:nvPr/>
          </p:nvGrpSpPr>
          <p:grpSpPr bwMode="auto">
            <a:xfrm>
              <a:off x="4848532" y="3325467"/>
              <a:ext cx="2004385" cy="1402351"/>
              <a:chOff x="1844" y="2045"/>
              <a:chExt cx="1395" cy="976"/>
            </a:xfrm>
          </p:grpSpPr>
          <p:grpSp>
            <p:nvGrpSpPr>
              <p:cNvPr id="115" name="Group 10"/>
              <p:cNvGrpSpPr>
                <a:grpSpLocks/>
              </p:cNvGrpSpPr>
              <p:nvPr/>
            </p:nvGrpSpPr>
            <p:grpSpPr bwMode="auto">
              <a:xfrm>
                <a:off x="1844" y="2440"/>
                <a:ext cx="355" cy="132"/>
                <a:chOff x="1844" y="2440"/>
                <a:chExt cx="355" cy="132"/>
              </a:xfrm>
            </p:grpSpPr>
            <p:sp>
              <p:nvSpPr>
                <p:cNvPr id="117" name="Line 11"/>
                <p:cNvSpPr>
                  <a:spLocks noChangeShapeType="1"/>
                </p:cNvSpPr>
                <p:nvPr/>
              </p:nvSpPr>
              <p:spPr bwMode="auto">
                <a:xfrm>
                  <a:off x="1863" y="2440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844" y="2572"/>
                  <a:ext cx="336" cy="0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16" name="Oval 13"/>
              <p:cNvSpPr>
                <a:spLocks noChangeArrowheads="1"/>
              </p:cNvSpPr>
              <p:nvPr/>
            </p:nvSpPr>
            <p:spPr bwMode="auto">
              <a:xfrm>
                <a:off x="2269" y="2045"/>
                <a:ext cx="970" cy="976"/>
              </a:xfrm>
              <a:prstGeom prst="ellipse">
                <a:avLst/>
              </a:prstGeom>
              <a:gradFill flip="none" rotWithShape="1">
                <a:gsLst>
                  <a:gs pos="0">
                    <a:srgbClr val="4F81BD">
                      <a:lumMod val="75000"/>
                      <a:shade val="30000"/>
                      <a:satMod val="115000"/>
                    </a:srgbClr>
                  </a:gs>
                  <a:gs pos="50000">
                    <a:srgbClr val="4F81BD">
                      <a:lumMod val="75000"/>
                      <a:shade val="67500"/>
                      <a:satMod val="115000"/>
                    </a:srgbClr>
                  </a:gs>
                  <a:gs pos="100000">
                    <a:srgbClr val="4F81BD">
                      <a:lumMod val="75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fontAlgn="auto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</a:t>
                </a:r>
                <a:r>
                  <a:rPr lang="en-US" sz="1400" b="0" kern="0" dirty="0">
                    <a:solidFill>
                      <a:prstClr val="white"/>
                    </a:solidFill>
                    <a:latin typeface="Calibri"/>
                  </a:rPr>
                  <a:t>State </a:t>
                </a:r>
              </a:p>
              <a:p>
                <a:pPr algn="ctr" fontAlgn="auto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kern="0" dirty="0">
                    <a:solidFill>
                      <a:prstClr val="white"/>
                    </a:solidFill>
                    <a:latin typeface="Calibri"/>
                  </a:rPr>
                  <a:t>Operations</a:t>
                </a:r>
              </a:p>
              <a:p>
                <a:pPr algn="ctr" fontAlgn="auto">
                  <a:lnSpc>
                    <a:spcPts val="18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kern="0" dirty="0">
                    <a:solidFill>
                      <a:prstClr val="white"/>
                    </a:solidFill>
                    <a:latin typeface="Calibri"/>
                  </a:rPr>
                  <a:t>GOHSEP</a:t>
                </a:r>
                <a:endParaRPr lang="en-US" sz="1400" b="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43" name="Group 36"/>
            <p:cNvGrpSpPr>
              <a:grpSpLocks/>
            </p:cNvGrpSpPr>
            <p:nvPr/>
          </p:nvGrpSpPr>
          <p:grpSpPr bwMode="auto">
            <a:xfrm>
              <a:off x="6602907" y="4584134"/>
              <a:ext cx="1492872" cy="1576208"/>
              <a:chOff x="3059" y="2921"/>
              <a:chExt cx="1039" cy="1097"/>
            </a:xfrm>
          </p:grpSpPr>
          <p:sp>
            <p:nvSpPr>
              <p:cNvPr id="111" name="Oval 37"/>
              <p:cNvSpPr>
                <a:spLocks noChangeArrowheads="1"/>
              </p:cNvSpPr>
              <p:nvPr/>
            </p:nvSpPr>
            <p:spPr bwMode="auto">
              <a:xfrm>
                <a:off x="3243" y="3164"/>
                <a:ext cx="855" cy="854"/>
              </a:xfrm>
              <a:prstGeom prst="ellipse">
                <a:avLst/>
              </a:prstGeom>
              <a:gradFill flip="none" rotWithShape="1">
                <a:gsLst>
                  <a:gs pos="0">
                    <a:srgbClr val="CC6600">
                      <a:shade val="30000"/>
                      <a:satMod val="115000"/>
                    </a:srgbClr>
                  </a:gs>
                  <a:gs pos="50000">
                    <a:srgbClr val="CC6600">
                      <a:shade val="67500"/>
                      <a:satMod val="115000"/>
                    </a:srgbClr>
                  </a:gs>
                  <a:gs pos="100000">
                    <a:srgbClr val="CC66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EMAC</a:t>
                </a:r>
                <a:b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State </a:t>
                </a:r>
              </a:p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To State </a:t>
                </a:r>
                <a:b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Assets</a:t>
                </a:r>
              </a:p>
            </p:txBody>
          </p:sp>
          <p:grpSp>
            <p:nvGrpSpPr>
              <p:cNvPr id="112" name="Group 38"/>
              <p:cNvGrpSpPr>
                <a:grpSpLocks/>
              </p:cNvGrpSpPr>
              <p:nvPr/>
            </p:nvGrpSpPr>
            <p:grpSpPr bwMode="auto">
              <a:xfrm>
                <a:off x="3059" y="2921"/>
                <a:ext cx="320" cy="374"/>
                <a:chOff x="3059" y="2921"/>
                <a:chExt cx="320" cy="374"/>
              </a:xfrm>
            </p:grpSpPr>
            <p:sp>
              <p:nvSpPr>
                <p:cNvPr id="113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141" y="2921"/>
                  <a:ext cx="238" cy="257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4" name="Line 40"/>
                <p:cNvSpPr>
                  <a:spLocks noChangeShapeType="1"/>
                </p:cNvSpPr>
                <p:nvPr/>
              </p:nvSpPr>
              <p:spPr bwMode="auto">
                <a:xfrm>
                  <a:off x="3059" y="3027"/>
                  <a:ext cx="232" cy="268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44" name="Group 52"/>
            <p:cNvGrpSpPr/>
            <p:nvPr/>
          </p:nvGrpSpPr>
          <p:grpSpPr>
            <a:xfrm>
              <a:off x="4332708" y="1803858"/>
              <a:ext cx="3370818" cy="1603508"/>
              <a:chOff x="2813050" y="1622425"/>
              <a:chExt cx="3724278" cy="1771650"/>
            </a:xfrm>
          </p:grpSpPr>
          <p:grpSp>
            <p:nvGrpSpPr>
              <p:cNvPr id="97" name="Group 14"/>
              <p:cNvGrpSpPr>
                <a:grpSpLocks/>
              </p:cNvGrpSpPr>
              <p:nvPr/>
            </p:nvGrpSpPr>
            <p:grpSpPr bwMode="auto">
              <a:xfrm>
                <a:off x="4003677" y="1622425"/>
                <a:ext cx="2533651" cy="1771650"/>
                <a:chOff x="2235" y="1028"/>
                <a:chExt cx="1596" cy="1116"/>
              </a:xfrm>
            </p:grpSpPr>
            <p:sp>
              <p:nvSpPr>
                <p:cNvPr id="103" name="Oval 15"/>
                <p:cNvSpPr>
                  <a:spLocks noChangeArrowheads="1"/>
                </p:cNvSpPr>
                <p:nvPr/>
              </p:nvSpPr>
              <p:spPr bwMode="auto">
                <a:xfrm>
                  <a:off x="2235" y="1028"/>
                  <a:ext cx="706" cy="67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 wrap="none" lIns="92075" tIns="46038" rIns="92075" bIns="46038" anchor="ctr"/>
                <a:lstStyle/>
                <a:p>
                  <a:pPr algn="ctr" fontAlgn="auto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State </a:t>
                  </a:r>
                </a:p>
                <a:p>
                  <a:pPr algn="ctr" fontAlgn="auto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 Agency </a:t>
                  </a:r>
                </a:p>
                <a:p>
                  <a:pPr algn="ctr" fontAlgn="auto">
                    <a:lnSpc>
                      <a:spcPts val="17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Assets</a:t>
                  </a:r>
                </a:p>
              </p:txBody>
            </p:sp>
            <p:sp>
              <p:nvSpPr>
                <p:cNvPr id="104" name="Oval 16"/>
                <p:cNvSpPr>
                  <a:spLocks noChangeArrowheads="1"/>
                </p:cNvSpPr>
                <p:nvPr/>
              </p:nvSpPr>
              <p:spPr bwMode="auto">
                <a:xfrm>
                  <a:off x="3116" y="1141"/>
                  <a:ext cx="715" cy="7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 wrap="none" lIns="92075" tIns="137160" rIns="92075" bIns="46038" anchor="ctr"/>
                <a:lstStyle/>
                <a:p>
                  <a:pPr algn="ctr" fontAlgn="auto">
                    <a:lnSpc>
                      <a:spcPts val="1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ESF </a:t>
                  </a:r>
                </a:p>
                <a:p>
                  <a:pPr algn="ctr" fontAlgn="auto">
                    <a:lnSpc>
                      <a:spcPts val="1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Contracts </a:t>
                  </a:r>
                </a:p>
                <a:p>
                  <a:pPr algn="ctr" fontAlgn="auto">
                    <a:lnSpc>
                      <a:spcPts val="1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 Rentals </a:t>
                  </a:r>
                </a:p>
                <a:p>
                  <a:pPr algn="ctr" fontAlgn="auto">
                    <a:lnSpc>
                      <a:spcPts val="1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etc.</a:t>
                  </a:r>
                </a:p>
              </p:txBody>
            </p:sp>
            <p:grpSp>
              <p:nvGrpSpPr>
                <p:cNvPr id="105" name="Group 17"/>
                <p:cNvGrpSpPr>
                  <a:grpSpLocks/>
                </p:cNvGrpSpPr>
                <p:nvPr/>
              </p:nvGrpSpPr>
              <p:grpSpPr bwMode="auto">
                <a:xfrm>
                  <a:off x="2571" y="1732"/>
                  <a:ext cx="148" cy="332"/>
                  <a:chOff x="2571" y="1732"/>
                  <a:chExt cx="148" cy="332"/>
                </a:xfrm>
              </p:grpSpPr>
              <p:sp>
                <p:nvSpPr>
                  <p:cNvPr id="10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783"/>
                    <a:ext cx="37" cy="2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" lastClr="FFFFFF">
                        <a:lumMod val="65000"/>
                      </a:sysClr>
                    </a:solidFill>
                    <a:round/>
                    <a:headEnd type="none" w="sm" len="sm"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b="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0" name="Line 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91" y="1732"/>
                    <a:ext cx="28" cy="286"/>
                  </a:xfrm>
                  <a:prstGeom prst="line">
                    <a:avLst/>
                  </a:prstGeom>
                  <a:noFill/>
                  <a:ln w="76200">
                    <a:solidFill>
                      <a:srgbClr val="FFC000"/>
                    </a:solidFill>
                    <a:round/>
                    <a:headEnd type="none" w="sm" len="sm"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b="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grpSp>
              <p:nvGrpSpPr>
                <p:cNvPr id="106" name="Group 20"/>
                <p:cNvGrpSpPr>
                  <a:grpSpLocks/>
                </p:cNvGrpSpPr>
                <p:nvPr/>
              </p:nvGrpSpPr>
              <p:grpSpPr bwMode="auto">
                <a:xfrm>
                  <a:off x="3021" y="1835"/>
                  <a:ext cx="333" cy="309"/>
                  <a:chOff x="3021" y="1835"/>
                  <a:chExt cx="333" cy="309"/>
                </a:xfrm>
              </p:grpSpPr>
              <p:sp>
                <p:nvSpPr>
                  <p:cNvPr id="10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21" y="1835"/>
                    <a:ext cx="202" cy="254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" lastClr="FFFFFF">
                        <a:lumMod val="65000"/>
                      </a:sysClr>
                    </a:solidFill>
                    <a:round/>
                    <a:headEnd type="none" w="sm" len="sm"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b="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8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33" y="1885"/>
                    <a:ext cx="221" cy="259"/>
                  </a:xfrm>
                  <a:prstGeom prst="line">
                    <a:avLst/>
                  </a:prstGeom>
                  <a:noFill/>
                  <a:ln w="76200">
                    <a:solidFill>
                      <a:srgbClr val="FFC000"/>
                    </a:solidFill>
                    <a:round/>
                    <a:headEnd type="none" w="sm" len="sm"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b="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  <p:grpSp>
            <p:nvGrpSpPr>
              <p:cNvPr id="98" name="Group 51"/>
              <p:cNvGrpSpPr/>
              <p:nvPr/>
            </p:nvGrpSpPr>
            <p:grpSpPr>
              <a:xfrm>
                <a:off x="2813050" y="2117725"/>
                <a:ext cx="1491815" cy="1268982"/>
                <a:chOff x="2813050" y="2117725"/>
                <a:chExt cx="1491815" cy="1268982"/>
              </a:xfrm>
            </p:grpSpPr>
            <p:sp>
              <p:nvSpPr>
                <p:cNvPr id="99" name="Oval 15"/>
                <p:cNvSpPr>
                  <a:spLocks noChangeArrowheads="1"/>
                </p:cNvSpPr>
                <p:nvPr/>
              </p:nvSpPr>
              <p:spPr bwMode="auto">
                <a:xfrm>
                  <a:off x="2813050" y="2117725"/>
                  <a:ext cx="1120775" cy="107632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F81BD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4F81BD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4F81BD">
                        <a:lumMod val="75000"/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 wrap="none" lIns="92075" tIns="46038" rIns="92075" bIns="46038" anchor="ctr"/>
                <a:lstStyle/>
                <a:p>
                  <a:pPr algn="ctr" fontAlgn="auto">
                    <a:lnSpc>
                      <a:spcPts val="11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</a:t>
                  </a:r>
                  <a:b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</a:b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Business</a:t>
                  </a:r>
                </a:p>
                <a:p>
                  <a:pPr algn="ctr" fontAlgn="auto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EOC</a:t>
                  </a:r>
                </a:p>
              </p:txBody>
            </p:sp>
            <p:grpSp>
              <p:nvGrpSpPr>
                <p:cNvPr id="100" name="Group 17"/>
                <p:cNvGrpSpPr>
                  <a:grpSpLocks/>
                </p:cNvGrpSpPr>
                <p:nvPr/>
              </p:nvGrpSpPr>
              <p:grpSpPr bwMode="auto">
                <a:xfrm rot="18261212" flipH="1">
                  <a:off x="3886890" y="2968732"/>
                  <a:ext cx="226350" cy="609600"/>
                  <a:chOff x="2571" y="1702"/>
                  <a:chExt cx="142" cy="344"/>
                </a:xfrm>
              </p:grpSpPr>
              <p:sp>
                <p:nvSpPr>
                  <p:cNvPr id="10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765"/>
                    <a:ext cx="37" cy="281"/>
                  </a:xfrm>
                  <a:prstGeom prst="line">
                    <a:avLst/>
                  </a:prstGeom>
                  <a:noFill/>
                  <a:ln w="76200">
                    <a:solidFill>
                      <a:sysClr val="window" lastClr="FFFFFF">
                        <a:lumMod val="65000"/>
                      </a:sysClr>
                    </a:solidFill>
                    <a:round/>
                    <a:headEnd type="none" w="sm" len="sm"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b="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" name="Line 1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685" y="1702"/>
                    <a:ext cx="28" cy="286"/>
                  </a:xfrm>
                  <a:prstGeom prst="line">
                    <a:avLst/>
                  </a:prstGeom>
                  <a:noFill/>
                  <a:ln w="76200">
                    <a:solidFill>
                      <a:srgbClr val="FFC000"/>
                    </a:solidFill>
                    <a:round/>
                    <a:headEnd type="none" w="sm" len="sm"/>
                    <a:tailEnd type="stealth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200" b="0" kern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</p:grpSp>
        </p:grpSp>
        <p:sp>
          <p:nvSpPr>
            <p:cNvPr id="45" name="Rectangle 44"/>
            <p:cNvSpPr/>
            <p:nvPr/>
          </p:nvSpPr>
          <p:spPr bwMode="auto">
            <a:xfrm>
              <a:off x="273895" y="5439606"/>
              <a:ext cx="1730958" cy="24566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10800000"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1200" kern="0">
                <a:solidFill>
                  <a:prstClr val="black"/>
                </a:solidFill>
              </a:endParaRPr>
            </a:p>
          </p:txBody>
        </p: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272920" y="5398091"/>
              <a:ext cx="1836204" cy="887411"/>
              <a:chOff x="577" y="1194"/>
              <a:chExt cx="1295" cy="559"/>
            </a:xfrm>
          </p:grpSpPr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577" y="1217"/>
                <a:ext cx="1221" cy="536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831" y="1194"/>
                <a:ext cx="650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b="0" kern="0" spc="190" dirty="0">
                    <a:solidFill>
                      <a:prstClr val="white"/>
                    </a:solidFill>
                    <a:latin typeface="Calibri"/>
                  </a:rPr>
                  <a:t>LEGEND</a:t>
                </a:r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636" y="1425"/>
                <a:ext cx="162" cy="96"/>
              </a:xfrm>
              <a:prstGeom prst="rect">
                <a:avLst/>
              </a:prstGeom>
              <a:solidFill>
                <a:srgbClr val="FFC000"/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636" y="1588"/>
                <a:ext cx="162" cy="96"/>
              </a:xfrm>
              <a:prstGeom prst="rect">
                <a:avLst/>
              </a:prstGeom>
              <a:solidFill>
                <a:sysClr val="window" lastClr="FFFFFF">
                  <a:lumMod val="65000"/>
                </a:sysClr>
              </a:solidFill>
              <a:ln w="6350">
                <a:solidFill>
                  <a:sysClr val="windowText" lastClr="000000">
                    <a:lumMod val="50000"/>
                    <a:lumOff val="50000"/>
                  </a:sys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b="0" kern="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804" y="1389"/>
                <a:ext cx="843" cy="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0" kern="0" dirty="0">
                    <a:solidFill>
                      <a:prstClr val="black"/>
                    </a:solidFill>
                    <a:latin typeface="Calibri"/>
                  </a:rPr>
                  <a:t>Status Feedback</a:t>
                </a:r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804" y="1565"/>
                <a:ext cx="1068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algn="ctr" fontAlgn="auto">
                  <a:lnSpc>
                    <a:spcPct val="85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0" kern="0" dirty="0">
                    <a:solidFill>
                      <a:prstClr val="black"/>
                    </a:solidFill>
                    <a:latin typeface="Calibri"/>
                  </a:rPr>
                  <a:t>Request Support</a:t>
                </a:r>
              </a:p>
            </p:txBody>
          </p:sp>
        </p:grpSp>
        <p:sp>
          <p:nvSpPr>
            <p:cNvPr id="47" name="Oval 15"/>
            <p:cNvSpPr>
              <a:spLocks noChangeArrowheads="1"/>
            </p:cNvSpPr>
            <p:nvPr/>
          </p:nvSpPr>
          <p:spPr bwMode="auto">
            <a:xfrm>
              <a:off x="4847930" y="4855495"/>
              <a:ext cx="979922" cy="954059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2543128" y="4887187"/>
              <a:ext cx="956932" cy="926759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Line 21"/>
            <p:cNvSpPr>
              <a:spLocks noChangeShapeType="1"/>
            </p:cNvSpPr>
            <p:nvPr/>
          </p:nvSpPr>
          <p:spPr bwMode="auto">
            <a:xfrm rot="5985168" flipH="1">
              <a:off x="4671415" y="4509002"/>
              <a:ext cx="290241" cy="364956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rot="5985168" flipV="1">
              <a:off x="4553848" y="4664683"/>
              <a:ext cx="317541" cy="372141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53870" y="1793836"/>
              <a:ext cx="2585211" cy="2818334"/>
              <a:chOff x="251520" y="2027511"/>
              <a:chExt cx="2585211" cy="2818334"/>
            </a:xfrm>
          </p:grpSpPr>
          <p:sp>
            <p:nvSpPr>
              <p:cNvPr id="82" name="Oval 24"/>
              <p:cNvSpPr>
                <a:spLocks noChangeArrowheads="1"/>
              </p:cNvSpPr>
              <p:nvPr/>
            </p:nvSpPr>
            <p:spPr bwMode="auto">
              <a:xfrm>
                <a:off x="1559384" y="3575683"/>
                <a:ext cx="1277347" cy="1270162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>
                      <a:lumMod val="75000"/>
                      <a:shade val="30000"/>
                      <a:satMod val="115000"/>
                    </a:srgbClr>
                  </a:gs>
                  <a:gs pos="50000">
                    <a:srgbClr val="8064A2">
                      <a:lumMod val="75000"/>
                      <a:shade val="67500"/>
                      <a:satMod val="115000"/>
                    </a:srgbClr>
                  </a:gs>
                  <a:gs pos="100000">
                    <a:srgbClr val="8064A2">
                      <a:lumMod val="75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Municipal</a:t>
                </a:r>
                <a:b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200" b="0" kern="0" spc="-40" dirty="0">
                    <a:solidFill>
                      <a:prstClr val="white"/>
                    </a:solidFill>
                    <a:latin typeface="Calibri"/>
                  </a:rPr>
                  <a:t>Incident</a:t>
                </a:r>
                <a:br>
                  <a:rPr lang="en-US" sz="1200" b="0" kern="0" spc="-4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200" b="0" kern="0" spc="-40" dirty="0">
                    <a:solidFill>
                      <a:prstClr val="white"/>
                    </a:solidFill>
                    <a:latin typeface="Calibri"/>
                  </a:rPr>
                  <a:t>Command</a:t>
                </a:r>
              </a:p>
            </p:txBody>
          </p:sp>
          <p:sp>
            <p:nvSpPr>
              <p:cNvPr id="83" name="Oval 28"/>
              <p:cNvSpPr>
                <a:spLocks noChangeArrowheads="1"/>
              </p:cNvSpPr>
              <p:nvPr/>
            </p:nvSpPr>
            <p:spPr bwMode="auto">
              <a:xfrm>
                <a:off x="251520" y="2636912"/>
                <a:ext cx="1079064" cy="1031647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>
                      <a:lumMod val="75000"/>
                      <a:shade val="30000"/>
                      <a:satMod val="115000"/>
                    </a:srgbClr>
                  </a:gs>
                  <a:gs pos="50000">
                    <a:srgbClr val="8064A2">
                      <a:lumMod val="75000"/>
                      <a:shade val="67500"/>
                      <a:satMod val="115000"/>
                    </a:srgbClr>
                  </a:gs>
                  <a:gs pos="100000">
                    <a:srgbClr val="8064A2">
                      <a:lumMod val="75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45720" tIns="0" rIns="92075" bIns="46038" anchor="ctr"/>
              <a:lstStyle/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b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 Contracts </a:t>
                </a:r>
              </a:p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 Rentals </a:t>
                </a:r>
              </a:p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 etc.</a:t>
                </a:r>
              </a:p>
            </p:txBody>
          </p:sp>
          <p:grpSp>
            <p:nvGrpSpPr>
              <p:cNvPr id="84" name="Group 29"/>
              <p:cNvGrpSpPr>
                <a:grpSpLocks/>
              </p:cNvGrpSpPr>
              <p:nvPr/>
            </p:nvGrpSpPr>
            <p:grpSpPr bwMode="auto">
              <a:xfrm rot="19722217">
                <a:off x="1906157" y="3060483"/>
                <a:ext cx="324725" cy="525882"/>
                <a:chOff x="977" y="2978"/>
                <a:chExt cx="226" cy="366"/>
              </a:xfrm>
            </p:grpSpPr>
            <p:sp>
              <p:nvSpPr>
                <p:cNvPr id="8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977" y="2978"/>
                  <a:ext cx="106" cy="282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0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101" y="3062"/>
                  <a:ext cx="102" cy="282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85" name="Oval 25"/>
              <p:cNvSpPr>
                <a:spLocks noChangeArrowheads="1"/>
              </p:cNvSpPr>
              <p:nvPr/>
            </p:nvSpPr>
            <p:spPr bwMode="auto">
              <a:xfrm>
                <a:off x="1324563" y="2027511"/>
                <a:ext cx="1063258" cy="1025900"/>
              </a:xfrm>
              <a:prstGeom prst="ellipse">
                <a:avLst/>
              </a:prstGeom>
              <a:gradFill flip="none" rotWithShape="1">
                <a:gsLst>
                  <a:gs pos="0">
                    <a:srgbClr val="8064A2">
                      <a:lumMod val="75000"/>
                      <a:shade val="30000"/>
                      <a:satMod val="115000"/>
                    </a:srgbClr>
                  </a:gs>
                  <a:gs pos="50000">
                    <a:srgbClr val="8064A2">
                      <a:lumMod val="75000"/>
                      <a:shade val="67500"/>
                      <a:satMod val="115000"/>
                    </a:srgbClr>
                  </a:gs>
                  <a:gs pos="100000">
                    <a:srgbClr val="8064A2">
                      <a:lumMod val="75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45720" tIns="91440" rIns="92075" bIns="46038" anchor="ctr"/>
              <a:lstStyle/>
              <a:p>
                <a:pPr algn="ctr" fontAlgn="auto">
                  <a:lnSpc>
                    <a:spcPts val="17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 Municipal</a:t>
                </a:r>
                <a:b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Assets</a:t>
                </a: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3587692">
                <a:off x="1149588" y="3568810"/>
                <a:ext cx="522423" cy="345892"/>
                <a:chOff x="9097970" y="7762731"/>
                <a:chExt cx="522423" cy="345892"/>
              </a:xfrm>
            </p:grpSpPr>
            <p:sp>
              <p:nvSpPr>
                <p:cNvPr id="87" name="Line 26"/>
                <p:cNvSpPr>
                  <a:spLocks noChangeShapeType="1"/>
                </p:cNvSpPr>
                <p:nvPr/>
              </p:nvSpPr>
              <p:spPr bwMode="auto">
                <a:xfrm rot="5710352" flipH="1" flipV="1">
                  <a:off x="9325944" y="7814175"/>
                  <a:ext cx="190655" cy="398242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Line 27"/>
                <p:cNvSpPr>
                  <a:spLocks noChangeShapeType="1"/>
                </p:cNvSpPr>
                <p:nvPr/>
              </p:nvSpPr>
              <p:spPr bwMode="auto">
                <a:xfrm rot="5710352">
                  <a:off x="9204389" y="7656312"/>
                  <a:ext cx="212424" cy="425261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52" name="Group 51"/>
            <p:cNvGrpSpPr/>
            <p:nvPr/>
          </p:nvGrpSpPr>
          <p:grpSpPr>
            <a:xfrm>
              <a:off x="2912145" y="3954456"/>
              <a:ext cx="510077" cy="189662"/>
              <a:chOff x="2951820" y="4067430"/>
              <a:chExt cx="510077" cy="189662"/>
            </a:xfrm>
          </p:grpSpPr>
          <p:sp>
            <p:nvSpPr>
              <p:cNvPr id="80" name="Line 11"/>
              <p:cNvSpPr>
                <a:spLocks noChangeShapeType="1"/>
              </p:cNvSpPr>
              <p:nvPr/>
            </p:nvSpPr>
            <p:spPr bwMode="auto">
              <a:xfrm>
                <a:off x="2979120" y="4067430"/>
                <a:ext cx="482777" cy="0"/>
              </a:xfrm>
              <a:prstGeom prst="line">
                <a:avLst/>
              </a:prstGeom>
              <a:noFill/>
              <a:ln w="76200">
                <a:solidFill>
                  <a:sysClr val="window" lastClr="FFFFFF">
                    <a:lumMod val="85000"/>
                  </a:sys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Line 12"/>
              <p:cNvSpPr>
                <a:spLocks noChangeShapeType="1"/>
              </p:cNvSpPr>
              <p:nvPr/>
            </p:nvSpPr>
            <p:spPr bwMode="auto">
              <a:xfrm flipH="1">
                <a:off x="2951820" y="4257092"/>
                <a:ext cx="482777" cy="0"/>
              </a:xfrm>
              <a:prstGeom prst="line">
                <a:avLst/>
              </a:prstGeom>
              <a:noFill/>
              <a:ln w="76200">
                <a:solidFill>
                  <a:sysClr val="window" lastClr="FFFFFF">
                    <a:lumMod val="85000"/>
                  </a:sys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2912146" y="3377193"/>
              <a:ext cx="1878228" cy="1270162"/>
              <a:chOff x="2981804" y="3526171"/>
              <a:chExt cx="1878228" cy="1270162"/>
            </a:xfrm>
          </p:grpSpPr>
          <p:sp>
            <p:nvSpPr>
              <p:cNvPr id="77" name="Oval 24"/>
              <p:cNvSpPr>
                <a:spLocks noChangeArrowheads="1"/>
              </p:cNvSpPr>
              <p:nvPr/>
            </p:nvSpPr>
            <p:spPr bwMode="auto">
              <a:xfrm>
                <a:off x="3582685" y="3526171"/>
                <a:ext cx="1277347" cy="1270162"/>
              </a:xfrm>
              <a:prstGeom prst="ellipse">
                <a:avLst/>
              </a:prstGeom>
              <a:gradFill flip="none" rotWithShape="1">
                <a:gsLst>
                  <a:gs pos="0">
                    <a:srgbClr val="9BBB59">
                      <a:lumMod val="50000"/>
                      <a:shade val="30000"/>
                      <a:satMod val="115000"/>
                    </a:srgbClr>
                  </a:gs>
                  <a:gs pos="50000">
                    <a:srgbClr val="9BBB59">
                      <a:lumMod val="50000"/>
                      <a:shade val="67500"/>
                      <a:satMod val="115000"/>
                    </a:srgbClr>
                  </a:gs>
                  <a:gs pos="100000">
                    <a:srgbClr val="9BBB59">
                      <a:lumMod val="50000"/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0" kern="0" dirty="0">
                    <a:solidFill>
                      <a:prstClr val="white"/>
                    </a:solidFill>
                    <a:latin typeface="Calibri"/>
                  </a:rPr>
                  <a:t>Parish</a:t>
                </a:r>
                <a:br>
                  <a:rPr lang="en-US" sz="1400" b="0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400" b="0" kern="0" dirty="0">
                    <a:solidFill>
                      <a:prstClr val="white"/>
                    </a:solidFill>
                    <a:latin typeface="Calibri"/>
                  </a:rPr>
                  <a:t>EOC</a:t>
                </a: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3009104" y="4103434"/>
                <a:ext cx="482776" cy="0"/>
              </a:xfrm>
              <a:prstGeom prst="line">
                <a:avLst/>
              </a:prstGeom>
              <a:noFill/>
              <a:ln w="76200">
                <a:solidFill>
                  <a:sysClr val="window" lastClr="FFFFFF">
                    <a:lumMod val="65000"/>
                  </a:sys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Line 12"/>
              <p:cNvSpPr>
                <a:spLocks noChangeShapeType="1"/>
              </p:cNvSpPr>
              <p:nvPr/>
            </p:nvSpPr>
            <p:spPr bwMode="auto">
              <a:xfrm flipH="1">
                <a:off x="2981804" y="4293096"/>
                <a:ext cx="482776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4" name="Oval 15"/>
            <p:cNvSpPr>
              <a:spLocks noChangeArrowheads="1"/>
            </p:cNvSpPr>
            <p:nvPr/>
          </p:nvSpPr>
          <p:spPr bwMode="auto">
            <a:xfrm>
              <a:off x="3731260" y="5302801"/>
              <a:ext cx="961242" cy="945437"/>
            </a:xfrm>
            <a:prstGeom prst="ellipse">
              <a:avLst/>
            </a:prstGeom>
            <a:noFill/>
            <a:ln w="38100">
              <a:solidFill>
                <a:sysClr val="window" lastClr="FFFFFF">
                  <a:lumMod val="85000"/>
                </a:sysClr>
              </a:solidFill>
              <a:prstDash val="sysDot"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 rot="8323469" flipH="1">
              <a:off x="4125964" y="4755903"/>
              <a:ext cx="290241" cy="364956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 rot="8323469" flipV="1">
              <a:off x="3931350" y="4810782"/>
              <a:ext cx="317541" cy="372141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Line 21"/>
            <p:cNvSpPr>
              <a:spLocks noChangeShapeType="1"/>
            </p:cNvSpPr>
            <p:nvPr/>
          </p:nvSpPr>
          <p:spPr bwMode="auto">
            <a:xfrm rot="11037947" flipH="1">
              <a:off x="3516515" y="4617135"/>
              <a:ext cx="290241" cy="364956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Line 22"/>
            <p:cNvSpPr>
              <a:spLocks noChangeShapeType="1"/>
            </p:cNvSpPr>
            <p:nvPr/>
          </p:nvSpPr>
          <p:spPr bwMode="auto">
            <a:xfrm rot="11037947" flipV="1">
              <a:off x="3333925" y="4526214"/>
              <a:ext cx="317541" cy="372141"/>
            </a:xfrm>
            <a:prstGeom prst="line">
              <a:avLst/>
            </a:prstGeom>
            <a:noFill/>
            <a:ln w="76200">
              <a:solidFill>
                <a:sysClr val="window" lastClr="FFFFFF">
                  <a:lumMod val="85000"/>
                </a:sysClr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515829" y="4534816"/>
              <a:ext cx="3337886" cy="1733538"/>
              <a:chOff x="2585487" y="4768491"/>
              <a:chExt cx="3337886" cy="1733538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604704" y="4781494"/>
                <a:ext cx="1318669" cy="1286160"/>
                <a:chOff x="4604704" y="4696797"/>
                <a:chExt cx="1318669" cy="1286160"/>
              </a:xfrm>
            </p:grpSpPr>
            <p:sp>
              <p:nvSpPr>
                <p:cNvPr id="74" name="Oval 16"/>
                <p:cNvSpPr>
                  <a:spLocks noChangeArrowheads="1"/>
                </p:cNvSpPr>
                <p:nvPr/>
              </p:nvSpPr>
              <p:spPr bwMode="auto">
                <a:xfrm>
                  <a:off x="4896036" y="4977172"/>
                  <a:ext cx="1027337" cy="100578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9BBB59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9BBB59">
                        <a:lumMod val="50000"/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 wrap="none" lIns="92075" tIns="182880" rIns="92075" bIns="46038" anchor="ctr"/>
                <a:lstStyle/>
                <a:p>
                  <a:pPr algn="ctr" fontAlgn="auto">
                    <a:lnSpc>
                      <a:spcPts val="1600"/>
                    </a:lnSpc>
                    <a:spcBef>
                      <a:spcPts val="60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spc="-20" dirty="0">
                      <a:solidFill>
                        <a:prstClr val="white"/>
                      </a:solidFill>
                      <a:latin typeface="Calibri"/>
                    </a:rPr>
                    <a:t>Intrastate</a:t>
                  </a:r>
                </a:p>
                <a:p>
                  <a:pPr algn="ctr" fontAlgn="auto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Mutual </a:t>
                  </a:r>
                </a:p>
                <a:p>
                  <a:pPr algn="ctr" fontAlgn="auto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Aid</a:t>
                  </a:r>
                </a:p>
              </p:txBody>
            </p:sp>
            <p:sp>
              <p:nvSpPr>
                <p:cNvPr id="75" name="Line 21"/>
                <p:cNvSpPr>
                  <a:spLocks noChangeShapeType="1"/>
                </p:cNvSpPr>
                <p:nvPr/>
              </p:nvSpPr>
              <p:spPr bwMode="auto">
                <a:xfrm rot="5985168" flipH="1">
                  <a:off x="4749570" y="4659440"/>
                  <a:ext cx="290241" cy="364956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6" name="Line 22"/>
                <p:cNvSpPr>
                  <a:spLocks noChangeShapeType="1"/>
                </p:cNvSpPr>
                <p:nvPr/>
              </p:nvSpPr>
              <p:spPr bwMode="auto">
                <a:xfrm rot="5985168" flipV="1">
                  <a:off x="4632004" y="4815122"/>
                  <a:ext cx="317540" cy="372140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773618" y="4996057"/>
                <a:ext cx="1014406" cy="1505972"/>
                <a:chOff x="3773618" y="4911360"/>
                <a:chExt cx="1014406" cy="1505972"/>
              </a:xfrm>
            </p:grpSpPr>
            <p:sp>
              <p:nvSpPr>
                <p:cNvPr id="71" name="Oval 15"/>
                <p:cNvSpPr>
                  <a:spLocks noChangeArrowheads="1"/>
                </p:cNvSpPr>
                <p:nvPr/>
              </p:nvSpPr>
              <p:spPr bwMode="auto">
                <a:xfrm>
                  <a:off x="3773618" y="5443158"/>
                  <a:ext cx="1014406" cy="9741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9BBB59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9BBB59">
                        <a:lumMod val="50000"/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 wrap="none" lIns="92075" tIns="182880" rIns="92075" bIns="46038" anchor="ctr"/>
                <a:lstStyle/>
                <a:p>
                  <a:pPr algn="ctr" fontAlgn="auto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spc="-60" dirty="0">
                      <a:solidFill>
                        <a:prstClr val="white"/>
                      </a:solidFill>
                      <a:latin typeface="Calibri"/>
                    </a:rPr>
                    <a:t> Contracts </a:t>
                  </a:r>
                </a:p>
                <a:p>
                  <a:pPr algn="ctr" fontAlgn="auto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 Rentals </a:t>
                  </a:r>
                </a:p>
                <a:p>
                  <a:pPr algn="ctr" fontAlgn="auto">
                    <a:lnSpc>
                      <a:spcPts val="16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 etc.</a:t>
                  </a:r>
                </a:p>
              </p:txBody>
            </p:sp>
            <p:sp>
              <p:nvSpPr>
                <p:cNvPr id="72" name="Line 21"/>
                <p:cNvSpPr>
                  <a:spLocks noChangeShapeType="1"/>
                </p:cNvSpPr>
                <p:nvPr/>
              </p:nvSpPr>
              <p:spPr bwMode="auto">
                <a:xfrm rot="8323469" flipH="1">
                  <a:off x="4201310" y="4911360"/>
                  <a:ext cx="290241" cy="364956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Line 22"/>
                <p:cNvSpPr>
                  <a:spLocks noChangeShapeType="1"/>
                </p:cNvSpPr>
                <p:nvPr/>
              </p:nvSpPr>
              <p:spPr bwMode="auto">
                <a:xfrm rot="8323469" flipV="1">
                  <a:off x="4006696" y="4966240"/>
                  <a:ext cx="317540" cy="372140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2585487" y="4768491"/>
                <a:ext cx="1290331" cy="1303556"/>
                <a:chOff x="2585487" y="4683794"/>
                <a:chExt cx="1290331" cy="1303556"/>
              </a:xfrm>
            </p:grpSpPr>
            <p:sp>
              <p:nvSpPr>
                <p:cNvPr id="68" name="Oval 15"/>
                <p:cNvSpPr>
                  <a:spLocks noChangeArrowheads="1"/>
                </p:cNvSpPr>
                <p:nvPr/>
              </p:nvSpPr>
              <p:spPr bwMode="auto">
                <a:xfrm>
                  <a:off x="2585487" y="5013176"/>
                  <a:ext cx="1014405" cy="97417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BBB59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9BBB59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9BBB59">
                        <a:lumMod val="50000"/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ln w="9525">
                  <a:solidFill>
                    <a:sysClr val="windowText" lastClr="00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B2B2B2"/>
                  </a:outerShdw>
                </a:effectLst>
              </p:spPr>
              <p:txBody>
                <a:bodyPr wrap="none" lIns="92075" tIns="46038" rIns="92075" bIns="46038" anchor="ctr"/>
                <a:lstStyle/>
                <a:p>
                  <a:pPr algn="ctr" fontAlgn="auto">
                    <a:lnSpc>
                      <a:spcPts val="15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Parish</a:t>
                  </a:r>
                  <a:b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</a:br>
                  <a:r>
                    <a:rPr lang="en-US" sz="1200" b="0" kern="0" dirty="0">
                      <a:solidFill>
                        <a:prstClr val="white"/>
                      </a:solidFill>
                      <a:latin typeface="Calibri"/>
                    </a:rPr>
                    <a:t> Assets</a:t>
                  </a:r>
                </a:p>
              </p:txBody>
            </p:sp>
            <p:sp>
              <p:nvSpPr>
                <p:cNvPr id="69" name="Line 21"/>
                <p:cNvSpPr>
                  <a:spLocks noChangeShapeType="1"/>
                </p:cNvSpPr>
                <p:nvPr/>
              </p:nvSpPr>
              <p:spPr bwMode="auto">
                <a:xfrm rot="11037947" flipH="1">
                  <a:off x="3585577" y="4774713"/>
                  <a:ext cx="290241" cy="364956"/>
                </a:xfrm>
                <a:prstGeom prst="line">
                  <a:avLst/>
                </a:prstGeom>
                <a:noFill/>
                <a:ln w="76200">
                  <a:solidFill>
                    <a:sysClr val="window" lastClr="FFFFFF">
                      <a:lumMod val="65000"/>
                    </a:sysClr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Line 22"/>
                <p:cNvSpPr>
                  <a:spLocks noChangeShapeType="1"/>
                </p:cNvSpPr>
                <p:nvPr/>
              </p:nvSpPr>
              <p:spPr bwMode="auto">
                <a:xfrm rot="11037947" flipV="1">
                  <a:off x="3402987" y="4683794"/>
                  <a:ext cx="317540" cy="372140"/>
                </a:xfrm>
                <a:prstGeom prst="line">
                  <a:avLst/>
                </a:prstGeom>
                <a:noFill/>
                <a:ln w="76200">
                  <a:solidFill>
                    <a:srgbClr val="FFC000"/>
                  </a:solidFill>
                  <a:round/>
                  <a:headEnd type="none" w="sm" len="sm"/>
                  <a:tailEnd type="stealth" w="med" len="med"/>
                </a:ln>
                <a:effectLst/>
              </p:spPr>
              <p:txBody>
                <a:bodyPr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0" kern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</p:grpSp>
        <p:grpSp>
          <p:nvGrpSpPr>
            <p:cNvPr id="60" name="Group 32"/>
            <p:cNvGrpSpPr>
              <a:grpSpLocks/>
            </p:cNvGrpSpPr>
            <p:nvPr/>
          </p:nvGrpSpPr>
          <p:grpSpPr bwMode="auto">
            <a:xfrm>
              <a:off x="6927635" y="3308225"/>
              <a:ext cx="1895187" cy="1307520"/>
              <a:chOff x="3279" y="2051"/>
              <a:chExt cx="1319" cy="910"/>
            </a:xfrm>
          </p:grpSpPr>
          <p:sp>
            <p:nvSpPr>
              <p:cNvPr id="62" name="Oval 33"/>
              <p:cNvSpPr>
                <a:spLocks noChangeArrowheads="1"/>
              </p:cNvSpPr>
              <p:nvPr/>
            </p:nvSpPr>
            <p:spPr bwMode="auto">
              <a:xfrm>
                <a:off x="3698" y="2051"/>
                <a:ext cx="900" cy="910"/>
              </a:xfrm>
              <a:prstGeom prst="ellipse">
                <a:avLst/>
              </a:prstGeom>
              <a:gradFill flip="none" rotWithShape="1">
                <a:gsLst>
                  <a:gs pos="0">
                    <a:srgbClr val="820019">
                      <a:shade val="30000"/>
                      <a:satMod val="115000"/>
                    </a:srgbClr>
                  </a:gs>
                  <a:gs pos="50000">
                    <a:srgbClr val="820019">
                      <a:shade val="67500"/>
                      <a:satMod val="115000"/>
                    </a:srgbClr>
                  </a:gs>
                  <a:gs pos="100000">
                    <a:srgbClr val="820019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B2B2B2"/>
                </a:outerShdw>
              </a:effectLst>
            </p:spPr>
            <p:txBody>
              <a:bodyPr wrap="none" lIns="92075" tIns="46038" rIns="92075" bIns="46038" anchor="ctr"/>
              <a:lstStyle/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Federal</a:t>
                </a:r>
              </a:p>
              <a:p>
                <a:pPr algn="ctr" fontAlgn="auto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0" kern="0" dirty="0">
                    <a:solidFill>
                      <a:prstClr val="white"/>
                    </a:solidFill>
                    <a:latin typeface="Calibri"/>
                  </a:rPr>
                  <a:t>Assistance</a:t>
                </a:r>
              </a:p>
            </p:txBody>
          </p:sp>
          <p:sp>
            <p:nvSpPr>
              <p:cNvPr id="63" name="Line 34"/>
              <p:cNvSpPr>
                <a:spLocks noChangeShapeType="1"/>
              </p:cNvSpPr>
              <p:nvPr/>
            </p:nvSpPr>
            <p:spPr bwMode="auto">
              <a:xfrm>
                <a:off x="3306" y="2457"/>
                <a:ext cx="334" cy="1"/>
              </a:xfrm>
              <a:prstGeom prst="line">
                <a:avLst/>
              </a:prstGeom>
              <a:noFill/>
              <a:ln w="76200">
                <a:solidFill>
                  <a:sysClr val="window" lastClr="FFFFFF">
                    <a:lumMod val="65000"/>
                  </a:sysClr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Line 35"/>
              <p:cNvSpPr>
                <a:spLocks noChangeShapeType="1"/>
              </p:cNvSpPr>
              <p:nvPr/>
            </p:nvSpPr>
            <p:spPr bwMode="auto">
              <a:xfrm flipH="1">
                <a:off x="3279" y="2575"/>
                <a:ext cx="359" cy="0"/>
              </a:xfrm>
              <a:prstGeom prst="line">
                <a:avLst/>
              </a:prstGeom>
              <a:noFill/>
              <a:ln w="76200">
                <a:solidFill>
                  <a:srgbClr val="FFC000"/>
                </a:solidFill>
                <a:round/>
                <a:headEnd type="none" w="sm" len="sm"/>
                <a:tailEnd type="stealth" w="med" len="med"/>
              </a:ln>
              <a:effectLst/>
            </p:spPr>
            <p:txBody>
              <a:bodyPr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0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0" y="6690385"/>
              <a:ext cx="9144000" cy="100940"/>
            </a:xfrm>
            <a:prstGeom prst="rect">
              <a:avLst/>
            </a:prstGeom>
            <a:solidFill>
              <a:srgbClr val="1C437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0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42659" y="1988879"/>
            <a:ext cx="1363459" cy="7790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L</a:t>
            </a:r>
            <a:r>
              <a:rPr lang="en-US" sz="1600" b="1" dirty="0" err="1">
                <a:solidFill>
                  <a:srgbClr val="FF0000"/>
                </a:solidFill>
              </a:rPr>
              <a:t>Levee</a:t>
            </a:r>
            <a:r>
              <a:rPr lang="en-US" sz="1600" b="1" dirty="0">
                <a:solidFill>
                  <a:srgbClr val="FF0000"/>
                </a:solidFill>
              </a:rPr>
              <a:t> Board contacts local Parish OEP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33803" y="2767233"/>
            <a:ext cx="560432" cy="836821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Request (Mission) 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2126" y="2211366"/>
            <a:ext cx="11041811" cy="43300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66743" y="2100850"/>
            <a:ext cx="8658514" cy="4298486"/>
            <a:chOff x="374168" y="2101749"/>
            <a:chExt cx="8658514" cy="4298486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74168" y="2123229"/>
              <a:ext cx="2212848" cy="72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PARISH EOC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A need/gap is identified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Local resources unavailable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3. Enters Resource Request in WebEOC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2060"/>
                </a:solidFill>
                <a:latin typeface="Arial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857673" y="2363067"/>
              <a:ext cx="457200" cy="244358"/>
            </a:xfrm>
            <a:prstGeom prst="rightArrow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558011" y="2110615"/>
              <a:ext cx="2212848" cy="72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GOHSEP LOGGER 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Reviews requests for completeness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333399"/>
                  </a:solidFill>
                  <a:cs typeface="Calibri" pitchFamily="34" charset="0"/>
                </a:rPr>
                <a:t>   </a:t>
              </a: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If complete</a:t>
              </a:r>
              <a:r>
                <a:rPr lang="en-US" sz="1000" i="1" dirty="0">
                  <a:solidFill>
                    <a:srgbClr val="333399"/>
                  </a:solidFill>
                  <a:cs typeface="Calibri" pitchFamily="34" charset="0"/>
                </a:rPr>
                <a:t>	        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Tasker</a:t>
              </a:r>
              <a:endParaRPr lang="en-US" sz="1000" i="1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  Parish</a:t>
              </a:r>
              <a:r>
                <a:rPr lang="en-US" sz="1000" i="1" dirty="0">
                  <a:solidFill>
                    <a:srgbClr val="333399"/>
                  </a:solidFill>
                  <a:cs typeface="Calibri" pitchFamily="34" charset="0"/>
                </a:rPr>
                <a:t>                   </a:t>
              </a: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If more info needed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i="1" dirty="0">
                <a:solidFill>
                  <a:srgbClr val="333399"/>
                </a:solidFill>
                <a:latin typeface="Arial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5951214" y="2363059"/>
              <a:ext cx="457200" cy="244366"/>
            </a:xfrm>
            <a:prstGeom prst="rightArrow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6685280" y="2101749"/>
              <a:ext cx="2347402" cy="991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000" b="1" u="sng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GOHSEP TASKER 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Reviews resource requests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Operations/Taskers vet requests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Gets approval from Ops Chief for   critical request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00" i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Assigns to appropriate branch</a:t>
              </a:r>
            </a:p>
            <a:p>
              <a:endParaRPr lang="en-US" sz="1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  <a:p>
              <a:pPr>
                <a:buFontTx/>
                <a:buChar char="-"/>
              </a:pPr>
              <a:endParaRPr lang="en-US" sz="1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algn="ctr">
                <a:buFontTx/>
                <a:buChar char="-"/>
              </a:pPr>
              <a:endParaRPr lang="en-US" sz="1000" dirty="0"/>
            </a:p>
            <a:p>
              <a:pPr algn="ctr">
                <a:buFontTx/>
                <a:buChar char="-"/>
              </a:pP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396475" y="2545080"/>
              <a:ext cx="380471" cy="0"/>
            </a:xfrm>
            <a:prstGeom prst="straightConnector1">
              <a:avLst/>
            </a:prstGeom>
            <a:ln w="19050">
              <a:solidFill>
                <a:srgbClr val="12881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4063556" y="2705100"/>
              <a:ext cx="439864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3" name="Down Arrow 12"/>
            <p:cNvSpPr/>
            <p:nvPr/>
          </p:nvSpPr>
          <p:spPr>
            <a:xfrm>
              <a:off x="7594600" y="3131756"/>
              <a:ext cx="246888" cy="274320"/>
            </a:xfrm>
            <a:prstGeom prst="downArrow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685280" y="3475023"/>
              <a:ext cx="2212848" cy="7240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BRANCH MANAGER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 Validate Request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 Identify the ESF Lead agency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3.  </a:t>
              </a:r>
              <a:r>
                <a:rPr lang="en-US" sz="1000" b="1" i="1" u="sng" dirty="0">
                  <a:solidFill>
                    <a:srgbClr val="800000"/>
                  </a:solidFill>
                  <a:cs typeface="Calibri" pitchFamily="34" charset="0"/>
                </a:rPr>
                <a:t>Task</a:t>
              </a: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 the ESF Lead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10800000">
              <a:off x="5951214" y="3662711"/>
              <a:ext cx="457200" cy="244366"/>
            </a:xfrm>
            <a:prstGeom prst="rightArrow">
              <a:avLst>
                <a:gd name="adj1" fmla="val 50000"/>
                <a:gd name="adj2" fmla="val 46774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6752557" y="4641023"/>
              <a:ext cx="2212848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EMAC BRANCH/FEMA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Works to address resource gap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Fulfills task/mission in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 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3. Updates notes in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endParaRPr lang="en-US" sz="1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033108" y="4884600"/>
              <a:ext cx="457200" cy="244366"/>
            </a:xfrm>
            <a:prstGeom prst="rightArrow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583596" y="3467528"/>
              <a:ext cx="2212848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ESF LEAD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Identify best way to complete task</a:t>
              </a:r>
              <a:endParaRPr lang="en-US" sz="1000" b="1" i="1" dirty="0">
                <a:solidFill>
                  <a:srgbClr val="C0000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Complete task in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endParaRPr lang="en-US" sz="1000" i="1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3. Update comments in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endParaRPr lang="en-US" sz="1000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cs typeface="Calibri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380968" y="3419134"/>
              <a:ext cx="2212848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BRANCH MANAGER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Ensure ESF Leads updating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endParaRPr lang="en-US" sz="1000" i="1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Update comments in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endParaRPr lang="en-US" sz="1000" i="1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3. Close Mission in </a:t>
              </a:r>
              <a:r>
                <a:rPr lang="en-US" sz="1000" i="1" dirty="0" err="1">
                  <a:solidFill>
                    <a:srgbClr val="002060"/>
                  </a:solidFill>
                  <a:cs typeface="Calibri" pitchFamily="34" charset="0"/>
                </a:rPr>
                <a:t>WebEOC</a:t>
              </a: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 </a:t>
              </a:r>
              <a:r>
                <a:rPr lang="en-US" sz="1000" b="1" i="1" u="sng" dirty="0">
                  <a:solidFill>
                    <a:srgbClr val="800000"/>
                  </a:solidFill>
                  <a:cs typeface="Calibri" pitchFamily="34" charset="0"/>
                </a:rPr>
                <a:t>OR</a:t>
              </a:r>
              <a:endParaRPr lang="en-US" sz="1000" b="1" u="sng" dirty="0">
                <a:solidFill>
                  <a:srgbClr val="80000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rot="10800000">
              <a:off x="2863818" y="3662711"/>
              <a:ext cx="457200" cy="244366"/>
            </a:xfrm>
            <a:prstGeom prst="rightArrow">
              <a:avLst>
                <a:gd name="adj1" fmla="val 50000"/>
                <a:gd name="adj2" fmla="val 46774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42752" y="4648177"/>
              <a:ext cx="2212848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BRANCH MANAGER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i="1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</a:t>
              </a:r>
              <a:r>
                <a:rPr lang="en-US" sz="1000" i="1">
                  <a:solidFill>
                    <a:srgbClr val="002060"/>
                  </a:solidFill>
                  <a:cs typeface="Calibri" pitchFamily="34" charset="0"/>
                </a:rPr>
                <a:t>If </a:t>
              </a: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ESF </a:t>
              </a:r>
              <a:r>
                <a:rPr lang="en-US" sz="1000" i="1">
                  <a:solidFill>
                    <a:srgbClr val="002060"/>
                  </a:solidFill>
                  <a:cs typeface="Calibri" pitchFamily="34" charset="0"/>
                </a:rPr>
                <a:t>cannot fill </a:t>
              </a:r>
              <a:endParaRPr lang="en-US" sz="1000" i="1" dirty="0">
                <a:solidFill>
                  <a:srgbClr val="00206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>
              <a:off x="1412800" y="4247088"/>
              <a:ext cx="246888" cy="274320"/>
            </a:xfrm>
            <a:prstGeom prst="downArrow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059" y="4864712"/>
              <a:ext cx="481013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558011" y="4641023"/>
              <a:ext cx="2212848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OPERATIONS SECTION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Identify best way to fulfill request</a:t>
              </a:r>
              <a:endParaRPr lang="en-US" sz="1000" b="1" i="1" dirty="0">
                <a:solidFill>
                  <a:srgbClr val="C00000"/>
                </a:solidFill>
                <a:cs typeface="Calibri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Initiates RRF with FEMA </a:t>
              </a:r>
              <a:r>
                <a:rPr lang="en-US" sz="1000" b="1" i="1" u="sng" dirty="0">
                  <a:solidFill>
                    <a:srgbClr val="800000"/>
                  </a:solidFill>
                  <a:cs typeface="Calibri" pitchFamily="34" charset="0"/>
                </a:rPr>
                <a:t>OR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3. Seeks EMAC to fill resource shortfall</a:t>
              </a:r>
              <a:endParaRPr lang="en-US" sz="1000" dirty="0">
                <a:solidFill>
                  <a:srgbClr val="00206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cs typeface="Calibri" pitchFamily="34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Down Arrow 25"/>
            <p:cNvSpPr/>
            <p:nvPr/>
          </p:nvSpPr>
          <p:spPr>
            <a:xfrm rot="2478494">
              <a:off x="6645776" y="5383333"/>
              <a:ext cx="246888" cy="650601"/>
            </a:xfrm>
            <a:prstGeom prst="downArrow">
              <a:avLst/>
            </a:prstGeom>
            <a:solidFill>
              <a:srgbClr val="FFFFFF"/>
            </a:solidFill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187940" y="5668715"/>
              <a:ext cx="2212848" cy="7315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u="sng" dirty="0">
                  <a:solidFill>
                    <a:srgbClr val="002060"/>
                  </a:solidFill>
                  <a:latin typeface="Arial"/>
                </a:rPr>
                <a:t>PARISH EOC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1. Resource gap has been filled/need has been met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i="1" dirty="0">
                  <a:solidFill>
                    <a:srgbClr val="002060"/>
                  </a:solidFill>
                  <a:cs typeface="Calibri" pitchFamily="34" charset="0"/>
                </a:rPr>
                <a:t>2. </a:t>
              </a:r>
              <a:r>
                <a:rPr lang="en-US" sz="1000" b="1" i="1" dirty="0">
                  <a:solidFill>
                    <a:srgbClr val="800000"/>
                  </a:solidFill>
                  <a:cs typeface="Calibri" pitchFamily="34" charset="0"/>
                </a:rPr>
                <a:t>Mission Closed</a:t>
              </a:r>
              <a:endParaRPr lang="en-US" sz="1000" b="1" dirty="0">
                <a:solidFill>
                  <a:srgbClr val="800000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333399"/>
                </a:solidFill>
                <a:latin typeface="Arial Black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0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584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Operating Picture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5576" y="2100850"/>
            <a:ext cx="9533614" cy="443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8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Support Function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69927" y="3315693"/>
            <a:ext cx="5883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78384" y="3307741"/>
            <a:ext cx="67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3787" y="4428875"/>
            <a:ext cx="67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6806" y="4492484"/>
            <a:ext cx="67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3787" y="5659619"/>
            <a:ext cx="67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5244" y="5635764"/>
            <a:ext cx="67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76806" y="3315692"/>
            <a:ext cx="6745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12</a:t>
            </a:r>
          </a:p>
        </p:txBody>
      </p:sp>
      <p:sp>
        <p:nvSpPr>
          <p:cNvPr id="13" name="Diamond 12"/>
          <p:cNvSpPr/>
          <p:nvPr/>
        </p:nvSpPr>
        <p:spPr>
          <a:xfrm>
            <a:off x="2297927" y="4942089"/>
            <a:ext cx="71562" cy="7156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3029447" y="4906308"/>
            <a:ext cx="71562" cy="7156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466768" y="4788846"/>
            <a:ext cx="71562" cy="7156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3951798" y="5041478"/>
            <a:ext cx="71562" cy="71561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0720"/>
            <a:ext cx="1213104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Emergency Support Function 3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4636" y="2208213"/>
            <a:ext cx="9016690" cy="4330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4646" y="2814760"/>
            <a:ext cx="5115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84605" y="2814760"/>
            <a:ext cx="6228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55883" y="2814759"/>
            <a:ext cx="6228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4604" y="3713694"/>
            <a:ext cx="6228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20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29378" y="3713692"/>
            <a:ext cx="6228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44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6525" y="4676836"/>
            <a:ext cx="6228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29377" y="4676834"/>
            <a:ext cx="62285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18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07528" y="6073138"/>
            <a:ext cx="4770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7800229" y="5192945"/>
            <a:ext cx="127221" cy="1373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7952629" y="5345345"/>
            <a:ext cx="127221" cy="1373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8192493" y="5261608"/>
            <a:ext cx="127221" cy="1373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8584757" y="5261607"/>
            <a:ext cx="127221" cy="13732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20388"/>
            <a:ext cx="12192000" cy="49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9D7D7E0F-ED56-418B-A15F-B3651A2FE3C3}"/>
              </a:ext>
            </a:extLst>
          </p:cNvPr>
          <p:cNvSpPr txBox="1"/>
          <p:nvPr/>
        </p:nvSpPr>
        <p:spPr>
          <a:xfrm>
            <a:off x="1319814" y="119193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3C5474"/>
                </a:solidFill>
                <a:latin typeface="Avenir Next LT Pro Demi" panose="020B0704020202020204" pitchFamily="34" charset="0"/>
              </a:rPr>
              <a:t>CONTACT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5D0E2-9FAD-4855-8364-1A3AD2431402}"/>
              </a:ext>
            </a:extLst>
          </p:cNvPr>
          <p:cNvSpPr txBox="1"/>
          <p:nvPr/>
        </p:nvSpPr>
        <p:spPr>
          <a:xfrm>
            <a:off x="3683586" y="3468586"/>
            <a:ext cx="44196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2400" b="1" dirty="0"/>
              <a:t>BG Jason Mahfouz</a:t>
            </a:r>
            <a:endParaRPr lang="en-US" sz="2400" b="1" dirty="0">
              <a:ea typeface="Calibri"/>
              <a:cs typeface="Calibri"/>
            </a:endParaRPr>
          </a:p>
          <a:p>
            <a:pPr algn="ctr"/>
            <a:r>
              <a:rPr lang="en-US" sz="2000" i="1" dirty="0"/>
              <a:t>Director </a:t>
            </a:r>
          </a:p>
          <a:p>
            <a:pPr algn="ctr"/>
            <a:r>
              <a:rPr lang="en-US" i="1" dirty="0">
                <a:hlinkClick r:id="rId2"/>
              </a:rPr>
              <a:t>jason.mahfouz@la.gov</a:t>
            </a:r>
            <a:endParaRPr lang="en-US" i="1" dirty="0"/>
          </a:p>
          <a:p>
            <a:pPr algn="ctr"/>
            <a:endParaRPr lang="en-US" dirty="0"/>
          </a:p>
          <a:p>
            <a:pPr algn="ctr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75565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2__Emergent-Method">
  <a:themeElements>
    <a:clrScheme name="City of BR">
      <a:dk1>
        <a:srgbClr val="4B4E4C"/>
      </a:dk1>
      <a:lt1>
        <a:srgbClr val="FEFFFF"/>
      </a:lt1>
      <a:dk2>
        <a:srgbClr val="243142"/>
      </a:dk2>
      <a:lt2>
        <a:srgbClr val="CFCDCF"/>
      </a:lt2>
      <a:accent1>
        <a:srgbClr val="D94526"/>
      </a:accent1>
      <a:accent2>
        <a:srgbClr val="99D3DA"/>
      </a:accent2>
      <a:accent3>
        <a:srgbClr val="44C1C8"/>
      </a:accent3>
      <a:accent4>
        <a:srgbClr val="005887"/>
      </a:accent4>
      <a:accent5>
        <a:srgbClr val="0E4563"/>
      </a:accent5>
      <a:accent6>
        <a:srgbClr val="A91E23"/>
      </a:accent6>
      <a:hlink>
        <a:srgbClr val="D94526"/>
      </a:hlink>
      <a:folHlink>
        <a:srgbClr val="D94526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 algn="l">
          <a:lnSpc>
            <a:spcPct val="100000"/>
          </a:lnSpc>
          <a:defRPr sz="1000" dirty="0">
            <a:solidFill>
              <a:srgbClr val="FFFFFF"/>
            </a:solidFill>
            <a:latin typeface="Gotham-Book"/>
            <a:cs typeface="Gotham-Book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en-Data-Policy-Report" id="{34A64E82-B100-4B9F-A39C-3BFCFC8EDFC0}" vid="{2444E2C9-579D-4E81-B1B9-4ED4F2B289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33d62b-427c-4225-abe7-19b260ef235b">
      <Terms xmlns="http://schemas.microsoft.com/office/infopath/2007/PartnerControls"/>
    </lcf76f155ced4ddcb4097134ff3c332f>
    <Description1 xmlns="9d33d62b-427c-4225-abe7-19b260ef235b">Briefing</Description1>
    <AssignedTo xmlns="9d33d62b-427c-4225-abe7-19b260ef235b">
      <UserInfo>
        <DisplayName/>
        <AccountId xsi:nil="true"/>
        <AccountType/>
      </UserInfo>
    </AssignedTo>
    <TaxCatchAll xmlns="3c551bbd-15a9-49c8-83d9-0d05fb91dc0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8043A24CDC2941B5B8D6DAC08167CD" ma:contentTypeVersion="18" ma:contentTypeDescription="Create a new document." ma:contentTypeScope="" ma:versionID="c2698c93bf3d8ebbb426f2908338ac99">
  <xsd:schema xmlns:xsd="http://www.w3.org/2001/XMLSchema" xmlns:xs="http://www.w3.org/2001/XMLSchema" xmlns:p="http://schemas.microsoft.com/office/2006/metadata/properties" xmlns:ns2="9d33d62b-427c-4225-abe7-19b260ef235b" xmlns:ns3="3c551bbd-15a9-49c8-83d9-0d05fb91dc0f" targetNamespace="http://schemas.microsoft.com/office/2006/metadata/properties" ma:root="true" ma:fieldsID="79522882599fcf301df0de71583ca15e" ns2:_="" ns3:_="">
    <xsd:import namespace="9d33d62b-427c-4225-abe7-19b260ef235b"/>
    <xsd:import namespace="3c551bbd-15a9-49c8-83d9-0d05fb91dc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AssignedTo" minOccurs="0"/>
                <xsd:element ref="ns2:Description1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3d62b-427c-4225-abe7-19b260ef2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0ce98bd-ac35-4508-bf24-f37e01e7df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AssignedTo" ma:index="21" nillable="true" ma:displayName="Assigned To" ma:format="Dropdown" ma:list="UserInfo" ma:SharePointGroup="0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scription1" ma:index="22" ma:displayName="Description " ma:format="Dropdown" ma:internalName="Description1">
      <xsd:simpleType>
        <xsd:restriction base="dms:Text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51bbd-15a9-49c8-83d9-0d05fb91dc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028a71-83d5-41c6-8c29-7c2e9ade4e36}" ma:internalName="TaxCatchAll" ma:showField="CatchAllData" ma:web="3c551bbd-15a9-49c8-83d9-0d05fb91dc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95A608-CF8D-4670-BE96-9F1101F87423}">
  <ds:schemaRefs>
    <ds:schemaRef ds:uri="http://purl.org/dc/elements/1.1/"/>
    <ds:schemaRef ds:uri="http://schemas.microsoft.com/office/2006/metadata/properties"/>
    <ds:schemaRef ds:uri="http://purl.org/dc/terms/"/>
    <ds:schemaRef ds:uri="9d33d62b-427c-4225-abe7-19b260ef235b"/>
    <ds:schemaRef ds:uri="http://schemas.microsoft.com/office/2006/documentManagement/types"/>
    <ds:schemaRef ds:uri="3c551bbd-15a9-49c8-83d9-0d05fb91dc0f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771F69-4C05-4C44-B9AE-FBCA7530F0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12476-D54C-4D5C-B058-B9D8ABCC7363}">
  <ds:schemaRefs>
    <ds:schemaRef ds:uri="3c551bbd-15a9-49c8-83d9-0d05fb91dc0f"/>
    <ds:schemaRef ds:uri="9d33d62b-427c-4225-abe7-19b260ef235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397</Words>
  <Application>Microsoft Office PowerPoint</Application>
  <PresentationFormat>Widescreen</PresentationFormat>
  <Paragraphs>137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Avenir Next LT Pro Demi</vt:lpstr>
      <vt:lpstr>Calibri</vt:lpstr>
      <vt:lpstr>Calibri Light</vt:lpstr>
      <vt:lpstr>Franklin Gothic Book</vt:lpstr>
      <vt:lpstr>Franklin Gothic Medium</vt:lpstr>
      <vt:lpstr>System Font Regular</vt:lpstr>
      <vt:lpstr>Wingdings</vt:lpstr>
      <vt:lpstr>Office Theme</vt:lpstr>
      <vt:lpstr>2022__Emergent-Method</vt:lpstr>
      <vt:lpstr>PowerPoint Presentation</vt:lpstr>
      <vt:lpstr>WebEOC</vt:lpstr>
      <vt:lpstr>Parish OEP Directors</vt:lpstr>
      <vt:lpstr>Resource Request Process</vt:lpstr>
      <vt:lpstr>Resource Request (Mission) Flow</vt:lpstr>
      <vt:lpstr>Common Operating Picture</vt:lpstr>
      <vt:lpstr>Emergency Support Function 3</vt:lpstr>
      <vt:lpstr>Emergency Support Function 3</vt:lpstr>
      <vt:lpstr>PowerPoint Presentation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Burr</dc:creator>
  <cp:lastModifiedBy>Association of Levee Boards</cp:lastModifiedBy>
  <cp:revision>29</cp:revision>
  <dcterms:created xsi:type="dcterms:W3CDTF">2022-04-25T15:14:07Z</dcterms:created>
  <dcterms:modified xsi:type="dcterms:W3CDTF">2025-12-02T18:32:37Z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0x010100208043A24CDC2941B5B8D6DAC08167CD</vt:lpwstr>
  </property>
  <property fmtid="{D5CDD505-2E9C-101B-9397-08002B2CF9AE}" pid="3" name="MediaServiceImageTags">
    <vt:lpwstr/>
  </property>
</Properties>
</file>