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830" r:id="rId2"/>
  </p:sldMasterIdLst>
  <p:notesMasterIdLst>
    <p:notesMasterId r:id="rId30"/>
  </p:notesMasterIdLst>
  <p:sldIdLst>
    <p:sldId id="258" r:id="rId3"/>
    <p:sldId id="261" r:id="rId4"/>
    <p:sldId id="266" r:id="rId5"/>
    <p:sldId id="267" r:id="rId6"/>
    <p:sldId id="268" r:id="rId7"/>
    <p:sldId id="269" r:id="rId8"/>
    <p:sldId id="270" r:id="rId9"/>
    <p:sldId id="272" r:id="rId10"/>
    <p:sldId id="273" r:id="rId11"/>
    <p:sldId id="274" r:id="rId12"/>
    <p:sldId id="275" r:id="rId13"/>
    <p:sldId id="276" r:id="rId14"/>
    <p:sldId id="277" r:id="rId15"/>
    <p:sldId id="293" r:id="rId16"/>
    <p:sldId id="280" r:id="rId17"/>
    <p:sldId id="281" r:id="rId18"/>
    <p:sldId id="297" r:id="rId19"/>
    <p:sldId id="282" r:id="rId20"/>
    <p:sldId id="283" r:id="rId21"/>
    <p:sldId id="285" r:id="rId22"/>
    <p:sldId id="286" r:id="rId23"/>
    <p:sldId id="287" r:id="rId24"/>
    <p:sldId id="299" r:id="rId25"/>
    <p:sldId id="289" r:id="rId26"/>
    <p:sldId id="290" r:id="rId27"/>
    <p:sldId id="291" r:id="rId28"/>
    <p:sldId id="298" r:id="rId29"/>
  </p:sldIdLst>
  <p:sldSz cx="12192000" cy="6858000"/>
  <p:notesSz cx="7315200" cy="12344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44" autoAdjust="0"/>
    <p:restoredTop sz="79038" autoAdjust="0"/>
  </p:normalViewPr>
  <p:slideViewPr>
    <p:cSldViewPr showGuides="1">
      <p:cViewPr varScale="1">
        <p:scale>
          <a:sx n="88" d="100"/>
          <a:sy n="88" d="100"/>
        </p:scale>
        <p:origin x="1074"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5" d="100"/>
          <a:sy n="75" d="100"/>
        </p:scale>
        <p:origin x="2568"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716697449855802E-2"/>
          <c:y val="6.7639221727718815E-2"/>
          <c:w val="0.81763315570402184"/>
          <c:h val="0.53307923228346454"/>
        </c:manualLayout>
      </c:layout>
      <c:barChart>
        <c:barDir val="col"/>
        <c:grouping val="clustered"/>
        <c:varyColors val="0"/>
        <c:ser>
          <c:idx val="0"/>
          <c:order val="0"/>
          <c:spPr>
            <a:solidFill>
              <a:schemeClr val="accent6"/>
            </a:solidFill>
            <a:ln>
              <a:noFill/>
            </a:ln>
            <a:effectLst/>
          </c:spPr>
          <c:invertIfNegative val="0"/>
          <c:cat>
            <c:strRef>
              <c:f>Sheet1!$A$1:$A$6</c:f>
              <c:strCache>
                <c:ptCount val="6"/>
                <c:pt idx="0">
                  <c:v>Class 9</c:v>
                </c:pt>
                <c:pt idx="1">
                  <c:v>Class 8</c:v>
                </c:pt>
                <c:pt idx="2">
                  <c:v>Class 7</c:v>
                </c:pt>
                <c:pt idx="3">
                  <c:v>Class 6</c:v>
                </c:pt>
                <c:pt idx="4">
                  <c:v>Class 5</c:v>
                </c:pt>
                <c:pt idx="5">
                  <c:v>Class 3</c:v>
                </c:pt>
              </c:strCache>
            </c:strRef>
          </c:cat>
          <c:val>
            <c:numRef>
              <c:f>Sheet1!$B$1:$B$6</c:f>
              <c:numCache>
                <c:formatCode>General</c:formatCode>
                <c:ptCount val="6"/>
                <c:pt idx="0">
                  <c:v>5</c:v>
                </c:pt>
                <c:pt idx="1">
                  <c:v>14</c:v>
                </c:pt>
                <c:pt idx="2">
                  <c:v>15</c:v>
                </c:pt>
                <c:pt idx="3">
                  <c:v>3</c:v>
                </c:pt>
                <c:pt idx="4">
                  <c:v>2</c:v>
                </c:pt>
                <c:pt idx="5">
                  <c:v>1</c:v>
                </c:pt>
              </c:numCache>
            </c:numRef>
          </c:val>
          <c:extLst>
            <c:ext xmlns:c16="http://schemas.microsoft.com/office/drawing/2014/chart" uri="{C3380CC4-5D6E-409C-BE32-E72D297353CC}">
              <c16:uniqueId val="{00000000-BF31-47AD-8D9E-92A7DCEDA4BD}"/>
            </c:ext>
          </c:extLst>
        </c:ser>
        <c:dLbls>
          <c:showLegendKey val="0"/>
          <c:showVal val="0"/>
          <c:showCatName val="0"/>
          <c:showSerName val="0"/>
          <c:showPercent val="0"/>
          <c:showBubbleSize val="0"/>
        </c:dLbls>
        <c:gapWidth val="219"/>
        <c:overlap val="-27"/>
        <c:axId val="499150192"/>
        <c:axId val="499151176"/>
      </c:barChart>
      <c:catAx>
        <c:axId val="4991501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99151176"/>
        <c:crosses val="autoZero"/>
        <c:auto val="1"/>
        <c:lblAlgn val="ctr"/>
        <c:lblOffset val="100"/>
        <c:noMultiLvlLbl val="0"/>
      </c:catAx>
      <c:valAx>
        <c:axId val="4991511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99150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11602021969476"/>
          <c:y val="7.2174903900671827E-2"/>
          <c:w val="0.54879879879879878"/>
          <c:h val="0.78098316878093033"/>
        </c:manualLayout>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72C2-49C3-A63D-FFEA35A46903}"/>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72C2-49C3-A63D-FFEA35A46903}"/>
              </c:ext>
            </c:extLst>
          </c:dPt>
          <c:dLbls>
            <c:dLbl>
              <c:idx val="0"/>
              <c:tx>
                <c:rich>
                  <a:bodyPr/>
                  <a:lstStyle/>
                  <a:p>
                    <a:r>
                      <a:rPr lang="en-US" sz="3200" dirty="0"/>
                      <a:t>78%</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72C2-49C3-A63D-FFEA35A46903}"/>
                </c:ext>
              </c:extLst>
            </c:dLbl>
            <c:dLbl>
              <c:idx val="1"/>
              <c:tx>
                <c:rich>
                  <a:bodyPr/>
                  <a:lstStyle/>
                  <a:p>
                    <a:r>
                      <a:rPr lang="en-US" sz="3200" dirty="0"/>
                      <a:t>22%</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72C2-49C3-A63D-FFEA35A46903}"/>
                </c:ext>
              </c:extLst>
            </c:dLbl>
            <c:spPr>
              <a:noFill/>
              <a:ln>
                <a:noFill/>
              </a:ln>
              <a:effectLst/>
            </c:spPr>
            <c:txPr>
              <a:bodyPr rot="0" spcFirstLastPara="1" vertOverflow="ellipsis" vert="horz" wrap="square" lIns="38100" tIns="19050" rIns="38100" bIns="19050" anchor="ctr" anchorCtr="1">
                <a:spAutoFit/>
              </a:bodyPr>
              <a:lstStyle/>
              <a:p>
                <a:pPr>
                  <a:defRPr sz="36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Sheet1!$A$1:$B$1</c:f>
              <c:numCache>
                <c:formatCode>0%</c:formatCode>
                <c:ptCount val="2"/>
                <c:pt idx="0">
                  <c:v>0.79</c:v>
                </c:pt>
                <c:pt idx="1">
                  <c:v>0.21</c:v>
                </c:pt>
              </c:numCache>
            </c:numRef>
          </c:val>
          <c:extLst>
            <c:ext xmlns:c16="http://schemas.microsoft.com/office/drawing/2014/chart" uri="{C3380CC4-5D6E-409C-BE32-E72D297353CC}">
              <c16:uniqueId val="{00000004-72C2-49C3-A63D-FFEA35A46903}"/>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0.38372</cdr:x>
      <cdr:y>0.58621</cdr:y>
    </cdr:from>
    <cdr:to>
      <cdr:x>0.52326</cdr:x>
      <cdr:y>1</cdr:y>
    </cdr:to>
    <cdr:sp macro="" textlink="">
      <cdr:nvSpPr>
        <cdr:cNvPr id="2" name="TextBox 1"/>
        <cdr:cNvSpPr txBox="1"/>
      </cdr:nvSpPr>
      <cdr:spPr>
        <a:xfrm xmlns:a="http://schemas.openxmlformats.org/drawingml/2006/main">
          <a:off x="2514600" y="202088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0.40594</cdr:x>
      <cdr:y>0.81642</cdr:y>
    </cdr:from>
    <cdr:to>
      <cdr:x>0.83168</cdr:x>
      <cdr:y>1</cdr:y>
    </cdr:to>
    <cdr:sp macro="" textlink="">
      <cdr:nvSpPr>
        <cdr:cNvPr id="3" name="TextBox 2"/>
        <cdr:cNvSpPr txBox="1"/>
      </cdr:nvSpPr>
      <cdr:spPr>
        <a:xfrm xmlns:a="http://schemas.openxmlformats.org/drawingml/2006/main">
          <a:off x="3124200" y="2209798"/>
          <a:ext cx="3276600" cy="49688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617220"/>
          </a:xfrm>
          <a:prstGeom prst="rect">
            <a:avLst/>
          </a:prstGeom>
        </p:spPr>
        <p:txBody>
          <a:bodyPr vert="horz" lIns="96658" tIns="48329" rIns="96658" bIns="48329"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4143587" y="1"/>
            <a:ext cx="3169920" cy="617220"/>
          </a:xfrm>
          <a:prstGeom prst="rect">
            <a:avLst/>
          </a:prstGeom>
        </p:spPr>
        <p:txBody>
          <a:bodyPr vert="horz" lIns="96658" tIns="48329" rIns="96658" bIns="48329" rtlCol="0"/>
          <a:lstStyle>
            <a:lvl1pPr algn="r" eaLnBrk="1" fontAlgn="auto" hangingPunct="1">
              <a:spcBef>
                <a:spcPts val="0"/>
              </a:spcBef>
              <a:spcAft>
                <a:spcPts val="0"/>
              </a:spcAft>
              <a:defRPr sz="1200">
                <a:latin typeface="+mn-lt"/>
                <a:cs typeface="+mn-cs"/>
              </a:defRPr>
            </a:lvl1pPr>
          </a:lstStyle>
          <a:p>
            <a:pPr>
              <a:defRPr/>
            </a:pPr>
            <a:fld id="{B7EA3014-2865-438A-8017-BCE127679508}" type="datetimeFigureOut">
              <a:rPr lang="en-US"/>
              <a:pPr>
                <a:defRPr/>
              </a:pPr>
              <a:t>12/3/2025</a:t>
            </a:fld>
            <a:endParaRPr lang="en-US"/>
          </a:p>
        </p:txBody>
      </p:sp>
      <p:sp>
        <p:nvSpPr>
          <p:cNvPr id="4" name="Slide Image Placeholder 3"/>
          <p:cNvSpPr>
            <a:spLocks noGrp="1" noRot="1" noChangeAspect="1"/>
          </p:cNvSpPr>
          <p:nvPr>
            <p:ph type="sldImg" idx="2"/>
          </p:nvPr>
        </p:nvSpPr>
        <p:spPr>
          <a:xfrm>
            <a:off x="-457200" y="927100"/>
            <a:ext cx="8229600" cy="4629150"/>
          </a:xfrm>
          <a:prstGeom prst="rect">
            <a:avLst/>
          </a:prstGeom>
          <a:noFill/>
          <a:ln w="12700">
            <a:solidFill>
              <a:prstClr val="black"/>
            </a:solidFill>
          </a:ln>
        </p:spPr>
        <p:txBody>
          <a:bodyPr vert="horz" lIns="96658" tIns="48329" rIns="96658" bIns="48329" rtlCol="0" anchor="ctr"/>
          <a:lstStyle/>
          <a:p>
            <a:pPr lvl="0"/>
            <a:endParaRPr lang="en-US" noProof="0"/>
          </a:p>
        </p:txBody>
      </p:sp>
      <p:sp>
        <p:nvSpPr>
          <p:cNvPr id="5" name="Notes Placeholder 4"/>
          <p:cNvSpPr>
            <a:spLocks noGrp="1"/>
          </p:cNvSpPr>
          <p:nvPr>
            <p:ph type="body" sz="quarter" idx="3"/>
          </p:nvPr>
        </p:nvSpPr>
        <p:spPr>
          <a:xfrm>
            <a:off x="731520" y="5863591"/>
            <a:ext cx="5852160" cy="5554980"/>
          </a:xfrm>
          <a:prstGeom prst="rect">
            <a:avLst/>
          </a:prstGeom>
        </p:spPr>
        <p:txBody>
          <a:bodyPr vert="horz" lIns="96658" tIns="48329" rIns="96658" bIns="4832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11725038"/>
            <a:ext cx="3169920" cy="617220"/>
          </a:xfrm>
          <a:prstGeom prst="rect">
            <a:avLst/>
          </a:prstGeom>
        </p:spPr>
        <p:txBody>
          <a:bodyPr vert="horz" lIns="96658" tIns="48329" rIns="96658" bIns="48329"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3587" y="11725038"/>
            <a:ext cx="3169920" cy="617220"/>
          </a:xfrm>
          <a:prstGeom prst="rect">
            <a:avLst/>
          </a:prstGeom>
        </p:spPr>
        <p:txBody>
          <a:bodyPr vert="horz" wrap="square" lIns="96658" tIns="48329" rIns="96658" bIns="4832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058D8C8-02D3-4400-939D-07643807B50F}" type="slidenum">
              <a:rPr lang="en-US" altLang="en-US"/>
              <a:pPr>
                <a:defRPr/>
              </a:pPr>
              <a:t>‹#›</a:t>
            </a:fld>
            <a:endParaRPr lang="en-US" altLang="en-US"/>
          </a:p>
        </p:txBody>
      </p:sp>
    </p:spTree>
    <p:extLst>
      <p:ext uri="{BB962C8B-B14F-4D97-AF65-F5344CB8AC3E}">
        <p14:creationId xmlns:p14="http://schemas.microsoft.com/office/powerpoint/2010/main" val="40500103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a:t>
            </a:fld>
            <a:endParaRPr lang="en-US" altLang="en-US"/>
          </a:p>
        </p:txBody>
      </p:sp>
    </p:spTree>
    <p:extLst>
      <p:ext uri="{BB962C8B-B14F-4D97-AF65-F5344CB8AC3E}">
        <p14:creationId xmlns:p14="http://schemas.microsoft.com/office/powerpoint/2010/main" val="3828634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ltLang="en-US" dirty="0"/>
              <a:t>The community must adopt and enforce floodplain management regulations based on the data that FEMA provides. </a:t>
            </a:r>
          </a:p>
          <a:p>
            <a:endParaRPr lang="en-US" dirty="0"/>
          </a:p>
          <a:p>
            <a:pPr defTabSz="966576" eaLnBrk="1" fontAlgn="auto" hangingPunct="1">
              <a:spcBef>
                <a:spcPts val="0"/>
              </a:spcBef>
              <a:spcAft>
                <a:spcPts val="0"/>
              </a:spcAft>
              <a:defRPr/>
            </a:pPr>
            <a:r>
              <a:rPr lang="en-US" altLang="en-US" dirty="0"/>
              <a:t>To do this, it must require a permit for all proposed development, including the placement of manufactured homes, in order to determine whether or not the proposed development is in the SFHA. </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If the proposed development is for new or substantially improved structures and it is found to be in the SFHA then it must meet the elevation requirement.</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Follow-up conversations and inspections are vital to ensure that the applicant adheres to the requirements of the permit. The most effective way to ensure compliance is to inspect the site frequently during construction.  An inspection program also puts builders, developers, and property owners on notice that the community insists that projects are completed in compliance with regulations.</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dirty="0"/>
              <a:t>Maintain all records pertaining to the provisions of their flood ordinance.</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Also, a community is required to make substantial damage determinations after a disaster.</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10</a:t>
            </a:fld>
            <a:endParaRPr lang="en-US" altLang="en-US"/>
          </a:p>
        </p:txBody>
      </p:sp>
    </p:spTree>
    <p:extLst>
      <p:ext uri="{BB962C8B-B14F-4D97-AF65-F5344CB8AC3E}">
        <p14:creationId xmlns:p14="http://schemas.microsoft.com/office/powerpoint/2010/main" val="4116127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44 CFR 59 the definition of development is: any man-made change in improved and unimproved real estate, including but not limited to buildings or other structures*, mining, dredging, filling, grading, paving, excavation or drilling operations or storage of equipment or materials.</a:t>
            </a:r>
          </a:p>
          <a:p>
            <a:endParaRPr lang="en-US" dirty="0"/>
          </a:p>
          <a:p>
            <a:r>
              <a:rPr lang="en-US" dirty="0"/>
              <a:t>*Buildings and other structures include new or substantially improved/damaged residential and commercial, </a:t>
            </a:r>
            <a:r>
              <a:rPr lang="en-US" u="sng" dirty="0"/>
              <a:t>mobile homes</a:t>
            </a:r>
            <a:r>
              <a:rPr lang="en-US" dirty="0"/>
              <a:t>, relocation of a building, camps, etc. (including air conditioning units).</a:t>
            </a:r>
          </a:p>
          <a:p>
            <a:endParaRPr lang="en-US" dirty="0"/>
          </a:p>
          <a:p>
            <a:pPr defTabSz="966576">
              <a:defRPr/>
            </a:pPr>
            <a:r>
              <a:rPr lang="en-US" altLang="en-US" dirty="0"/>
              <a:t>Development can have an adverse impact on the floodplain.  It replaces the natural vegetation that is used to absorb water. Filling obstructs flood flows, backing up floodwaters onto upstream and adjacent properties. It reduces the floodplain’s ability to store excess water, sending more water downstream and causing floods to rise to higher levels and flow at higher velocities. </a:t>
            </a:r>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11</a:t>
            </a:fld>
            <a:endParaRPr lang="en-US" altLang="en-US"/>
          </a:p>
        </p:txBody>
      </p:sp>
    </p:spTree>
    <p:extLst>
      <p:ext uri="{BB962C8B-B14F-4D97-AF65-F5344CB8AC3E}">
        <p14:creationId xmlns:p14="http://schemas.microsoft.com/office/powerpoint/2010/main" val="2670698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Based on 44 CFR 60.3, all structures in</a:t>
            </a:r>
            <a:r>
              <a:rPr lang="en-US" baseline="0" dirty="0"/>
              <a:t> the SFHA are required to have the lowest floor at or above BFE, or higher if the local community has adopted freeboard.  For manufactured homes, in LA, it’s the bottom of the I-Beam instead of the lowest floor.</a:t>
            </a:r>
          </a:p>
          <a:p>
            <a:endParaRPr lang="en-US" baseline="0" dirty="0"/>
          </a:p>
          <a:p>
            <a:pPr defTabSz="966576" eaLnBrk="1" fontAlgn="auto" hangingPunct="1">
              <a:spcBef>
                <a:spcPts val="0"/>
              </a:spcBef>
              <a:spcAft>
                <a:spcPts val="0"/>
              </a:spcAft>
              <a:defRPr/>
            </a:pPr>
            <a:r>
              <a:rPr lang="en-US" altLang="en-US" dirty="0"/>
              <a:t>Both elevated and </a:t>
            </a:r>
            <a:r>
              <a:rPr lang="en-US" altLang="en-US" dirty="0" err="1"/>
              <a:t>floodproofed</a:t>
            </a:r>
            <a:r>
              <a:rPr lang="en-US" altLang="en-US" dirty="0"/>
              <a:t> buildings, especially manufactured homes, must be properly anchored to stabilize them against flood forces. This means anchoring the building to its foundation and ensuring that the foundation will not move.  Also, small accessory structures and fuel tanks must be anchored.</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Whether a building is elevated or </a:t>
            </a:r>
            <a:r>
              <a:rPr lang="en-US" altLang="en-US" dirty="0" err="1"/>
              <a:t>floodproofed</a:t>
            </a:r>
            <a:r>
              <a:rPr lang="en-US" altLang="en-US" dirty="0"/>
              <a:t>, it is important that all of the parts exposed to floodwaters</a:t>
            </a:r>
            <a:r>
              <a:rPr lang="en-US" altLang="en-US" baseline="0" dirty="0"/>
              <a:t> (below the BFE)</a:t>
            </a:r>
            <a:r>
              <a:rPr lang="en-US" altLang="en-US" dirty="0"/>
              <a:t> be made of flood-resistant materials. </a:t>
            </a:r>
          </a:p>
          <a:p>
            <a:pPr defTabSz="966576" eaLnBrk="1" fontAlgn="auto" hangingPunct="1">
              <a:spcBef>
                <a:spcPts val="0"/>
              </a:spcBef>
              <a:spcAft>
                <a:spcPts val="0"/>
              </a:spcAft>
              <a:defRPr/>
            </a:pPr>
            <a:endParaRPr lang="en-US" altLang="en-US" b="1" dirty="0"/>
          </a:p>
          <a:p>
            <a:r>
              <a:rPr lang="en-US" altLang="en-US" dirty="0"/>
              <a:t>If a structure is elevated and the area below the BFE is enclosed, this enclosed area can only be used for parking, storage and building access.</a:t>
            </a:r>
          </a:p>
          <a:p>
            <a:endParaRPr lang="en-US" altLang="en-US" dirty="0"/>
          </a:p>
          <a:p>
            <a:pPr defTabSz="966576" eaLnBrk="1" fontAlgn="auto" hangingPunct="1">
              <a:spcBef>
                <a:spcPts val="0"/>
              </a:spcBef>
              <a:spcAft>
                <a:spcPts val="0"/>
              </a:spcAft>
              <a:defRPr/>
            </a:pPr>
            <a:r>
              <a:rPr lang="en-US" altLang="en-US" dirty="0"/>
              <a:t>Utilities that services the building must be elevated or </a:t>
            </a:r>
            <a:r>
              <a:rPr lang="en-US" altLang="en-US" dirty="0" err="1"/>
              <a:t>floodproofed</a:t>
            </a:r>
            <a:r>
              <a:rPr lang="en-US" altLang="en-US" dirty="0"/>
              <a:t> (i.e. water heater, air conditioner, ductwork, floor joists, etc.)</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Substantial Improvement/Substantial Damage triggers full compliance.</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12</a:t>
            </a:fld>
            <a:endParaRPr lang="en-US" altLang="en-US"/>
          </a:p>
        </p:txBody>
      </p:sp>
    </p:spTree>
    <p:extLst>
      <p:ext uri="{BB962C8B-B14F-4D97-AF65-F5344CB8AC3E}">
        <p14:creationId xmlns:p14="http://schemas.microsoft.com/office/powerpoint/2010/main" val="1457534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basic rule is: If the cost of improvements or cost to repair equals or exceeds 50% of the market value of the building, the building must be brought up to current floodplain management standards. </a:t>
            </a:r>
          </a:p>
          <a:p>
            <a:endParaRPr lang="en-US" dirty="0"/>
          </a:p>
          <a:p>
            <a:r>
              <a:rPr lang="en-US" altLang="en-US" dirty="0"/>
              <a:t>For the purposes of determining SI/SD, however, market value pertains only to the structure in question. It does not pertain to the land, landscaping, or detached accessory structures on the property.</a:t>
            </a:r>
          </a:p>
          <a:p>
            <a:endParaRPr lang="en-US" altLang="en-US" dirty="0"/>
          </a:p>
          <a:p>
            <a:r>
              <a:rPr lang="en-US" altLang="en-US" dirty="0"/>
              <a:t>Substantial improvement applies to </a:t>
            </a:r>
            <a:r>
              <a:rPr lang="en-US" dirty="0"/>
              <a:t>any reconstruction, rehabilitation, addition, or other improvement to a structure.</a:t>
            </a:r>
            <a:endParaRPr lang="en-US" altLang="en-US" dirty="0"/>
          </a:p>
          <a:p>
            <a:endParaRPr lang="en-US" dirty="0"/>
          </a:p>
          <a:p>
            <a:r>
              <a:rPr lang="en-US" dirty="0"/>
              <a:t>For substantial damage, the damage can be from any cause – flood, fire, earthquake, wind, rain, or other natural or human-induced hazard.  Also, the rule applies to all buildings in a SFHA regardless of whether the building was covered by flood insurance or whether disaster assistance is available.</a:t>
            </a:r>
          </a:p>
          <a:p>
            <a:endParaRPr lang="en-US" dirty="0"/>
          </a:p>
          <a:p>
            <a:pPr>
              <a:lnSpc>
                <a:spcPct val="100000"/>
              </a:lnSpc>
            </a:pPr>
            <a:r>
              <a:rPr lang="en-US" dirty="0"/>
              <a:t>The formula for SD uses “</a:t>
            </a:r>
            <a:r>
              <a:rPr lang="en-US" b="1" dirty="0"/>
              <a:t>cost to repair</a:t>
            </a:r>
            <a:r>
              <a:rPr lang="en-US" dirty="0"/>
              <a:t>” and </a:t>
            </a:r>
            <a:r>
              <a:rPr lang="en-US" b="1" dirty="0"/>
              <a:t>not</a:t>
            </a:r>
            <a:r>
              <a:rPr lang="en-US" dirty="0"/>
              <a:t> “cost </a:t>
            </a:r>
            <a:r>
              <a:rPr lang="en-US" b="1" dirty="0"/>
              <a:t>of</a:t>
            </a:r>
            <a:r>
              <a:rPr lang="en-US" dirty="0"/>
              <a:t> repairs”. </a:t>
            </a:r>
            <a:r>
              <a:rPr lang="en-US" altLang="en-US" dirty="0"/>
              <a:t>The cost to repair the structure must be calculated for full repair to the building’s </a:t>
            </a:r>
            <a:r>
              <a:rPr lang="en-US" altLang="en-US" i="1" dirty="0"/>
              <a:t>before-damage</a:t>
            </a:r>
            <a:r>
              <a:rPr lang="en-US" altLang="en-US" dirty="0"/>
              <a:t> condition, even if the owner elects to do less. </a:t>
            </a:r>
          </a:p>
          <a:p>
            <a:endParaRPr lang="en-US" dirty="0"/>
          </a:p>
          <a:p>
            <a:endParaRPr lang="en-US" dirty="0"/>
          </a:p>
          <a:p>
            <a:pPr defTabSz="966576" eaLnBrk="1" fontAlgn="auto" hangingPunct="1">
              <a:spcBef>
                <a:spcPts val="0"/>
              </a:spcBef>
              <a:spcAft>
                <a:spcPts val="0"/>
              </a:spcAft>
              <a:defRPr/>
            </a:pPr>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13</a:t>
            </a:fld>
            <a:endParaRPr lang="en-US" altLang="en-US"/>
          </a:p>
        </p:txBody>
      </p:sp>
    </p:spTree>
    <p:extLst>
      <p:ext uri="{BB962C8B-B14F-4D97-AF65-F5344CB8AC3E}">
        <p14:creationId xmlns:p14="http://schemas.microsoft.com/office/powerpoint/2010/main" val="28665431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a:defRPr/>
            </a:pPr>
            <a:r>
              <a:rPr lang="en-US" altLang="en-US" dirty="0"/>
              <a:t>Records are vital in case the project is built in violation of the community’s ordinance or the conditions of a permit. They also provide future owners information on the property. </a:t>
            </a:r>
          </a:p>
          <a:p>
            <a:endParaRPr lang="en-US" dirty="0"/>
          </a:p>
          <a:p>
            <a:pPr defTabSz="966576">
              <a:defRPr/>
            </a:pPr>
            <a:r>
              <a:rPr lang="en-US" altLang="en-US" dirty="0"/>
              <a:t>Permit files should contain copies of </a:t>
            </a:r>
            <a:r>
              <a:rPr lang="en-US" dirty="0"/>
              <a:t>all records, </a:t>
            </a:r>
            <a:r>
              <a:rPr lang="en-US" altLang="en-US" dirty="0"/>
              <a:t>as appropriate,</a:t>
            </a:r>
            <a:r>
              <a:rPr lang="en-US" dirty="0"/>
              <a:t> pertaining to the provisions of their flood ordinance</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14</a:t>
            </a:fld>
            <a:endParaRPr lang="en-US" altLang="en-US"/>
          </a:p>
        </p:txBody>
      </p:sp>
    </p:spTree>
    <p:extLst>
      <p:ext uri="{BB962C8B-B14F-4D97-AF65-F5344CB8AC3E}">
        <p14:creationId xmlns:p14="http://schemas.microsoft.com/office/powerpoint/2010/main" val="302992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altLang="en-US" dirty="0"/>
              <a:t>No map is perfect and no flood situation is static. FEMA maps are based on the best information available at the time the study was completed. The floodplain maps should be updated as better information becomes available or as changes are proposed in the floodplain.  </a:t>
            </a:r>
          </a:p>
          <a:p>
            <a:pPr defTabSz="966576" eaLnBrk="1" fontAlgn="auto" hangingPunct="1">
              <a:spcBef>
                <a:spcPts val="0"/>
              </a:spcBef>
              <a:spcAft>
                <a:spcPts val="0"/>
              </a:spcAft>
              <a:defRPr/>
            </a:pPr>
            <a:endParaRPr lang="en-US" altLang="en-US" dirty="0"/>
          </a:p>
          <a:p>
            <a:r>
              <a:rPr lang="en-US" altLang="en-US" dirty="0"/>
              <a:t>A Letter of Map Change is simply that, a letter that describes the map change.  There are three types of letters of map change: Letter of Map Amendment (LOMA) is used for a single structure or lot, when the natural ground is higher than the BFE; Letter of Map Revision (LOMR) is used for a map </a:t>
            </a:r>
            <a:r>
              <a:rPr lang="en-US" altLang="en-US" b="1" dirty="0"/>
              <a:t>re-delineation or a new study</a:t>
            </a:r>
            <a:r>
              <a:rPr lang="en-US" altLang="en-US" dirty="0"/>
              <a:t>; and a Letter of Map Revision Based on Fill (LOMR-F) is used when fill is placed to raise the building site.</a:t>
            </a:r>
          </a:p>
          <a:p>
            <a:pPr marL="241644" indent="-241644">
              <a:lnSpc>
                <a:spcPct val="80000"/>
              </a:lnSpc>
            </a:pPr>
            <a:endParaRPr lang="en-US" altLang="en-US" dirty="0"/>
          </a:p>
          <a:p>
            <a:pPr defTabSz="966576" eaLnBrk="1" fontAlgn="auto" hangingPunct="1">
              <a:spcBef>
                <a:spcPts val="0"/>
              </a:spcBef>
              <a:spcAft>
                <a:spcPts val="0"/>
              </a:spcAft>
              <a:defRPr/>
            </a:pPr>
            <a:r>
              <a:rPr lang="en-US" altLang="en-US" dirty="0"/>
              <a:t>Conditional letters are used when an applicant submits data to support </a:t>
            </a:r>
            <a:r>
              <a:rPr lang="en-US" altLang="en-US" b="1" i="1" dirty="0"/>
              <a:t>proposed </a:t>
            </a:r>
            <a:r>
              <a:rPr lang="en-US" altLang="en-US" dirty="0"/>
              <a:t>construction, modifications or conditions that are expected to exist in the future when the project is complete. Note the </a:t>
            </a:r>
            <a:r>
              <a:rPr lang="en-US" altLang="en-US" i="1" dirty="0"/>
              <a:t>conditional</a:t>
            </a:r>
            <a:r>
              <a:rPr lang="en-US" altLang="en-US" dirty="0"/>
              <a:t> part of a CLOMA/CLOMR/CLOMR-F</a:t>
            </a:r>
            <a:r>
              <a:rPr lang="en-US" altLang="en-US" b="1" dirty="0"/>
              <a:t> </a:t>
            </a:r>
            <a:r>
              <a:rPr lang="en-US" altLang="en-US" dirty="0"/>
              <a:t>states that </a:t>
            </a:r>
            <a:r>
              <a:rPr lang="en-US" altLang="en-US" i="1" dirty="0"/>
              <a:t>if</a:t>
            </a:r>
            <a:r>
              <a:rPr lang="en-US" altLang="en-US" dirty="0"/>
              <a:t> a project is constructed as designed, the base flood elevations can be revised or modified (or the property in question can be removed from the SFHA) </a:t>
            </a:r>
            <a:r>
              <a:rPr lang="en-US" altLang="en-US" b="1" i="1" dirty="0"/>
              <a:t>after </a:t>
            </a:r>
            <a:r>
              <a:rPr lang="en-US" altLang="en-US" dirty="0"/>
              <a:t>the as-built specifications are submitted and the final LOMA/LOMR/LOMR-F has been issued.</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15</a:t>
            </a:fld>
            <a:endParaRPr lang="en-US" altLang="en-US"/>
          </a:p>
        </p:txBody>
      </p:sp>
    </p:spTree>
    <p:extLst>
      <p:ext uri="{BB962C8B-B14F-4D97-AF65-F5344CB8AC3E}">
        <p14:creationId xmlns:p14="http://schemas.microsoft.com/office/powerpoint/2010/main" val="4285776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a:defRPr/>
            </a:pPr>
            <a:r>
              <a:rPr lang="en-US" altLang="en-US" dirty="0"/>
              <a:t>               More info needs to be added for the narration</a:t>
            </a:r>
          </a:p>
          <a:p>
            <a:pPr defTabSz="966576">
              <a:defRPr/>
            </a:pPr>
            <a:endParaRPr lang="en-US" altLang="en-US" dirty="0"/>
          </a:p>
          <a:p>
            <a:pPr defTabSz="966576">
              <a:defRPr/>
            </a:pPr>
            <a:r>
              <a:rPr lang="en-US" altLang="en-US" dirty="0"/>
              <a:t>Enforcing restrictions against conversion of enclosed areas below the BFE to habitable space is a problem for many floodplain administrators. Often, homeowners convert these spaces into bedrooms, recreation rooms, or other living areas long after the original permit for construction has been issued, resulting in a noncompliant structure. One way to help prevent conversions is to have the owner sign a </a:t>
            </a:r>
            <a:r>
              <a:rPr lang="en-US" altLang="en-US" dirty="0" err="1"/>
              <a:t>nonconversion</a:t>
            </a:r>
            <a:r>
              <a:rPr lang="en-US" altLang="en-US" dirty="0"/>
              <a:t> agreement. </a:t>
            </a:r>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16</a:t>
            </a:fld>
            <a:endParaRPr lang="en-US" altLang="en-US"/>
          </a:p>
        </p:txBody>
      </p:sp>
    </p:spTree>
    <p:extLst>
      <p:ext uri="{BB962C8B-B14F-4D97-AF65-F5344CB8AC3E}">
        <p14:creationId xmlns:p14="http://schemas.microsoft.com/office/powerpoint/2010/main" val="29528638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FEMA has three recourses for communities that are found to be noncompliant</a:t>
            </a:r>
            <a:r>
              <a:rPr lang="en-US" altLang="en-US" baseline="0" dirty="0"/>
              <a:t> with NFIP regulations.</a:t>
            </a:r>
          </a:p>
          <a:p>
            <a:endParaRPr lang="en-US" baseline="0" dirty="0"/>
          </a:p>
          <a:p>
            <a:r>
              <a:rPr lang="en-US" baseline="0" dirty="0"/>
              <a:t>If a noncompliant community is in the CRS program, FEMA will kick them out of the CRS program.</a:t>
            </a:r>
          </a:p>
          <a:p>
            <a:endParaRPr lang="en-US" baseline="0" dirty="0"/>
          </a:p>
          <a:p>
            <a:r>
              <a:rPr lang="en-US" baseline="0" dirty="0"/>
              <a:t>Then next step would be to put the community on probation, </a:t>
            </a:r>
            <a:r>
              <a:rPr lang="en-US" dirty="0"/>
              <a:t>which results in a mandatory $50 annual surcharge for all NFIP policyholders in that community. </a:t>
            </a:r>
          </a:p>
          <a:p>
            <a:endParaRPr lang="en-US" dirty="0"/>
          </a:p>
          <a:p>
            <a:pPr defTabSz="966576"/>
            <a:r>
              <a:rPr lang="en-US" altLang="en-US" dirty="0"/>
              <a:t>If, after a period of probation, a community fails to remedy its program deficiencies, it will be suspended from the NFIP.  Suspension means the community is no longer in the NFIP,</a:t>
            </a:r>
            <a:r>
              <a:rPr lang="en-US" altLang="en-US" baseline="0" dirty="0"/>
              <a:t> </a:t>
            </a:r>
            <a:r>
              <a:rPr lang="en-US" dirty="0"/>
              <a:t>which prevents new and renewal flood insurance policies, makes homeowners ineligible for federally regulated mortgages and federal grants as well as disaster assistance.</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17</a:t>
            </a:fld>
            <a:endParaRPr lang="en-US" altLang="en-US"/>
          </a:p>
        </p:txBody>
      </p:sp>
    </p:spTree>
    <p:extLst>
      <p:ext uri="{BB962C8B-B14F-4D97-AF65-F5344CB8AC3E}">
        <p14:creationId xmlns:p14="http://schemas.microsoft.com/office/powerpoint/2010/main" val="1013285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Support can be found by contacting the NFIP State Coordinator’s Office located within LADOTD, FEMA Region 6 or from multiple tutorials, technical bulletins and guidance publications.</a:t>
            </a:r>
          </a:p>
          <a:p>
            <a:endParaRPr lang="en-US" dirty="0"/>
          </a:p>
          <a:p>
            <a:r>
              <a:rPr lang="en-US" dirty="0"/>
              <a:t>These are really support mechanisms for the local FPA. Much of it is technical and CFR based information but anybody can use it.</a:t>
            </a:r>
          </a:p>
          <a:p>
            <a:endParaRPr lang="en-US" dirty="0"/>
          </a:p>
          <a:p>
            <a:r>
              <a:rPr lang="en-US" dirty="0"/>
              <a:t>Really your first line of support </a:t>
            </a:r>
            <a:r>
              <a:rPr lang="en-US" b="1" dirty="0"/>
              <a:t>is your local floodplain </a:t>
            </a:r>
            <a:r>
              <a:rPr lang="en-US" dirty="0"/>
              <a:t>administrator!</a:t>
            </a:r>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18</a:t>
            </a:fld>
            <a:endParaRPr lang="en-US" altLang="en-US"/>
          </a:p>
        </p:txBody>
      </p:sp>
    </p:spTree>
    <p:extLst>
      <p:ext uri="{BB962C8B-B14F-4D97-AF65-F5344CB8AC3E}">
        <p14:creationId xmlns:p14="http://schemas.microsoft.com/office/powerpoint/2010/main" val="42832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a:defRPr/>
            </a:pPr>
            <a:r>
              <a:rPr lang="en-US" altLang="en-US" dirty="0"/>
              <a:t>Adopting freeboard and other higher standards are best practices along with training staff, strengthening</a:t>
            </a:r>
            <a:r>
              <a:rPr lang="en-US" altLang="en-US" baseline="0" dirty="0"/>
              <a:t> enforcement language in the ordinance, coordinate with other departments and keeping good records.</a:t>
            </a:r>
            <a:endParaRPr lang="en-US" altLang="en-US" dirty="0"/>
          </a:p>
          <a:p>
            <a:pPr defTabSz="966576">
              <a:defRPr/>
            </a:pP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19</a:t>
            </a:fld>
            <a:endParaRPr lang="en-US" altLang="en-US"/>
          </a:p>
        </p:txBody>
      </p:sp>
    </p:spTree>
    <p:extLst>
      <p:ext uri="{BB962C8B-B14F-4D97-AF65-F5344CB8AC3E}">
        <p14:creationId xmlns:p14="http://schemas.microsoft.com/office/powerpoint/2010/main" val="1929095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By the end of this presentation, you will understand: the core goals of the NFIP; key concepts of floodplain management; how FIRMs, FISs &amp; BFEs are used along with some community responsibilities and common issues.</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a:t>
            </a:fld>
            <a:endParaRPr lang="en-US" altLang="en-US"/>
          </a:p>
        </p:txBody>
      </p:sp>
    </p:spTree>
    <p:extLst>
      <p:ext uri="{BB962C8B-B14F-4D97-AF65-F5344CB8AC3E}">
        <p14:creationId xmlns:p14="http://schemas.microsoft.com/office/powerpoint/2010/main" val="19211330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700" b="1" dirty="0"/>
              <a:t>The following slides are state support activities</a:t>
            </a:r>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20</a:t>
            </a:fld>
            <a:endParaRPr lang="en-US" altLang="en-US"/>
          </a:p>
        </p:txBody>
      </p:sp>
    </p:spTree>
    <p:extLst>
      <p:ext uri="{BB962C8B-B14F-4D97-AF65-F5344CB8AC3E}">
        <p14:creationId xmlns:p14="http://schemas.microsoft.com/office/powerpoint/2010/main" val="2278820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LADOTD is the liaison between</a:t>
            </a:r>
            <a:r>
              <a:rPr lang="en-US" dirty="0">
                <a:solidFill>
                  <a:prstClr val="black"/>
                </a:solidFill>
              </a:rPr>
              <a:t> the states</a:t>
            </a:r>
            <a:r>
              <a:rPr lang="en-US" dirty="0"/>
              <a:t> 318 participating communities and FEMA (Region VI) regarding compliance with the NFIP.</a:t>
            </a:r>
          </a:p>
          <a:p>
            <a:pPr defTabSz="966576" eaLnBrk="1" fontAlgn="auto" hangingPunct="1">
              <a:spcBef>
                <a:spcPts val="0"/>
              </a:spcBef>
              <a:spcAft>
                <a:spcPts val="0"/>
              </a:spcAft>
              <a:defRPr/>
            </a:pPr>
            <a:endParaRPr lang="en-US" dirty="0"/>
          </a:p>
          <a:p>
            <a:pPr defTabSz="966576">
              <a:defRPr/>
            </a:pPr>
            <a:r>
              <a:rPr lang="en-US" altLang="en-US" dirty="0"/>
              <a:t>DOTD provides assistance to local officials with questions regarding NFIP regulations, maps, flood insurance, disaster assistance, and hazard mitigation.</a:t>
            </a:r>
          </a:p>
          <a:p>
            <a:endParaRPr lang="en-US" altLang="en-US" dirty="0"/>
          </a:p>
          <a:p>
            <a:endParaRPr lang="en-US" altLang="en-US" dirty="0"/>
          </a:p>
          <a:p>
            <a:pPr defTabSz="966576" eaLnBrk="1" fontAlgn="auto" hangingPunct="1">
              <a:spcBef>
                <a:spcPts val="0"/>
              </a:spcBef>
              <a:spcAft>
                <a:spcPts val="0"/>
              </a:spcAft>
              <a:defRPr/>
            </a:pPr>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21</a:t>
            </a:fld>
            <a:endParaRPr lang="en-US" altLang="en-US"/>
          </a:p>
        </p:txBody>
      </p:sp>
    </p:spTree>
    <p:extLst>
      <p:ext uri="{BB962C8B-B14F-4D97-AF65-F5344CB8AC3E}">
        <p14:creationId xmlns:p14="http://schemas.microsoft.com/office/powerpoint/2010/main" val="2452348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41% of the flood insurance policies are for properties located in the Special Flood Hazard Area.</a:t>
            </a:r>
          </a:p>
          <a:p>
            <a:r>
              <a:rPr lang="en-US" dirty="0"/>
              <a:t>59% of the flood insurance policies are for properties located in a No Special Flood Hazard Area or X Zone.</a:t>
            </a:r>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22</a:t>
            </a:fld>
            <a:endParaRPr lang="en-US" altLang="en-US"/>
          </a:p>
        </p:txBody>
      </p:sp>
    </p:spTree>
    <p:extLst>
      <p:ext uri="{BB962C8B-B14F-4D97-AF65-F5344CB8AC3E}">
        <p14:creationId xmlns:p14="http://schemas.microsoft.com/office/powerpoint/2010/main" val="31991448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NFIP’s CRS is a voluntary incentive program that recognizes communities for implementing floodplain management practices that exceed the Federal minimum requirements of the NFIP to provide protection from flooding.</a:t>
            </a:r>
          </a:p>
          <a:p>
            <a:endParaRPr lang="en-US" baseline="0" dirty="0"/>
          </a:p>
          <a:p>
            <a:r>
              <a:rPr lang="en-US" baseline="0" dirty="0"/>
              <a:t>Participation in the CRS is voluntary. By participating, communities earn credit points that determine classifications. </a:t>
            </a:r>
          </a:p>
          <a:p>
            <a:endParaRPr lang="en-US" dirty="0"/>
          </a:p>
          <a:p>
            <a:pPr defTabSz="966576" eaLnBrk="1" fontAlgn="auto" hangingPunct="1">
              <a:spcBef>
                <a:spcPts val="0"/>
              </a:spcBef>
              <a:spcAft>
                <a:spcPts val="0"/>
              </a:spcAft>
              <a:defRPr/>
            </a:pPr>
            <a:r>
              <a:rPr lang="en-US" baseline="0" dirty="0"/>
              <a:t>There are 10 CRS Classes: Class 1 requires the most credit points and provides the largest flood insurance premium discount (45%) for policyholders, while Class 10 means the community does not participate in the CRS or has not earned the minimum required credit points, and residents receive no premium reduction. </a:t>
            </a:r>
            <a:endParaRPr lang="en-US" dirty="0"/>
          </a:p>
          <a:p>
            <a:endParaRPr lang="en-US" dirty="0"/>
          </a:p>
          <a:p>
            <a:pPr defTabSz="966576">
              <a:defRPr/>
            </a:pPr>
            <a:r>
              <a:rPr lang="en-US" dirty="0"/>
              <a:t>CRS Class Ratings are similar to Fire Ratings for your Homeowners’ Policy.  Each lower class receives a 5% decrease in flood insurance premiums.</a:t>
            </a:r>
          </a:p>
          <a:p>
            <a:endParaRPr lang="en-US" dirty="0"/>
          </a:p>
          <a:p>
            <a:r>
              <a:rPr lang="en-US" dirty="0"/>
              <a:t>ISO administers the CRS program and Mrs.</a:t>
            </a:r>
            <a:r>
              <a:rPr lang="en-US" baseline="0" dirty="0"/>
              <a:t> Jennifer </a:t>
            </a:r>
            <a:r>
              <a:rPr lang="en-US" baseline="0" dirty="0" err="1"/>
              <a:t>Rachal</a:t>
            </a:r>
            <a:r>
              <a:rPr lang="en-US" baseline="0" dirty="0"/>
              <a:t> is the CRS Specialist for Louisiana.</a:t>
            </a:r>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23</a:t>
            </a:fld>
            <a:endParaRPr lang="en-US" altLang="en-US"/>
          </a:p>
        </p:txBody>
      </p:sp>
    </p:spTree>
    <p:extLst>
      <p:ext uri="{BB962C8B-B14F-4D97-AF65-F5344CB8AC3E}">
        <p14:creationId xmlns:p14="http://schemas.microsoft.com/office/powerpoint/2010/main" val="21582126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a:defRPr/>
            </a:pPr>
            <a:r>
              <a:rPr lang="en-US" dirty="0"/>
              <a:t>Effective October 1, 2025, Jefferson Parish became the first community in the state to receive a Class 3 rating.  Flood insurance policyholders in the parish now receive a 35% discount.</a:t>
            </a:r>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24</a:t>
            </a:fld>
            <a:endParaRPr lang="en-US" altLang="en-US"/>
          </a:p>
        </p:txBody>
      </p:sp>
    </p:spTree>
    <p:extLst>
      <p:ext uri="{BB962C8B-B14F-4D97-AF65-F5344CB8AC3E}">
        <p14:creationId xmlns:p14="http://schemas.microsoft.com/office/powerpoint/2010/main" val="1606951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CRS saves Louisiana flood insurance policyholders more than $40 million annually</a:t>
            </a:r>
            <a:r>
              <a:rPr lang="en-US" sz="1000" dirty="0"/>
              <a:t>.</a:t>
            </a:r>
          </a:p>
          <a:p>
            <a:endParaRPr lang="en-US" dirty="0"/>
          </a:p>
          <a:p>
            <a:pPr defTabSz="966576" eaLnBrk="1" fontAlgn="auto" hangingPunct="1">
              <a:spcBef>
                <a:spcPts val="0"/>
              </a:spcBef>
              <a:spcAft>
                <a:spcPts val="0"/>
              </a:spcAft>
              <a:defRPr/>
            </a:pPr>
            <a:r>
              <a:rPr lang="en-US" dirty="0"/>
              <a:t>Louisiana is ranked in the Top 5 nationwide with 78% of the state’s flood insurance polices located in CRS communities.</a:t>
            </a:r>
          </a:p>
          <a:p>
            <a:pPr defTabSz="966576" eaLnBrk="1" fontAlgn="auto" hangingPunct="1">
              <a:spcBef>
                <a:spcPts val="0"/>
              </a:spcBef>
              <a:spcAft>
                <a:spcPts val="0"/>
              </a:spcAft>
              <a:defRPr/>
            </a:pPr>
            <a:endParaRPr lang="en-US" dirty="0">
              <a:effectLst/>
            </a:endParaRPr>
          </a:p>
          <a:p>
            <a:pPr defTabSz="966576" eaLnBrk="1" fontAlgn="auto" hangingPunct="1">
              <a:spcBef>
                <a:spcPts val="0"/>
              </a:spcBef>
              <a:spcAft>
                <a:spcPts val="0"/>
              </a:spcAft>
              <a:defRPr/>
            </a:pPr>
            <a:r>
              <a:rPr lang="en-US" dirty="0"/>
              <a:t>Remember the </a:t>
            </a:r>
            <a:r>
              <a:rPr lang="en-US" b="1" dirty="0"/>
              <a:t>$282,475,242,</a:t>
            </a:r>
            <a:r>
              <a:rPr lang="en-US" dirty="0"/>
              <a:t> that’s 15% on average.</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That’s 67,163 people who could be enjoying discounts</a:t>
            </a:r>
            <a:endParaRPr lang="en-US" b="0" dirty="0">
              <a:effectLst/>
            </a:endParaRPr>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25</a:t>
            </a:fld>
            <a:endParaRPr lang="en-US" altLang="en-US"/>
          </a:p>
        </p:txBody>
      </p:sp>
    </p:spTree>
    <p:extLst>
      <p:ext uri="{BB962C8B-B14F-4D97-AF65-F5344CB8AC3E}">
        <p14:creationId xmlns:p14="http://schemas.microsoft.com/office/powerpoint/2010/main" val="18877266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Phase 0 – 3 </a:t>
            </a:r>
          </a:p>
          <a:p>
            <a:pPr defTabSz="966576" eaLnBrk="1" fontAlgn="auto" hangingPunct="1">
              <a:spcBef>
                <a:spcPts val="0"/>
              </a:spcBef>
              <a:spcAft>
                <a:spcPts val="0"/>
              </a:spcAft>
              <a:defRPr/>
            </a:pPr>
            <a:r>
              <a:rPr lang="en-US" dirty="0"/>
              <a:t>1 Discoveries</a:t>
            </a:r>
          </a:p>
          <a:p>
            <a:pPr defTabSz="966576" eaLnBrk="1" fontAlgn="auto" hangingPunct="1">
              <a:spcBef>
                <a:spcPts val="0"/>
              </a:spcBef>
              <a:spcAft>
                <a:spcPts val="0"/>
              </a:spcAft>
              <a:defRPr/>
            </a:pPr>
            <a:r>
              <a:rPr lang="en-US" dirty="0"/>
              <a:t>2 Study/Mapping</a:t>
            </a:r>
          </a:p>
          <a:p>
            <a:pPr defTabSz="966576" eaLnBrk="1" fontAlgn="auto" hangingPunct="1">
              <a:spcBef>
                <a:spcPts val="0"/>
              </a:spcBef>
              <a:spcAft>
                <a:spcPts val="0"/>
              </a:spcAft>
              <a:defRPr/>
            </a:pPr>
            <a:r>
              <a:rPr lang="en-US" dirty="0"/>
              <a:t>3 Preliminary</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LOMR Delegation – All kinds on benefits to the state by becoming a LOMR Delegate</a:t>
            </a:r>
          </a:p>
          <a:p>
            <a:pPr defTabSz="966576" eaLnBrk="1" fontAlgn="auto" hangingPunct="1">
              <a:spcBef>
                <a:spcPts val="0"/>
              </a:spcBef>
              <a:spcAft>
                <a:spcPts val="0"/>
              </a:spcAft>
              <a:defRPr/>
            </a:pPr>
            <a:r>
              <a:rPr lang="en-US" dirty="0"/>
              <a:t>1. </a:t>
            </a:r>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26</a:t>
            </a:fld>
            <a:endParaRPr lang="en-US" altLang="en-US"/>
          </a:p>
        </p:txBody>
      </p:sp>
    </p:spTree>
    <p:extLst>
      <p:ext uri="{BB962C8B-B14F-4D97-AF65-F5344CB8AC3E}">
        <p14:creationId xmlns:p14="http://schemas.microsoft.com/office/powerpoint/2010/main" val="13588057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058D8C8-02D3-4400-939D-07643807B50F}" type="slidenum">
              <a:rPr lang="en-US" altLang="en-US" smtClean="0"/>
              <a:pPr>
                <a:defRPr/>
              </a:pPr>
              <a:t>27</a:t>
            </a:fld>
            <a:endParaRPr lang="en-US" altLang="en-US"/>
          </a:p>
        </p:txBody>
      </p:sp>
    </p:spTree>
    <p:extLst>
      <p:ext uri="{BB962C8B-B14F-4D97-AF65-F5344CB8AC3E}">
        <p14:creationId xmlns:p14="http://schemas.microsoft.com/office/powerpoint/2010/main" val="3940382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66576" eaLnBrk="1" fontAlgn="auto" hangingPunct="1">
              <a:spcBef>
                <a:spcPts val="0"/>
              </a:spcBef>
              <a:spcAft>
                <a:spcPts val="0"/>
              </a:spcAft>
              <a:defRPr/>
            </a:pPr>
            <a:r>
              <a:rPr lang="en-US" altLang="en-US" dirty="0"/>
              <a:t>In 1968, Congress passed the National Flood Insurance Act to correct some of the shortcomings of traditional flood control and flood relief programs. The act</a:t>
            </a:r>
            <a:r>
              <a:rPr lang="en-US" altLang="en-US" baseline="0" dirty="0"/>
              <a:t> created the National Flood Insurance Program (NFIP).</a:t>
            </a:r>
            <a:endParaRPr lang="en-US" altLang="en-US" dirty="0"/>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There are three main parts to the NFIP:</a:t>
            </a:r>
          </a:p>
          <a:p>
            <a:pPr defTabSz="966576" eaLnBrk="1" fontAlgn="auto" hangingPunct="1">
              <a:spcBef>
                <a:spcPts val="0"/>
              </a:spcBef>
              <a:spcAft>
                <a:spcPts val="0"/>
              </a:spcAft>
              <a:defRPr/>
            </a:pPr>
            <a:endParaRPr lang="en-US" altLang="en-US" dirty="0"/>
          </a:p>
          <a:p>
            <a:pPr marL="241644" indent="-241644" defTabSz="966576" eaLnBrk="1" fontAlgn="auto" hangingPunct="1">
              <a:spcBef>
                <a:spcPts val="0"/>
              </a:spcBef>
              <a:spcAft>
                <a:spcPts val="0"/>
              </a:spcAft>
              <a:buFontTx/>
              <a:buAutoNum type="arabicPeriod"/>
              <a:defRPr/>
            </a:pPr>
            <a:r>
              <a:rPr lang="en-US" altLang="en-US" dirty="0"/>
              <a:t>The NFIP underwrites flood insurance coverage </a:t>
            </a:r>
            <a:r>
              <a:rPr lang="en-US" altLang="en-US" b="1" dirty="0"/>
              <a:t>only</a:t>
            </a:r>
            <a:r>
              <a:rPr lang="en-US" altLang="en-US" dirty="0"/>
              <a:t> in those communities that </a:t>
            </a:r>
            <a:r>
              <a:rPr lang="en-US" altLang="en-US" b="1" dirty="0"/>
              <a:t>adopt and enforce floodplain regulations </a:t>
            </a:r>
            <a:r>
              <a:rPr lang="en-US" altLang="en-US" dirty="0"/>
              <a:t>that meet or exceed NFIP criteria.</a:t>
            </a:r>
          </a:p>
          <a:p>
            <a:pPr marL="241644" indent="-241644" defTabSz="966576" eaLnBrk="1" fontAlgn="auto" hangingPunct="1">
              <a:spcBef>
                <a:spcPts val="0"/>
              </a:spcBef>
              <a:spcAft>
                <a:spcPts val="0"/>
              </a:spcAft>
              <a:buFontTx/>
              <a:buAutoNum type="arabicPeriod"/>
              <a:defRPr/>
            </a:pPr>
            <a:endParaRPr lang="en-US" altLang="en-US" dirty="0"/>
          </a:p>
          <a:p>
            <a:pPr marL="241644" indent="-241644" defTabSz="966576" eaLnBrk="1" fontAlgn="auto" hangingPunct="1">
              <a:spcBef>
                <a:spcPts val="0"/>
              </a:spcBef>
              <a:spcAft>
                <a:spcPts val="0"/>
              </a:spcAft>
              <a:buFontTx/>
              <a:buAutoNum type="arabicPeriod"/>
              <a:defRPr/>
            </a:pPr>
            <a:r>
              <a:rPr lang="en-US" altLang="en-US" dirty="0"/>
              <a:t>Flood insurance is made available to anyone who wants to purchase a policy.</a:t>
            </a:r>
          </a:p>
          <a:p>
            <a:pPr marL="241644" indent="-241644" defTabSz="966576" eaLnBrk="1" fontAlgn="auto" hangingPunct="1">
              <a:spcBef>
                <a:spcPts val="0"/>
              </a:spcBef>
              <a:spcAft>
                <a:spcPts val="0"/>
              </a:spcAft>
              <a:buFontTx/>
              <a:buAutoNum type="arabicPeriod"/>
              <a:defRPr/>
            </a:pPr>
            <a:endParaRPr lang="en-US" altLang="en-US" dirty="0"/>
          </a:p>
          <a:p>
            <a:pPr defTabSz="966576" eaLnBrk="1" fontAlgn="auto" hangingPunct="1">
              <a:spcBef>
                <a:spcPts val="0"/>
              </a:spcBef>
              <a:spcAft>
                <a:spcPts val="0"/>
              </a:spcAft>
              <a:defRPr/>
            </a:pPr>
            <a:r>
              <a:rPr lang="en-US" altLang="en-US" dirty="0"/>
              <a:t>3.   Maps of the floodplain are used by communities, insurance agents and lenders.</a:t>
            </a:r>
          </a:p>
          <a:p>
            <a:endParaRPr lang="en-US" dirty="0"/>
          </a:p>
          <a:p>
            <a:pPr defTabSz="966576">
              <a:defRPr/>
            </a:pPr>
            <a:r>
              <a:rPr lang="en-US" dirty="0"/>
              <a:t>Although participation is </a:t>
            </a:r>
            <a:r>
              <a:rPr lang="en-US" b="1" dirty="0"/>
              <a:t>voluntary</a:t>
            </a:r>
            <a:r>
              <a:rPr lang="en-US" dirty="0"/>
              <a:t>, it is required in order for the availability of flood insurance as well as the eligibility for other sources of Federal Aid, such as federally guaranteed or insured mortgages (VA, FHA, SBA), Community Development Block Grant Funds, Federal Disaster Assistance, etc. </a:t>
            </a:r>
          </a:p>
          <a:p>
            <a:endParaRPr lang="en-US" dirty="0"/>
          </a:p>
          <a:p>
            <a:r>
              <a:rPr lang="en-US" dirty="0"/>
              <a:t>LA Revised Statute 38:84 authorizes parishes and municipalities to adopt ordinances and regulations to comply with the federal National Flood Insurance Act.  This allows them to implement zoning and land use regulations to minimize flood losses and secure flood insurance coverage for their citizens. </a:t>
            </a:r>
          </a:p>
          <a:p>
            <a:endParaRPr lang="en-US" dirty="0"/>
          </a:p>
          <a:p>
            <a:r>
              <a:rPr lang="en-US" dirty="0"/>
              <a:t>Local enforcement is the backbone of the program.</a:t>
            </a: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3</a:t>
            </a:fld>
            <a:endParaRPr lang="en-US" altLang="en-US"/>
          </a:p>
        </p:txBody>
      </p:sp>
    </p:spTree>
    <p:extLst>
      <p:ext uri="{BB962C8B-B14F-4D97-AF65-F5344CB8AC3E}">
        <p14:creationId xmlns:p14="http://schemas.microsoft.com/office/powerpoint/2010/main" val="3478520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b="0" dirty="0"/>
              <a:t>Communities join the NFIP to </a:t>
            </a:r>
            <a:r>
              <a:rPr lang="en-US" b="0" u="sng" dirty="0"/>
              <a:t>make flood insurance available</a:t>
            </a:r>
            <a:r>
              <a:rPr lang="en-US" b="0" dirty="0"/>
              <a:t>, reduce flood risk and increase resilience.</a:t>
            </a:r>
            <a:br>
              <a:rPr lang="en-US" b="0" dirty="0"/>
            </a:br>
            <a:r>
              <a:rPr lang="en-US" b="0" dirty="0"/>
              <a:t>Residents benefit by gaining access to federally backed flood insurance and by living in a community that manages its flood risk responsibly.</a:t>
            </a:r>
          </a:p>
          <a:p>
            <a:pPr defTabSz="966576" eaLnBrk="1" fontAlgn="auto" hangingPunct="1">
              <a:spcBef>
                <a:spcPts val="0"/>
              </a:spcBef>
              <a:spcAft>
                <a:spcPts val="0"/>
              </a:spcAft>
              <a:defRPr/>
            </a:pPr>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4</a:t>
            </a:fld>
            <a:endParaRPr lang="en-US" altLang="en-US"/>
          </a:p>
        </p:txBody>
      </p:sp>
    </p:spTree>
    <p:extLst>
      <p:ext uri="{BB962C8B-B14F-4D97-AF65-F5344CB8AC3E}">
        <p14:creationId xmlns:p14="http://schemas.microsoft.com/office/powerpoint/2010/main" val="3338901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land area covered by the floodwaters of the base flood is the 100-year floodplain. This floodplain is called the Special Flood Hazard Area (SFHA).</a:t>
            </a:r>
          </a:p>
          <a:p>
            <a:pPr defTabSz="966576" eaLnBrk="1" fontAlgn="auto" hangingPunct="1">
              <a:spcBef>
                <a:spcPts val="0"/>
              </a:spcBef>
              <a:spcAft>
                <a:spcPts val="0"/>
              </a:spcAft>
              <a:defRPr/>
            </a:pPr>
            <a:endParaRPr lang="en-US" altLang="en-US" dirty="0"/>
          </a:p>
          <a:p>
            <a:pPr defTabSz="966576" eaLnBrk="1" fontAlgn="auto" hangingPunct="1">
              <a:spcBef>
                <a:spcPts val="0"/>
              </a:spcBef>
              <a:spcAft>
                <a:spcPts val="0"/>
              </a:spcAft>
              <a:defRPr/>
            </a:pPr>
            <a:r>
              <a:rPr lang="en-US" altLang="en-US" dirty="0"/>
              <a:t>The SFHA is the area where NFIP floodplain management regulations must be enforced by the community and where the mandatory flood insurance purchase requirement applies. </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5</a:t>
            </a:fld>
            <a:endParaRPr lang="en-US" altLang="en-US"/>
          </a:p>
        </p:txBody>
      </p:sp>
    </p:spTree>
    <p:extLst>
      <p:ext uri="{BB962C8B-B14F-4D97-AF65-F5344CB8AC3E}">
        <p14:creationId xmlns:p14="http://schemas.microsoft.com/office/powerpoint/2010/main" val="609280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FIRMs identify flood risk zones; shows</a:t>
            </a:r>
            <a:r>
              <a:rPr lang="en-US" baseline="0" dirty="0"/>
              <a:t> the</a:t>
            </a:r>
            <a:r>
              <a:rPr lang="en-US" dirty="0"/>
              <a:t> base flood elevations (BFEs), if applicable; display floodways, coastal zones, and map panels.  They guide permitting and the determination of mandatory purchase of flood insurance.</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The Map Service Center and the National Flood Hazard Layer Viewer are ways to access the FIRMs.  This site allows you to make a </a:t>
            </a:r>
            <a:r>
              <a:rPr lang="en-US" dirty="0" err="1"/>
              <a:t>FIRMette</a:t>
            </a:r>
            <a:r>
              <a:rPr lang="en-US" dirty="0"/>
              <a:t>, which is a custom, printable section of a large FIRM panel.  The </a:t>
            </a:r>
            <a:r>
              <a:rPr lang="en-US" dirty="0" err="1"/>
              <a:t>FIRMette</a:t>
            </a:r>
            <a:r>
              <a:rPr lang="en-US" dirty="0"/>
              <a:t> tool allows people to get a smaller, more manageable version of a flood map that fits on standard paper sizes, making it easier to view and print an area of interest for purposes like flood insurance or floodplain management. </a:t>
            </a:r>
          </a:p>
          <a:p>
            <a:br>
              <a:rPr lang="en-US" dirty="0"/>
            </a:br>
            <a:endParaRPr lang="en-US" dirty="0"/>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6</a:t>
            </a:fld>
            <a:endParaRPr lang="en-US" altLang="en-US"/>
          </a:p>
        </p:txBody>
      </p:sp>
    </p:spTree>
    <p:extLst>
      <p:ext uri="{BB962C8B-B14F-4D97-AF65-F5344CB8AC3E}">
        <p14:creationId xmlns:p14="http://schemas.microsoft.com/office/powerpoint/2010/main" val="2993335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eaLnBrk="1" fontAlgn="auto" hangingPunct="1">
              <a:spcBef>
                <a:spcPts val="0"/>
              </a:spcBef>
              <a:spcAft>
                <a:spcPts val="0"/>
              </a:spcAft>
              <a:defRPr/>
            </a:pPr>
            <a:r>
              <a:rPr lang="en-US" dirty="0"/>
              <a:t>A FEMA Flood Insurance Study (FIS) is a report that compiles and presents flood risk data for a community, providing the detailed engineering analysis that supports the official Flood Insurance Rate Maps (FIRMs). It is used to establish base flood elevations, identify special flood hazard areas, and serve as the basis for community floodplain management and flood insurance requirements under the NFIP.</a:t>
            </a:r>
          </a:p>
          <a:p>
            <a:pPr defTabSz="966576" eaLnBrk="1" fontAlgn="auto" hangingPunct="1">
              <a:spcBef>
                <a:spcPts val="0"/>
              </a:spcBef>
              <a:spcAft>
                <a:spcPts val="0"/>
              </a:spcAf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7</a:t>
            </a:fld>
            <a:endParaRPr lang="en-US" altLang="en-US"/>
          </a:p>
        </p:txBody>
      </p:sp>
    </p:spTree>
    <p:extLst>
      <p:ext uri="{BB962C8B-B14F-4D97-AF65-F5344CB8AC3E}">
        <p14:creationId xmlns:p14="http://schemas.microsoft.com/office/powerpoint/2010/main" val="2346711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66576" eaLnBrk="1" fontAlgn="auto" hangingPunct="1">
              <a:spcBef>
                <a:spcPts val="0"/>
              </a:spcBef>
              <a:spcAft>
                <a:spcPts val="0"/>
              </a:spcAft>
              <a:defRPr/>
            </a:pPr>
            <a:r>
              <a:rPr lang="en-US" altLang="en-US" dirty="0"/>
              <a:t>In order to have common standards, the NFIP adopted a baseline flooding probability. The NFIP calls this standard the “base” flood, which is the </a:t>
            </a:r>
            <a:r>
              <a:rPr lang="en-US" dirty="0"/>
              <a:t>predicted water surface elevation during the 1% annual chance flood.  </a:t>
            </a:r>
            <a:r>
              <a:rPr lang="en-US" altLang="en-US" dirty="0"/>
              <a:t>This is the flood that has a 1% (1 out of 100) chance of occurring or being exceeded in any given year. </a:t>
            </a:r>
          </a:p>
          <a:p>
            <a:pPr>
              <a:lnSpc>
                <a:spcPct val="80000"/>
              </a:lnSpc>
            </a:pPr>
            <a:endParaRPr lang="en-US" altLang="en-US" dirty="0"/>
          </a:p>
          <a:p>
            <a:pPr defTabSz="966576">
              <a:lnSpc>
                <a:spcPct val="80000"/>
              </a:lnSpc>
              <a:defRPr/>
            </a:pPr>
            <a:r>
              <a:rPr lang="en-US" dirty="0"/>
              <a:t>BFEs are the foundation for: Elevation requirements; Lowest floor compliance; Flood proofing design and LOMC determinations.</a:t>
            </a:r>
            <a:endParaRPr lang="en-US" sz="1100" dirty="0"/>
          </a:p>
          <a:p>
            <a:pPr>
              <a:lnSpc>
                <a:spcPct val="80000"/>
              </a:lnSpc>
            </a:pPr>
            <a:endParaRPr lang="en-US" altLang="en-US" dirty="0"/>
          </a:p>
          <a:p>
            <a:pPr>
              <a:lnSpc>
                <a:spcPct val="80000"/>
              </a:lnSpc>
            </a:pPr>
            <a:r>
              <a:rPr lang="en-US" altLang="en-US" dirty="0"/>
              <a:t>There are three ways to determine a BFE;  the floodway data table, which is the most accurate, the profile is the next best thing and the least accurate is from the FIRM itself.  Communities should </a:t>
            </a:r>
            <a:r>
              <a:rPr lang="en-US" altLang="en-US" b="1" dirty="0"/>
              <a:t>always</a:t>
            </a:r>
            <a:r>
              <a:rPr lang="en-US" altLang="en-US" dirty="0"/>
              <a:t> use the more accurate Floodway Data Table or the Profile.  The FIRM should only be used where there is no profile or to double check that you read the profile correctly.</a:t>
            </a:r>
          </a:p>
          <a:p>
            <a:pPr>
              <a:lnSpc>
                <a:spcPct val="80000"/>
              </a:lnSpc>
            </a:pPr>
            <a:endParaRPr lang="en-US" altLang="en-US" dirty="0"/>
          </a:p>
          <a:p>
            <a:pPr>
              <a:lnSpc>
                <a:spcPct val="80000"/>
              </a:lnSpc>
            </a:pPr>
            <a:r>
              <a:rPr lang="en-US" altLang="en-US" dirty="0"/>
              <a:t>FEMA’s Elevation Certificate requires that the BFE be entered to the nearest tenth.  The FIS is where you get that elevation.  </a:t>
            </a:r>
          </a:p>
          <a:p>
            <a:pPr>
              <a:lnSpc>
                <a:spcPct val="80000"/>
              </a:lnSpc>
            </a:pPr>
            <a:endParaRPr lang="en-US" alt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8</a:t>
            </a:fld>
            <a:endParaRPr lang="en-US" altLang="en-US"/>
          </a:p>
        </p:txBody>
      </p:sp>
    </p:spTree>
    <p:extLst>
      <p:ext uri="{BB962C8B-B14F-4D97-AF65-F5344CB8AC3E}">
        <p14:creationId xmlns:p14="http://schemas.microsoft.com/office/powerpoint/2010/main" val="216192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dirty="0"/>
              <a:t>A designated (Regulatory) Floodway is determined by</a:t>
            </a:r>
            <a:r>
              <a:rPr lang="en-US" altLang="en-US" dirty="0"/>
              <a:t> “filling” the floodplain beginning at both edges of the floodplain.  This “squeezes” the floodwater toward the channel and causes the flood level to rise.  Once a 1-foot rise has been reached, the regulatory floodway boundaries are drawn.</a:t>
            </a:r>
          </a:p>
          <a:p>
            <a:pPr>
              <a:lnSpc>
                <a:spcPct val="80000"/>
              </a:lnSpc>
            </a:pPr>
            <a:endParaRPr lang="en-US" altLang="en-US" dirty="0"/>
          </a:p>
          <a:p>
            <a:pPr defTabSz="966576" eaLnBrk="1" fontAlgn="auto" hangingPunct="1">
              <a:spcBef>
                <a:spcPts val="0"/>
              </a:spcBef>
              <a:spcAft>
                <a:spcPts val="0"/>
              </a:spcAft>
              <a:defRPr/>
            </a:pPr>
            <a:r>
              <a:rPr lang="en-US" dirty="0"/>
              <a:t>No development allowed unless </a:t>
            </a:r>
            <a:r>
              <a:rPr lang="en-US" b="1" dirty="0"/>
              <a:t>no-rise</a:t>
            </a:r>
            <a:r>
              <a:rPr lang="en-US" dirty="0"/>
              <a:t> can be demonstrated.</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Regulatory Floodways scare most communities </a:t>
            </a:r>
          </a:p>
          <a:p>
            <a:pPr defTabSz="966576" eaLnBrk="1" fontAlgn="auto" hangingPunct="1">
              <a:spcBef>
                <a:spcPts val="0"/>
              </a:spcBef>
              <a:spcAft>
                <a:spcPts val="0"/>
              </a:spcAft>
              <a:defRPr/>
            </a:pPr>
            <a:r>
              <a:rPr lang="en-US" dirty="0"/>
              <a:t>I’ll argue that most communities should be embracing this concept – to prevent future lawsuits- increasing flow downstream</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The reality is that many communities are already doing a version of this in their development code </a:t>
            </a:r>
          </a:p>
          <a:p>
            <a:pPr defTabSz="966576" eaLnBrk="1" fontAlgn="auto" hangingPunct="1">
              <a:spcBef>
                <a:spcPts val="0"/>
              </a:spcBef>
              <a:spcAft>
                <a:spcPts val="0"/>
              </a:spcAft>
              <a:defRPr/>
            </a:pPr>
            <a:r>
              <a:rPr lang="en-US" dirty="0"/>
              <a:t>– Post Dev discharge can not exceed Pre Dev Discharge</a:t>
            </a:r>
          </a:p>
          <a:p>
            <a:pPr defTabSz="966576" eaLnBrk="1" fontAlgn="auto" hangingPunct="1">
              <a:spcBef>
                <a:spcPts val="0"/>
              </a:spcBef>
              <a:spcAft>
                <a:spcPts val="0"/>
              </a:spcAft>
              <a:defRPr/>
            </a:pPr>
            <a:endParaRPr lang="en-US" dirty="0"/>
          </a:p>
          <a:p>
            <a:pPr defTabSz="966576" eaLnBrk="1" fontAlgn="auto" hangingPunct="1">
              <a:spcBef>
                <a:spcPts val="0"/>
              </a:spcBef>
              <a:spcAft>
                <a:spcPts val="0"/>
              </a:spcAft>
              <a:defRPr/>
            </a:pPr>
            <a:r>
              <a:rPr lang="en-US" dirty="0"/>
              <a:t>It is just good engineering practice or as CFM’s say “Best Practice”</a:t>
            </a:r>
          </a:p>
          <a:p>
            <a:pPr defTabSz="966576" eaLnBrk="1" fontAlgn="auto" hangingPunct="1">
              <a:spcBef>
                <a:spcPts val="0"/>
              </a:spcBef>
              <a:spcAft>
                <a:spcPts val="0"/>
              </a:spcAft>
              <a:defRPr/>
            </a:pPr>
            <a:r>
              <a:rPr lang="en-US" dirty="0"/>
              <a:t>44 CFR 60.3 C (10)</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058D8C8-02D3-4400-939D-07643807B50F}" type="slidenum">
              <a:rPr lang="en-US" altLang="en-US" smtClean="0"/>
              <a:pPr>
                <a:defRPr/>
              </a:pPr>
              <a:t>9</a:t>
            </a:fld>
            <a:endParaRPr lang="en-US" altLang="en-US"/>
          </a:p>
        </p:txBody>
      </p:sp>
    </p:spTree>
    <p:extLst>
      <p:ext uri="{BB962C8B-B14F-4D97-AF65-F5344CB8AC3E}">
        <p14:creationId xmlns:p14="http://schemas.microsoft.com/office/powerpoint/2010/main" val="21334965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0" y="-4543"/>
            <a:ext cx="12192000" cy="6876042"/>
          </a:xfrm>
          <a:prstGeom prst="rect">
            <a:avLst/>
          </a:prstGeom>
          <a:solidFill>
            <a:srgbClr val="F76911"/>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US"/>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191001"/>
            <a:ext cx="12192000" cy="2680499"/>
          </a:xfrm>
          <a:prstGeom prst="rect">
            <a:avLst/>
          </a:prstGeom>
        </p:spPr>
      </p:pic>
      <p:sp>
        <p:nvSpPr>
          <p:cNvPr id="7" name="Title 1"/>
          <p:cNvSpPr txBox="1">
            <a:spLocks/>
          </p:cNvSpPr>
          <p:nvPr userDrawn="1"/>
        </p:nvSpPr>
        <p:spPr bwMode="auto">
          <a:xfrm>
            <a:off x="1422400" y="2057400"/>
            <a:ext cx="9448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4400">
              <a:latin typeface="Calibri" panose="020F0502020204030204" pitchFamily="34" charset="0"/>
            </a:endParaRPr>
          </a:p>
        </p:txBody>
      </p:sp>
      <p:sp>
        <p:nvSpPr>
          <p:cNvPr id="3" name="Subtitle 2"/>
          <p:cNvSpPr>
            <a:spLocks noGrp="1"/>
          </p:cNvSpPr>
          <p:nvPr>
            <p:ph type="subTitle" idx="1"/>
          </p:nvPr>
        </p:nvSpPr>
        <p:spPr>
          <a:xfrm>
            <a:off x="863600" y="2209800"/>
            <a:ext cx="10464800" cy="1295400"/>
          </a:xfrm>
        </p:spPr>
        <p:txBody>
          <a:bodyPr/>
          <a:lstStyle>
            <a:lvl1pPr marL="0" indent="0" algn="l">
              <a:lnSpc>
                <a:spcPts val="3200"/>
              </a:lnSpc>
              <a:buNone/>
              <a:defRPr>
                <a:solidFill>
                  <a:schemeClr val="bg1">
                    <a:lumMod val="85000"/>
                  </a:schemeClr>
                </a:solidFill>
                <a:latin typeface="Franklin Gothic Medium" panose="020B06030201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Title 1"/>
          <p:cNvSpPr>
            <a:spLocks noGrp="1"/>
          </p:cNvSpPr>
          <p:nvPr>
            <p:ph type="title"/>
          </p:nvPr>
        </p:nvSpPr>
        <p:spPr>
          <a:xfrm>
            <a:off x="863600" y="457200"/>
            <a:ext cx="10464800" cy="828675"/>
          </a:xfrm>
        </p:spPr>
        <p:txBody>
          <a:bodyPr anchor="t"/>
          <a:lstStyle>
            <a:lvl1pPr algn="l">
              <a:defRPr sz="4400" b="1" cap="none" baseline="0">
                <a:solidFill>
                  <a:schemeClr val="bg1"/>
                </a:solidFill>
                <a:latin typeface="Franklin Gothic Demi" panose="020B0703020102020204" pitchFamily="34" charset="0"/>
              </a:defRPr>
            </a:lvl1pPr>
          </a:lstStyle>
          <a:p>
            <a:endParaRPr lang="en-US" dirty="0"/>
          </a:p>
        </p:txBody>
      </p:sp>
      <p:sp>
        <p:nvSpPr>
          <p:cNvPr id="9" name="Rectangle 8"/>
          <p:cNvSpPr/>
          <p:nvPr userDrawn="1"/>
        </p:nvSpPr>
        <p:spPr>
          <a:xfrm>
            <a:off x="0" y="6553200"/>
            <a:ext cx="12192000" cy="318299"/>
          </a:xfrm>
          <a:prstGeom prst="rect">
            <a:avLst/>
          </a:prstGeom>
          <a:solidFill>
            <a:schemeClr val="tx2">
              <a:alpha val="1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userDrawn="1"/>
        </p:nvSpPr>
        <p:spPr>
          <a:xfrm>
            <a:off x="9342073" y="6502167"/>
            <a:ext cx="2641600" cy="369332"/>
          </a:xfrm>
          <a:prstGeom prst="rect">
            <a:avLst/>
          </a:prstGeom>
          <a:noFill/>
        </p:spPr>
        <p:txBody>
          <a:bodyPr wrap="square" rtlCol="0">
            <a:spAutoFit/>
          </a:bodyPr>
          <a:lstStyle/>
          <a:p>
            <a:pPr algn="r"/>
            <a:r>
              <a:rPr lang="en-US" dirty="0">
                <a:solidFill>
                  <a:schemeClr val="bg1">
                    <a:lumMod val="75000"/>
                  </a:schemeClr>
                </a:solidFill>
                <a:latin typeface="Franklin Gothic Heavy" panose="020B0903020102020204" pitchFamily="34" charset="0"/>
              </a:rPr>
              <a:t>www.dotd.la.gov</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5562600"/>
            <a:ext cx="1447800" cy="778224"/>
          </a:xfrm>
          <a:prstGeom prst="rect">
            <a:avLst/>
          </a:prstGeom>
        </p:spPr>
      </p:pic>
    </p:spTree>
    <p:extLst>
      <p:ext uri="{BB962C8B-B14F-4D97-AF65-F5344CB8AC3E}">
        <p14:creationId xmlns:p14="http://schemas.microsoft.com/office/powerpoint/2010/main" val="3803646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C36387-D545-4566-A9C8-3CA3730F02E8}" type="slidenum">
              <a:rPr lang="en-US" altLang="en-US"/>
              <a:pPr>
                <a:defRPr/>
              </a:pPr>
              <a:t>‹#›</a:t>
            </a:fld>
            <a:endParaRPr lang="en-US" altLang="en-US"/>
          </a:p>
        </p:txBody>
      </p:sp>
    </p:spTree>
    <p:extLst>
      <p:ext uri="{BB962C8B-B14F-4D97-AF65-F5344CB8AC3E}">
        <p14:creationId xmlns:p14="http://schemas.microsoft.com/office/powerpoint/2010/main" val="130977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1CCC0F1-2512-46DD-9205-2D7F598B3C7C}" type="slidenum">
              <a:rPr lang="en-US" altLang="en-US"/>
              <a:pPr>
                <a:defRPr/>
              </a:pPr>
              <a:t>‹#›</a:t>
            </a:fld>
            <a:endParaRPr lang="en-US" altLang="en-US"/>
          </a:p>
        </p:txBody>
      </p:sp>
    </p:spTree>
    <p:extLst>
      <p:ext uri="{BB962C8B-B14F-4D97-AF65-F5344CB8AC3E}">
        <p14:creationId xmlns:p14="http://schemas.microsoft.com/office/powerpoint/2010/main" val="1704786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52D53D-9183-49D9-9A1A-1E9DBCC3500F}" type="slidenum">
              <a:rPr lang="en-US" altLang="en-US"/>
              <a:pPr>
                <a:defRPr/>
              </a:pPr>
              <a:t>‹#›</a:t>
            </a:fld>
            <a:endParaRPr lang="en-US" altLang="en-US"/>
          </a:p>
        </p:txBody>
      </p:sp>
    </p:spTree>
    <p:extLst>
      <p:ext uri="{BB962C8B-B14F-4D97-AF65-F5344CB8AC3E}">
        <p14:creationId xmlns:p14="http://schemas.microsoft.com/office/powerpoint/2010/main" val="3426129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2E818D2-C7E7-4215-A04A-907EF185AAFD}" type="slidenum">
              <a:rPr lang="en-US" altLang="en-US"/>
              <a:pPr>
                <a:defRPr/>
              </a:pPr>
              <a:t>‹#›</a:t>
            </a:fld>
            <a:endParaRPr lang="en-US" altLang="en-US"/>
          </a:p>
        </p:txBody>
      </p:sp>
    </p:spTree>
    <p:extLst>
      <p:ext uri="{BB962C8B-B14F-4D97-AF65-F5344CB8AC3E}">
        <p14:creationId xmlns:p14="http://schemas.microsoft.com/office/powerpoint/2010/main" val="1367098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7178426-B7CF-4868-BE82-811D03AD4665}" type="slidenum">
              <a:rPr lang="en-US" altLang="en-US"/>
              <a:pPr>
                <a:defRPr/>
              </a:pPr>
              <a:t>‹#›</a:t>
            </a:fld>
            <a:endParaRPr lang="en-US" altLang="en-US"/>
          </a:p>
        </p:txBody>
      </p:sp>
    </p:spTree>
    <p:extLst>
      <p:ext uri="{BB962C8B-B14F-4D97-AF65-F5344CB8AC3E}">
        <p14:creationId xmlns:p14="http://schemas.microsoft.com/office/powerpoint/2010/main" val="13827796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9759FA-5DD5-49E3-A12E-638B42D6F136}" type="slidenum">
              <a:rPr lang="en-US" altLang="en-US"/>
              <a:pPr>
                <a:defRPr/>
              </a:pPr>
              <a:t>‹#›</a:t>
            </a:fld>
            <a:endParaRPr lang="en-US" altLang="en-US"/>
          </a:p>
        </p:txBody>
      </p:sp>
    </p:spTree>
    <p:extLst>
      <p:ext uri="{BB962C8B-B14F-4D97-AF65-F5344CB8AC3E}">
        <p14:creationId xmlns:p14="http://schemas.microsoft.com/office/powerpoint/2010/main" val="696682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7B567A-E1C5-4964-93F7-FF6EFDE71EB9}" type="slidenum">
              <a:rPr lang="en-US" altLang="en-US"/>
              <a:pPr>
                <a:defRPr/>
              </a:pPr>
              <a:t>‹#›</a:t>
            </a:fld>
            <a:endParaRPr lang="en-US" altLang="en-US"/>
          </a:p>
        </p:txBody>
      </p:sp>
    </p:spTree>
    <p:extLst>
      <p:ext uri="{BB962C8B-B14F-4D97-AF65-F5344CB8AC3E}">
        <p14:creationId xmlns:p14="http://schemas.microsoft.com/office/powerpoint/2010/main" val="30247180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7EF4EE-4E7B-486E-9BB5-C444D7F5AF9D}" type="slidenum">
              <a:rPr lang="en-US" altLang="en-US"/>
              <a:pPr>
                <a:defRPr/>
              </a:pPr>
              <a:t>‹#›</a:t>
            </a:fld>
            <a:endParaRPr lang="en-US" altLang="en-US"/>
          </a:p>
        </p:txBody>
      </p:sp>
    </p:spTree>
    <p:extLst>
      <p:ext uri="{BB962C8B-B14F-4D97-AF65-F5344CB8AC3E}">
        <p14:creationId xmlns:p14="http://schemas.microsoft.com/office/powerpoint/2010/main" val="561699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01C8C2-8B17-424C-8616-A2F22F233AD3}" type="slidenum">
              <a:rPr lang="en-US" altLang="en-US"/>
              <a:pPr>
                <a:defRPr/>
              </a:pPr>
              <a:t>‹#›</a:t>
            </a:fld>
            <a:endParaRPr lang="en-US" altLang="en-US"/>
          </a:p>
        </p:txBody>
      </p:sp>
    </p:spTree>
    <p:extLst>
      <p:ext uri="{BB962C8B-B14F-4D97-AF65-F5344CB8AC3E}">
        <p14:creationId xmlns:p14="http://schemas.microsoft.com/office/powerpoint/2010/main" val="3048113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lnSpc>
                <a:spcPts val="4400"/>
              </a:lnSpc>
              <a:defRPr>
                <a:latin typeface="Franklin Gothic Medium" panose="020B0603020102020204" pitchFamily="34" charset="0"/>
              </a:defRPr>
            </a:lvl1pPr>
          </a:lstStyle>
          <a:p>
            <a:r>
              <a:rPr lang="en-US" dirty="0"/>
              <a:t>Click to edit Master title style</a:t>
            </a:r>
          </a:p>
        </p:txBody>
      </p:sp>
      <p:sp>
        <p:nvSpPr>
          <p:cNvPr id="3" name="Content Placeholder 2"/>
          <p:cNvSpPr>
            <a:spLocks noGrp="1"/>
          </p:cNvSpPr>
          <p:nvPr>
            <p:ph idx="1"/>
          </p:nvPr>
        </p:nvSpPr>
        <p:spPr>
          <a:xfrm>
            <a:off x="609600" y="1600201"/>
            <a:ext cx="10972800" cy="3962400"/>
          </a:xfrm>
        </p:spPr>
        <p:txBody>
          <a:bodyPr/>
          <a:lstStyle>
            <a:lvl1pPr marL="342900" indent="-342900">
              <a:spcBef>
                <a:spcPts val="0"/>
              </a:spcBef>
              <a:buClr>
                <a:srgbClr val="F16321"/>
              </a:buClr>
              <a:buFont typeface="Wingdings" panose="05000000000000000000" pitchFamily="2" charset="2"/>
              <a:buChar char="Ø"/>
              <a:defRPr>
                <a:latin typeface="Franklin Gothic Book" panose="020B0503020102020204" pitchFamily="34" charset="0"/>
              </a:defRPr>
            </a:lvl1pPr>
            <a:lvl2pPr>
              <a:spcBef>
                <a:spcPts val="0"/>
              </a:spcBef>
              <a:buClr>
                <a:srgbClr val="F16321"/>
              </a:buClr>
              <a:defRPr>
                <a:latin typeface="Franklin Gothic Book" panose="020B0503020102020204" pitchFamily="34" charset="0"/>
              </a:defRPr>
            </a:lvl2pPr>
            <a:lvl3pPr>
              <a:spcBef>
                <a:spcPts val="0"/>
              </a:spcBef>
              <a:buClr>
                <a:srgbClr val="F16321"/>
              </a:buClr>
              <a:defRPr sz="2800">
                <a:latin typeface="Franklin Gothic Book" panose="020B0503020102020204" pitchFamily="34" charset="0"/>
              </a:defRPr>
            </a:lvl3pPr>
            <a:lvl4pPr>
              <a:spcBef>
                <a:spcPts val="0"/>
              </a:spcBef>
              <a:buClr>
                <a:srgbClr val="F16321"/>
              </a:buClr>
              <a:defRPr sz="2800">
                <a:latin typeface="Franklin Gothic Book" panose="020B0503020102020204" pitchFamily="34" charset="0"/>
              </a:defRPr>
            </a:lvl4pPr>
            <a:lvl5pPr>
              <a:spcBef>
                <a:spcPts val="0"/>
              </a:spcBef>
              <a:buClr>
                <a:srgbClr val="F16321"/>
              </a:buClr>
              <a:defRPr sz="2800">
                <a:latin typeface="Franklin Gothic Book" panose="020B05030201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943601"/>
            <a:ext cx="12192000" cy="927899"/>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09600"/>
          </a:xfrm>
          <a:prstGeom prst="rect">
            <a:avLst/>
          </a:prstGeom>
        </p:spPr>
      </p:pic>
      <p:sp>
        <p:nvSpPr>
          <p:cNvPr id="7" name="Slide Number Placeholder 6"/>
          <p:cNvSpPr>
            <a:spLocks noGrp="1"/>
          </p:cNvSpPr>
          <p:nvPr userDrawn="1">
            <p:ph type="sldNum" sz="quarter" idx="10"/>
          </p:nvPr>
        </p:nvSpPr>
        <p:spPr/>
        <p:txBody>
          <a:bodyPr/>
          <a:lstStyle/>
          <a:p>
            <a:fld id="{D5C9B0AA-EE54-4968-95E5-6586D6E0F47B}" type="slidenum">
              <a:rPr lang="en-US" smtClean="0"/>
              <a:pPr/>
              <a:t>‹#›</a:t>
            </a:fld>
            <a:endParaRPr lang="en-US" dirty="0"/>
          </a:p>
        </p:txBody>
      </p:sp>
      <p:grpSp>
        <p:nvGrpSpPr>
          <p:cNvPr id="12" name="Group 11"/>
          <p:cNvGrpSpPr/>
          <p:nvPr userDrawn="1"/>
        </p:nvGrpSpPr>
        <p:grpSpPr>
          <a:xfrm>
            <a:off x="812800" y="5866002"/>
            <a:ext cx="2032000" cy="990600"/>
            <a:chOff x="812800" y="5866002"/>
            <a:chExt cx="2032000" cy="990600"/>
          </a:xfrm>
        </p:grpSpPr>
        <p:sp>
          <p:nvSpPr>
            <p:cNvPr id="9" name="Rectangle 8"/>
            <p:cNvSpPr/>
            <p:nvPr userDrawn="1"/>
          </p:nvSpPr>
          <p:spPr>
            <a:xfrm>
              <a:off x="812800" y="5866002"/>
              <a:ext cx="2032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0600" y="5866002"/>
              <a:ext cx="1600200" cy="859842"/>
            </a:xfrm>
            <a:prstGeom prst="rect">
              <a:avLst/>
            </a:prstGeom>
          </p:spPr>
        </p:pic>
      </p:grpSp>
    </p:spTree>
    <p:extLst>
      <p:ext uri="{BB962C8B-B14F-4D97-AF65-F5344CB8AC3E}">
        <p14:creationId xmlns:p14="http://schemas.microsoft.com/office/powerpoint/2010/main" val="812390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4543"/>
            <a:ext cx="12192000" cy="6876042"/>
          </a:xfrm>
          <a:prstGeom prst="rect">
            <a:avLst/>
          </a:prstGeom>
          <a:solidFill>
            <a:srgbClr val="F76911"/>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191001"/>
            <a:ext cx="12192000" cy="2680499"/>
          </a:xfrm>
          <a:prstGeom prst="rect">
            <a:avLst/>
          </a:prstGeom>
        </p:spPr>
      </p:pic>
      <p:sp>
        <p:nvSpPr>
          <p:cNvPr id="10" name="Title 1"/>
          <p:cNvSpPr txBox="1">
            <a:spLocks/>
          </p:cNvSpPr>
          <p:nvPr userDrawn="1"/>
        </p:nvSpPr>
        <p:spPr bwMode="auto">
          <a:xfrm>
            <a:off x="1422400" y="2057400"/>
            <a:ext cx="9448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4400">
              <a:latin typeface="Calibri" panose="020F0502020204030204" pitchFamily="34" charset="0"/>
            </a:endParaRPr>
          </a:p>
        </p:txBody>
      </p:sp>
      <p:sp>
        <p:nvSpPr>
          <p:cNvPr id="11" name="Subtitle 2"/>
          <p:cNvSpPr>
            <a:spLocks noGrp="1"/>
          </p:cNvSpPr>
          <p:nvPr>
            <p:ph type="subTitle" idx="1" hasCustomPrompt="1"/>
          </p:nvPr>
        </p:nvSpPr>
        <p:spPr>
          <a:xfrm>
            <a:off x="711200" y="533400"/>
            <a:ext cx="10464800" cy="1295400"/>
          </a:xfrm>
        </p:spPr>
        <p:txBody>
          <a:bodyPr/>
          <a:lstStyle>
            <a:lvl1pPr marL="0" indent="0" algn="l">
              <a:lnSpc>
                <a:spcPts val="3200"/>
              </a:lnSpc>
              <a:buNone/>
              <a:defRPr>
                <a:solidFill>
                  <a:schemeClr val="bg1">
                    <a:lumMod val="85000"/>
                  </a:schemeClr>
                </a:solidFill>
                <a:latin typeface="Franklin Gothic Medium" panose="020B06030201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title</a:t>
            </a:r>
          </a:p>
        </p:txBody>
      </p:sp>
      <p:sp>
        <p:nvSpPr>
          <p:cNvPr id="12" name="Rectangle 11"/>
          <p:cNvSpPr/>
          <p:nvPr userDrawn="1"/>
        </p:nvSpPr>
        <p:spPr>
          <a:xfrm>
            <a:off x="0" y="6553200"/>
            <a:ext cx="12192000" cy="318299"/>
          </a:xfrm>
          <a:prstGeom prst="rect">
            <a:avLst/>
          </a:prstGeom>
          <a:solidFill>
            <a:schemeClr val="tx2">
              <a:alpha val="1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userDrawn="1"/>
        </p:nvSpPr>
        <p:spPr>
          <a:xfrm>
            <a:off x="9342073" y="6502167"/>
            <a:ext cx="2641600" cy="369332"/>
          </a:xfrm>
          <a:prstGeom prst="rect">
            <a:avLst/>
          </a:prstGeom>
          <a:noFill/>
        </p:spPr>
        <p:txBody>
          <a:bodyPr wrap="square" rtlCol="0">
            <a:spAutoFit/>
          </a:bodyPr>
          <a:lstStyle/>
          <a:p>
            <a:pPr algn="r"/>
            <a:r>
              <a:rPr lang="en-US" dirty="0">
                <a:solidFill>
                  <a:schemeClr val="bg1">
                    <a:lumMod val="75000"/>
                  </a:schemeClr>
                </a:solidFill>
                <a:latin typeface="Franklin Gothic Heavy" panose="020B0903020102020204" pitchFamily="34" charset="0"/>
              </a:rPr>
              <a:t>www.dotd.la.gov</a:t>
            </a: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5562600"/>
            <a:ext cx="1447800" cy="778224"/>
          </a:xfrm>
          <a:prstGeom prst="rect">
            <a:avLst/>
          </a:prstGeom>
        </p:spPr>
      </p:pic>
    </p:spTree>
    <p:extLst>
      <p:ext uri="{BB962C8B-B14F-4D97-AF65-F5344CB8AC3E}">
        <p14:creationId xmlns:p14="http://schemas.microsoft.com/office/powerpoint/2010/main" val="926407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233862"/>
          </a:xfrm>
        </p:spPr>
        <p:txBody>
          <a:bodyPr/>
          <a:lstStyle>
            <a:lvl1pPr marL="342900" indent="-342900">
              <a:spcBef>
                <a:spcPts val="0"/>
              </a:spcBef>
              <a:buClr>
                <a:srgbClr val="F16321"/>
              </a:buClr>
              <a:buFont typeface="Wingdings" panose="05000000000000000000" pitchFamily="2" charset="2"/>
              <a:buChar char="Ø"/>
              <a:defRPr sz="2800">
                <a:latin typeface="Franklin Gothic Book" panose="020B0503020102020204" pitchFamily="34" charset="0"/>
              </a:defRPr>
            </a:lvl1pPr>
            <a:lvl2pPr>
              <a:spcBef>
                <a:spcPts val="0"/>
              </a:spcBef>
              <a:buClr>
                <a:srgbClr val="F16321"/>
              </a:buClr>
              <a:defRPr sz="2400">
                <a:latin typeface="Franklin Gothic Book" panose="020B0503020102020204" pitchFamily="34" charset="0"/>
              </a:defRPr>
            </a:lvl2pPr>
            <a:lvl3pPr>
              <a:spcBef>
                <a:spcPts val="0"/>
              </a:spcBef>
              <a:buClr>
                <a:srgbClr val="F16321"/>
              </a:buClr>
              <a:defRPr sz="2400">
                <a:latin typeface="Franklin Gothic Book" panose="020B0503020102020204" pitchFamily="34" charset="0"/>
              </a:defRPr>
            </a:lvl3pPr>
            <a:lvl4pPr>
              <a:spcBef>
                <a:spcPts val="0"/>
              </a:spcBef>
              <a:buClr>
                <a:srgbClr val="F16321"/>
              </a:buClr>
              <a:defRPr sz="2400">
                <a:latin typeface="Franklin Gothic Book" panose="020B0503020102020204" pitchFamily="34" charset="0"/>
              </a:defRPr>
            </a:lvl4pPr>
            <a:lvl5pPr>
              <a:spcBef>
                <a:spcPts val="0"/>
              </a:spcBef>
              <a:buClr>
                <a:srgbClr val="F16321"/>
              </a:buClr>
              <a:defRPr sz="2400">
                <a:latin typeface="Franklin Gothic Book" panose="020B05030201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0"/>
            <a:ext cx="5384800" cy="4233863"/>
          </a:xfrm>
        </p:spPr>
        <p:txBody>
          <a:bodyPr/>
          <a:lstStyle>
            <a:lvl1pPr marL="342900" indent="-342900">
              <a:spcBef>
                <a:spcPts val="0"/>
              </a:spcBef>
              <a:buClr>
                <a:srgbClr val="F16321"/>
              </a:buClr>
              <a:buFont typeface="Wingdings" panose="05000000000000000000" pitchFamily="2" charset="2"/>
              <a:buChar char="Ø"/>
              <a:defRPr sz="2800">
                <a:latin typeface="Franklin Gothic Book" panose="020B0503020102020204" pitchFamily="34" charset="0"/>
              </a:defRPr>
            </a:lvl1pPr>
            <a:lvl2pPr>
              <a:spcBef>
                <a:spcPts val="0"/>
              </a:spcBef>
              <a:buClr>
                <a:srgbClr val="F16321"/>
              </a:buClr>
              <a:defRPr sz="2400">
                <a:latin typeface="Franklin Gothic Book" panose="020B0503020102020204" pitchFamily="34" charset="0"/>
              </a:defRPr>
            </a:lvl2pPr>
            <a:lvl3pPr>
              <a:spcBef>
                <a:spcPts val="0"/>
              </a:spcBef>
              <a:buClr>
                <a:srgbClr val="F16321"/>
              </a:buClr>
              <a:defRPr sz="2400">
                <a:latin typeface="Franklin Gothic Book" panose="020B0503020102020204" pitchFamily="34" charset="0"/>
              </a:defRPr>
            </a:lvl3pPr>
            <a:lvl4pPr>
              <a:spcBef>
                <a:spcPts val="0"/>
              </a:spcBef>
              <a:buClr>
                <a:srgbClr val="F16321"/>
              </a:buClr>
              <a:defRPr sz="2400">
                <a:latin typeface="Franklin Gothic Book" panose="020B0503020102020204" pitchFamily="34" charset="0"/>
              </a:defRPr>
            </a:lvl4pPr>
            <a:lvl5pPr>
              <a:spcBef>
                <a:spcPts val="0"/>
              </a:spcBef>
              <a:buClr>
                <a:srgbClr val="F16321"/>
              </a:buClr>
              <a:defRPr sz="2400">
                <a:latin typeface="Franklin Gothic Book" panose="020B05030201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943601"/>
            <a:ext cx="12192000" cy="927899"/>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09600"/>
          </a:xfrm>
          <a:prstGeom prst="rect">
            <a:avLst/>
          </a:prstGeom>
        </p:spPr>
      </p:pic>
      <p:sp>
        <p:nvSpPr>
          <p:cNvPr id="12" name="Title 1"/>
          <p:cNvSpPr>
            <a:spLocks noGrp="1"/>
          </p:cNvSpPr>
          <p:nvPr>
            <p:ph type="title"/>
          </p:nvPr>
        </p:nvSpPr>
        <p:spPr>
          <a:xfrm>
            <a:off x="609600" y="274638"/>
            <a:ext cx="10972800" cy="1143000"/>
          </a:xfrm>
        </p:spPr>
        <p:txBody>
          <a:bodyPr/>
          <a:lstStyle>
            <a:lvl1pPr>
              <a:lnSpc>
                <a:spcPts val="4400"/>
              </a:lnSpc>
              <a:defRPr>
                <a:latin typeface="Franklin Gothic Medium" panose="020B0603020102020204" pitchFamily="34" charset="0"/>
              </a:defRPr>
            </a:lvl1pPr>
          </a:lstStyle>
          <a:p>
            <a:r>
              <a:rPr lang="en-US" dirty="0"/>
              <a:t>Click to edit Master title style</a:t>
            </a:r>
          </a:p>
        </p:txBody>
      </p:sp>
      <p:sp>
        <p:nvSpPr>
          <p:cNvPr id="5" name="Slide Number Placeholder 4"/>
          <p:cNvSpPr>
            <a:spLocks noGrp="1"/>
          </p:cNvSpPr>
          <p:nvPr>
            <p:ph type="sldNum" sz="quarter" idx="10"/>
          </p:nvPr>
        </p:nvSpPr>
        <p:spPr/>
        <p:txBody>
          <a:bodyPr/>
          <a:lstStyle/>
          <a:p>
            <a:fld id="{D5C9B0AA-EE54-4968-95E5-6586D6E0F47B}" type="slidenum">
              <a:rPr lang="en-US" smtClean="0"/>
              <a:pPr/>
              <a:t>‹#›</a:t>
            </a:fld>
            <a:endParaRPr lang="en-US" dirty="0"/>
          </a:p>
        </p:txBody>
      </p:sp>
      <p:grpSp>
        <p:nvGrpSpPr>
          <p:cNvPr id="13" name="Group 12"/>
          <p:cNvGrpSpPr/>
          <p:nvPr userDrawn="1"/>
        </p:nvGrpSpPr>
        <p:grpSpPr>
          <a:xfrm>
            <a:off x="812800" y="5866002"/>
            <a:ext cx="2032000" cy="990600"/>
            <a:chOff x="812800" y="5866002"/>
            <a:chExt cx="2032000" cy="990600"/>
          </a:xfrm>
        </p:grpSpPr>
        <p:sp>
          <p:nvSpPr>
            <p:cNvPr id="14" name="Rectangle 13"/>
            <p:cNvSpPr/>
            <p:nvPr userDrawn="1"/>
          </p:nvSpPr>
          <p:spPr>
            <a:xfrm>
              <a:off x="812800" y="5866002"/>
              <a:ext cx="2032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0600" y="5866002"/>
              <a:ext cx="1600200" cy="859842"/>
            </a:xfrm>
            <a:prstGeom prst="rect">
              <a:avLst/>
            </a:prstGeom>
          </p:spPr>
        </p:pic>
      </p:grpSp>
    </p:spTree>
    <p:extLst>
      <p:ext uri="{BB962C8B-B14F-4D97-AF65-F5344CB8AC3E}">
        <p14:creationId xmlns:p14="http://schemas.microsoft.com/office/powerpoint/2010/main" val="57638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609600" y="274638"/>
            <a:ext cx="10972800" cy="1143000"/>
          </a:xfrm>
        </p:spPr>
        <p:txBody>
          <a:bodyPr/>
          <a:lstStyle>
            <a:lvl1pPr>
              <a:lnSpc>
                <a:spcPts val="4400"/>
              </a:lnSpc>
              <a:defRPr>
                <a:latin typeface="Franklin Gothic Medium" panose="020B0603020102020204" pitchFamily="34" charset="0"/>
              </a:defRPr>
            </a:lvl1pPr>
          </a:lstStyle>
          <a:p>
            <a:r>
              <a:rPr lang="en-US" dirty="0"/>
              <a:t>Click to edit Master title style</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943601"/>
            <a:ext cx="12192000" cy="927899"/>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09600"/>
          </a:xfrm>
          <a:prstGeom prst="rect">
            <a:avLst/>
          </a:prstGeom>
        </p:spPr>
      </p:pic>
      <p:sp>
        <p:nvSpPr>
          <p:cNvPr id="2" name="Slide Number Placeholder 1"/>
          <p:cNvSpPr>
            <a:spLocks noGrp="1"/>
          </p:cNvSpPr>
          <p:nvPr>
            <p:ph type="sldNum" sz="quarter" idx="10"/>
          </p:nvPr>
        </p:nvSpPr>
        <p:spPr/>
        <p:txBody>
          <a:bodyPr/>
          <a:lstStyle/>
          <a:p>
            <a:fld id="{D5C9B0AA-EE54-4968-95E5-6586D6E0F47B}" type="slidenum">
              <a:rPr lang="en-US" smtClean="0"/>
              <a:pPr/>
              <a:t>‹#›</a:t>
            </a:fld>
            <a:endParaRPr lang="en-US" dirty="0"/>
          </a:p>
        </p:txBody>
      </p:sp>
      <p:grpSp>
        <p:nvGrpSpPr>
          <p:cNvPr id="12" name="Group 11"/>
          <p:cNvGrpSpPr/>
          <p:nvPr userDrawn="1"/>
        </p:nvGrpSpPr>
        <p:grpSpPr>
          <a:xfrm>
            <a:off x="812800" y="5866002"/>
            <a:ext cx="2032000" cy="990600"/>
            <a:chOff x="812800" y="5866002"/>
            <a:chExt cx="2032000" cy="990600"/>
          </a:xfrm>
        </p:grpSpPr>
        <p:sp>
          <p:nvSpPr>
            <p:cNvPr id="13" name="Rectangle 12"/>
            <p:cNvSpPr/>
            <p:nvPr userDrawn="1"/>
          </p:nvSpPr>
          <p:spPr>
            <a:xfrm>
              <a:off x="812800" y="5866002"/>
              <a:ext cx="2032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0600" y="5866002"/>
              <a:ext cx="1600200" cy="859842"/>
            </a:xfrm>
            <a:prstGeom prst="rect">
              <a:avLst/>
            </a:prstGeom>
          </p:spPr>
        </p:pic>
      </p:grpSp>
    </p:spTree>
    <p:extLst>
      <p:ext uri="{BB962C8B-B14F-4D97-AF65-F5344CB8AC3E}">
        <p14:creationId xmlns:p14="http://schemas.microsoft.com/office/powerpoint/2010/main" val="368355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943601"/>
            <a:ext cx="12192000" cy="927899"/>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09600"/>
          </a:xfrm>
          <a:prstGeom prst="rect">
            <a:avLst/>
          </a:prstGeom>
        </p:spPr>
      </p:pic>
      <p:sp>
        <p:nvSpPr>
          <p:cNvPr id="2" name="Slide Number Placeholder 1"/>
          <p:cNvSpPr>
            <a:spLocks noGrp="1"/>
          </p:cNvSpPr>
          <p:nvPr>
            <p:ph type="sldNum" sz="quarter" idx="10"/>
          </p:nvPr>
        </p:nvSpPr>
        <p:spPr/>
        <p:txBody>
          <a:bodyPr/>
          <a:lstStyle/>
          <a:p>
            <a:fld id="{D5C9B0AA-EE54-4968-95E5-6586D6E0F47B}" type="slidenum">
              <a:rPr lang="en-US" smtClean="0"/>
              <a:pPr/>
              <a:t>‹#›</a:t>
            </a:fld>
            <a:endParaRPr lang="en-US" dirty="0"/>
          </a:p>
        </p:txBody>
      </p:sp>
      <p:grpSp>
        <p:nvGrpSpPr>
          <p:cNvPr id="9" name="Group 8"/>
          <p:cNvGrpSpPr/>
          <p:nvPr userDrawn="1"/>
        </p:nvGrpSpPr>
        <p:grpSpPr>
          <a:xfrm>
            <a:off x="812800" y="5866002"/>
            <a:ext cx="2032000" cy="990600"/>
            <a:chOff x="812800" y="5866002"/>
            <a:chExt cx="2032000" cy="990600"/>
          </a:xfrm>
        </p:grpSpPr>
        <p:sp>
          <p:nvSpPr>
            <p:cNvPr id="10" name="Rectangle 9"/>
            <p:cNvSpPr/>
            <p:nvPr userDrawn="1"/>
          </p:nvSpPr>
          <p:spPr>
            <a:xfrm>
              <a:off x="812800" y="5866002"/>
              <a:ext cx="2032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0600" y="5866002"/>
              <a:ext cx="1600200" cy="859842"/>
            </a:xfrm>
            <a:prstGeom prst="rect">
              <a:avLst/>
            </a:prstGeom>
          </p:spPr>
        </p:pic>
      </p:grpSp>
    </p:spTree>
    <p:extLst>
      <p:ext uri="{BB962C8B-B14F-4D97-AF65-F5344CB8AC3E}">
        <p14:creationId xmlns:p14="http://schemas.microsoft.com/office/powerpoint/2010/main" val="284283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738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67BF96-A928-4C93-80B1-0A2EE31724EB}" type="slidenum">
              <a:rPr lang="en-US" altLang="en-US"/>
              <a:pPr>
                <a:defRPr/>
              </a:pPr>
              <a:t>‹#›</a:t>
            </a:fld>
            <a:endParaRPr lang="en-US" altLang="en-US"/>
          </a:p>
        </p:txBody>
      </p:sp>
    </p:spTree>
    <p:extLst>
      <p:ext uri="{BB962C8B-B14F-4D97-AF65-F5344CB8AC3E}">
        <p14:creationId xmlns:p14="http://schemas.microsoft.com/office/powerpoint/2010/main" val="372269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CB66A0-2677-4767-8F00-64B675A5408E}" type="slidenum">
              <a:rPr lang="en-US" altLang="en-US"/>
              <a:pPr>
                <a:defRPr/>
              </a:pPr>
              <a:t>‹#›</a:t>
            </a:fld>
            <a:endParaRPr lang="en-US" altLang="en-US"/>
          </a:p>
        </p:txBody>
      </p:sp>
    </p:spTree>
    <p:extLst>
      <p:ext uri="{BB962C8B-B14F-4D97-AF65-F5344CB8AC3E}">
        <p14:creationId xmlns:p14="http://schemas.microsoft.com/office/powerpoint/2010/main" val="250753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Slide Number Placeholder 1"/>
          <p:cNvSpPr>
            <a:spLocks noGrp="1"/>
          </p:cNvSpPr>
          <p:nvPr>
            <p:ph type="sldNum" sz="quarter" idx="4"/>
          </p:nvPr>
        </p:nvSpPr>
        <p:spPr>
          <a:xfrm>
            <a:off x="9347200" y="6492876"/>
            <a:ext cx="2743200" cy="365125"/>
          </a:xfrm>
          <a:prstGeom prst="rect">
            <a:avLst/>
          </a:prstGeom>
        </p:spPr>
        <p:txBody>
          <a:bodyPr vert="horz" lIns="91440" tIns="45720" rIns="91440" bIns="45720" rtlCol="0" anchor="ctr"/>
          <a:lstStyle>
            <a:lvl1pPr algn="r">
              <a:defRPr sz="1200" b="1">
                <a:solidFill>
                  <a:schemeClr val="bg1"/>
                </a:solidFill>
              </a:defRPr>
            </a:lvl1pPr>
          </a:lstStyle>
          <a:p>
            <a:fld id="{D5C9B0AA-EE54-4968-95E5-6586D6E0F47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76" r:id="rId1"/>
    <p:sldLayoutId id="2147483966" r:id="rId2"/>
    <p:sldLayoutId id="2147483967" r:id="rId3"/>
    <p:sldLayoutId id="2147483968" r:id="rId4"/>
    <p:sldLayoutId id="2147483971" r:id="rId5"/>
    <p:sldLayoutId id="2147483972" r:id="rId6"/>
    <p:sldLayoutId id="2147483977"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cs typeface="Arial" charset="0"/>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865E9EA-ABCC-4739-A640-E472549CDBD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mela.Lightfoot@l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Pam.Lightfoot@la.gov"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hyperlink" Target="https://wwwapps.dotd.la.gov/multimodal/public_works/lafloods/Community_Contacts.aspx" TargetMode="External"/><Relationship Id="rId5" Type="http://schemas.openxmlformats.org/officeDocument/2006/relationships/hyperlink" Target="mailto:Jennifer.Rachal@verisk.com" TargetMode="External"/><Relationship Id="rId4" Type="http://schemas.openxmlformats.org/officeDocument/2006/relationships/hyperlink" Target="mailto:Tatanisha.White@l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863600" y="2209800"/>
            <a:ext cx="10464800" cy="1295400"/>
          </a:xfrm>
        </p:spPr>
        <p:txBody>
          <a:bodyPr/>
          <a:lstStyle/>
          <a:p>
            <a:r>
              <a:rPr lang="en-US" dirty="0"/>
              <a:t>Understanding The Regulatory Process</a:t>
            </a:r>
          </a:p>
        </p:txBody>
      </p:sp>
      <p:sp>
        <p:nvSpPr>
          <p:cNvPr id="3" name="Title 2"/>
          <p:cNvSpPr>
            <a:spLocks noGrp="1"/>
          </p:cNvSpPr>
          <p:nvPr>
            <p:ph type="title"/>
          </p:nvPr>
        </p:nvSpPr>
        <p:spPr>
          <a:xfrm>
            <a:off x="863600" y="457200"/>
            <a:ext cx="10464800" cy="828675"/>
          </a:xfrm>
        </p:spPr>
        <p:txBody>
          <a:bodyPr/>
          <a:lstStyle/>
          <a:p>
            <a:r>
              <a:rPr lang="en-US" dirty="0"/>
              <a:t>Floodplain Management Principles &amp; Tools for NFIP Compliance</a:t>
            </a:r>
          </a:p>
        </p:txBody>
      </p:sp>
      <p:sp>
        <p:nvSpPr>
          <p:cNvPr id="2" name="Subtitle 3">
            <a:extLst>
              <a:ext uri="{FF2B5EF4-FFF2-40B4-BE49-F238E27FC236}">
                <a16:creationId xmlns:a16="http://schemas.microsoft.com/office/drawing/2014/main" id="{4C9B8B5A-A869-FF0C-B01B-1D1197A8FEA5}"/>
              </a:ext>
            </a:extLst>
          </p:cNvPr>
          <p:cNvSpPr txBox="1">
            <a:spLocks/>
          </p:cNvSpPr>
          <p:nvPr/>
        </p:nvSpPr>
        <p:spPr bwMode="auto">
          <a:xfrm>
            <a:off x="7162800" y="3805335"/>
            <a:ext cx="4724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ts val="3200"/>
              </a:lnSpc>
              <a:spcBef>
                <a:spcPct val="20000"/>
              </a:spcBef>
              <a:spcAft>
                <a:spcPct val="0"/>
              </a:spcAft>
              <a:buFont typeface="Arial" panose="020B0604020202020204" pitchFamily="34" charset="0"/>
              <a:buNone/>
              <a:defRPr sz="3200" kern="1200">
                <a:solidFill>
                  <a:schemeClr val="bg1">
                    <a:lumMod val="85000"/>
                  </a:schemeClr>
                </a:solidFill>
                <a:latin typeface="Franklin Gothic Medium" panose="020B0603020102020204" pitchFamily="34" charset="0"/>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a:t>Pam Lightfoot, CFM</a:t>
            </a:r>
          </a:p>
          <a:p>
            <a:r>
              <a:rPr lang="en-US" sz="2000" dirty="0">
                <a:hlinkClick r:id="rId3"/>
              </a:rPr>
              <a:t>Pamela.Lightfoot@la.gov</a:t>
            </a:r>
            <a:endParaRPr lang="en-US" sz="2000" dirty="0"/>
          </a:p>
          <a:p>
            <a:r>
              <a:rPr lang="en-US" sz="2000" dirty="0"/>
              <a:t>225.379.3005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Community Responsibilities</a:t>
            </a:r>
            <a:br>
              <a:rPr lang="en-US" dirty="0"/>
            </a:br>
            <a:r>
              <a:rPr lang="en-US" dirty="0"/>
              <a:t>Required by the NFIP</a:t>
            </a:r>
            <a:endParaRPr lang="en-US" altLang="en-US" dirty="0"/>
          </a:p>
        </p:txBody>
      </p:sp>
      <p:sp>
        <p:nvSpPr>
          <p:cNvPr id="17411" name="Content Placeholder 2"/>
          <p:cNvSpPr>
            <a:spLocks noGrp="1"/>
          </p:cNvSpPr>
          <p:nvPr>
            <p:ph idx="1"/>
          </p:nvPr>
        </p:nvSpPr>
        <p:spPr>
          <a:xfrm>
            <a:off x="952500" y="1417638"/>
            <a:ext cx="10287000" cy="4449762"/>
          </a:xfrm>
        </p:spPr>
        <p:txBody>
          <a:bodyPr/>
          <a:lstStyle/>
          <a:p>
            <a:pPr>
              <a:lnSpc>
                <a:spcPct val="108000"/>
              </a:lnSpc>
              <a:spcAft>
                <a:spcPts val="1200"/>
              </a:spcAft>
            </a:pPr>
            <a:r>
              <a:rPr lang="en-US" sz="2800" dirty="0"/>
              <a:t>Adopt and enforce compliant ordinances</a:t>
            </a:r>
          </a:p>
          <a:p>
            <a:pPr>
              <a:lnSpc>
                <a:spcPct val="108000"/>
              </a:lnSpc>
              <a:spcAft>
                <a:spcPts val="1200"/>
              </a:spcAft>
            </a:pPr>
            <a:r>
              <a:rPr lang="en-US" sz="2800" dirty="0"/>
              <a:t>Issue development permits</a:t>
            </a:r>
          </a:p>
          <a:p>
            <a:pPr>
              <a:spcAft>
                <a:spcPts val="1200"/>
              </a:spcAft>
            </a:pPr>
            <a:r>
              <a:rPr lang="en-US" sz="2800" dirty="0"/>
              <a:t>Ensure new and substantially improved structures meet elevation requirements</a:t>
            </a:r>
          </a:p>
          <a:p>
            <a:pPr>
              <a:lnSpc>
                <a:spcPct val="108000"/>
              </a:lnSpc>
              <a:spcAft>
                <a:spcPts val="1200"/>
              </a:spcAft>
            </a:pPr>
            <a:r>
              <a:rPr lang="en-US" sz="2800" dirty="0"/>
              <a:t>Conduct inspections and enforcement</a:t>
            </a:r>
          </a:p>
          <a:p>
            <a:pPr>
              <a:spcAft>
                <a:spcPts val="1200"/>
              </a:spcAft>
            </a:pPr>
            <a:r>
              <a:rPr lang="en-US" sz="2800" dirty="0"/>
              <a:t>Maintain all records (elevation certifications, permits, inspections, etc.)</a:t>
            </a:r>
          </a:p>
          <a:p>
            <a:pPr>
              <a:lnSpc>
                <a:spcPct val="108000"/>
              </a:lnSpc>
              <a:spcAft>
                <a:spcPts val="1200"/>
              </a:spcAft>
            </a:pPr>
            <a:r>
              <a:rPr lang="en-US" sz="2800" dirty="0"/>
              <a:t>Make substantial damage determinations after a disaster</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10</a:t>
            </a:fld>
            <a:endParaRPr lang="en-US" dirty="0"/>
          </a:p>
        </p:txBody>
      </p:sp>
    </p:spTree>
    <p:extLst>
      <p:ext uri="{BB962C8B-B14F-4D97-AF65-F5344CB8AC3E}">
        <p14:creationId xmlns:p14="http://schemas.microsoft.com/office/powerpoint/2010/main" val="364332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952500" y="1417638"/>
            <a:ext cx="10287000" cy="4373562"/>
          </a:xfrm>
        </p:spPr>
        <p:txBody>
          <a:bodyPr/>
          <a:lstStyle/>
          <a:p>
            <a:pPr marL="0" indent="0">
              <a:lnSpc>
                <a:spcPct val="108000"/>
              </a:lnSpc>
              <a:spcAft>
                <a:spcPts val="600"/>
              </a:spcAft>
              <a:buNone/>
            </a:pPr>
            <a:r>
              <a:rPr lang="en-US" sz="3000" dirty="0"/>
              <a:t>Development: </a:t>
            </a:r>
          </a:p>
          <a:p>
            <a:pPr lvl="1">
              <a:lnSpc>
                <a:spcPct val="108000"/>
              </a:lnSpc>
              <a:buFont typeface="Arial" panose="020B0604020202020204" pitchFamily="34" charset="0"/>
              <a:buChar char="•"/>
            </a:pPr>
            <a:r>
              <a:rPr lang="en-US" sz="2600" dirty="0"/>
              <a:t>Any man-made change to improved or unimproved real estate</a:t>
            </a:r>
          </a:p>
          <a:p>
            <a:pPr lvl="1">
              <a:lnSpc>
                <a:spcPct val="108000"/>
              </a:lnSpc>
              <a:buFont typeface="Arial" panose="020B0604020202020204" pitchFamily="34" charset="0"/>
              <a:buChar char="•"/>
            </a:pPr>
            <a:r>
              <a:rPr lang="en-US" sz="2600" dirty="0"/>
              <a:t>Buildings/Structures, filling, ditches, grading, dredging, etc.</a:t>
            </a:r>
          </a:p>
          <a:p>
            <a:pPr marL="0" indent="0">
              <a:lnSpc>
                <a:spcPct val="108000"/>
              </a:lnSpc>
              <a:spcBef>
                <a:spcPts val="1200"/>
              </a:spcBef>
              <a:spcAft>
                <a:spcPts val="600"/>
              </a:spcAft>
              <a:buNone/>
            </a:pPr>
            <a:r>
              <a:rPr lang="en-US" sz="3000" dirty="0"/>
              <a:t>Impacts:</a:t>
            </a:r>
          </a:p>
          <a:p>
            <a:pPr lvl="1">
              <a:lnSpc>
                <a:spcPct val="108000"/>
              </a:lnSpc>
              <a:buFont typeface="Arial" panose="020B0604020202020204" pitchFamily="34" charset="0"/>
              <a:buChar char="•"/>
            </a:pPr>
            <a:r>
              <a:rPr lang="en-US" sz="2600" dirty="0"/>
              <a:t>Storm water runoff</a:t>
            </a:r>
          </a:p>
          <a:p>
            <a:pPr lvl="1">
              <a:lnSpc>
                <a:spcPct val="108000"/>
              </a:lnSpc>
              <a:buFont typeface="Arial" panose="020B0604020202020204" pitchFamily="34" charset="0"/>
              <a:buChar char="•"/>
            </a:pPr>
            <a:r>
              <a:rPr lang="en-US" sz="2600" dirty="0"/>
              <a:t>Constricts flood flow</a:t>
            </a:r>
          </a:p>
          <a:p>
            <a:pPr lvl="1">
              <a:lnSpc>
                <a:spcPct val="108000"/>
              </a:lnSpc>
              <a:buFont typeface="Arial" panose="020B0604020202020204" pitchFamily="34" charset="0"/>
              <a:buChar char="•"/>
            </a:pPr>
            <a:r>
              <a:rPr lang="en-US" sz="2600" dirty="0"/>
              <a:t>Loss of flood storage areas</a:t>
            </a:r>
          </a:p>
          <a:p>
            <a:pPr lvl="1">
              <a:lnSpc>
                <a:spcPct val="108000"/>
              </a:lnSpc>
              <a:buFont typeface="Arial" panose="020B0604020202020204" pitchFamily="34" charset="0"/>
              <a:buChar char="•"/>
            </a:pPr>
            <a:r>
              <a:rPr lang="en-US" sz="2600" dirty="0"/>
              <a:t>Causes BFE to rise</a:t>
            </a:r>
          </a:p>
          <a:p>
            <a:pPr lvl="1">
              <a:lnSpc>
                <a:spcPct val="108000"/>
              </a:lnSpc>
              <a:buFont typeface="Arial" panose="020B0604020202020204" pitchFamily="34" charset="0"/>
              <a:buChar char="•"/>
            </a:pPr>
            <a:r>
              <a:rPr lang="en-US" sz="2600" dirty="0"/>
              <a:t>Makes flood maps less accurate</a:t>
            </a:r>
          </a:p>
          <a:p>
            <a:pPr lvl="1">
              <a:lnSpc>
                <a:spcPct val="108000"/>
              </a:lnSpc>
              <a:buFont typeface="Arial" panose="020B0604020202020204" pitchFamily="34" charset="0"/>
              <a:buChar char="•"/>
            </a:pPr>
            <a:endParaRPr lang="en-US" dirty="0"/>
          </a:p>
          <a:p>
            <a:pPr>
              <a:lnSpc>
                <a:spcPct val="108000"/>
              </a:lnSpc>
            </a:pPr>
            <a:endParaRPr lang="en-US" sz="2800" dirty="0"/>
          </a:p>
        </p:txBody>
      </p:sp>
      <p:sp>
        <p:nvSpPr>
          <p:cNvPr id="2" name="Slide Number Placeholder 1"/>
          <p:cNvSpPr>
            <a:spLocks noGrp="1"/>
          </p:cNvSpPr>
          <p:nvPr>
            <p:ph type="sldNum" sz="quarter" idx="10"/>
          </p:nvPr>
        </p:nvSpPr>
        <p:spPr/>
        <p:txBody>
          <a:bodyPr/>
          <a:lstStyle/>
          <a:p>
            <a:fld id="{D5C9B0AA-EE54-4968-95E5-6586D6E0F47B}" type="slidenum">
              <a:rPr lang="en-US" smtClean="0"/>
              <a:pPr/>
              <a:t>11</a:t>
            </a:fld>
            <a:endParaRPr lang="en-US" dirty="0"/>
          </a:p>
        </p:txBody>
      </p:sp>
      <p:sp>
        <p:nvSpPr>
          <p:cNvPr id="5" name="Title 1"/>
          <p:cNvSpPr txBox="1">
            <a:spLocks noGrp="1"/>
          </p:cNvSpPr>
          <p:nvPr>
            <p:ph type="title"/>
          </p:nvPr>
        </p:nvSpPr>
        <p:spPr>
          <a:xfrm>
            <a:off x="609600" y="381000"/>
            <a:ext cx="10972800" cy="1143000"/>
          </a:xfrm>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latin typeface="Franklin Gothic Medium" panose="020B0603020102020204" pitchFamily="34" charset="0"/>
              </a:rPr>
              <a:t>What Counts as Development</a:t>
            </a:r>
            <a:br>
              <a:rPr lang="en-US" dirty="0">
                <a:latin typeface="Franklin Gothic Medium" panose="020B0603020102020204" pitchFamily="34" charset="0"/>
              </a:rPr>
            </a:br>
            <a:r>
              <a:rPr lang="en-US" dirty="0">
                <a:latin typeface="Franklin Gothic Medium" panose="020B0603020102020204" pitchFamily="34" charset="0"/>
              </a:rPr>
              <a:t>and it’s Impact</a:t>
            </a:r>
          </a:p>
        </p:txBody>
      </p:sp>
    </p:spTree>
    <p:extLst>
      <p:ext uri="{BB962C8B-B14F-4D97-AF65-F5344CB8AC3E}">
        <p14:creationId xmlns:p14="http://schemas.microsoft.com/office/powerpoint/2010/main" val="3037780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Key Development Standards</a:t>
            </a:r>
            <a:endParaRPr lang="en-US" altLang="en-US" dirty="0"/>
          </a:p>
        </p:txBody>
      </p:sp>
      <p:sp>
        <p:nvSpPr>
          <p:cNvPr id="17411" name="Content Placeholder 2"/>
          <p:cNvSpPr>
            <a:spLocks noGrp="1"/>
          </p:cNvSpPr>
          <p:nvPr>
            <p:ph idx="1"/>
          </p:nvPr>
        </p:nvSpPr>
        <p:spPr>
          <a:xfrm>
            <a:off x="2438400" y="1600200"/>
            <a:ext cx="7658100" cy="4114800"/>
          </a:xfrm>
        </p:spPr>
        <p:txBody>
          <a:bodyPr/>
          <a:lstStyle/>
          <a:p>
            <a:pPr>
              <a:lnSpc>
                <a:spcPct val="108000"/>
              </a:lnSpc>
              <a:spcAft>
                <a:spcPts val="1200"/>
              </a:spcAft>
            </a:pPr>
            <a:r>
              <a:rPr lang="en-US" sz="2800" dirty="0"/>
              <a:t>Elevation</a:t>
            </a:r>
          </a:p>
          <a:p>
            <a:pPr>
              <a:lnSpc>
                <a:spcPct val="108000"/>
              </a:lnSpc>
              <a:spcAft>
                <a:spcPts val="1200"/>
              </a:spcAft>
            </a:pPr>
            <a:r>
              <a:rPr lang="en-US" sz="2800" dirty="0"/>
              <a:t>Anchoring</a:t>
            </a:r>
          </a:p>
          <a:p>
            <a:pPr>
              <a:spcAft>
                <a:spcPts val="1200"/>
              </a:spcAft>
            </a:pPr>
            <a:r>
              <a:rPr lang="en-US" sz="2800" dirty="0"/>
              <a:t>Materials</a:t>
            </a:r>
          </a:p>
          <a:p>
            <a:pPr lvl="0">
              <a:lnSpc>
                <a:spcPct val="108000"/>
              </a:lnSpc>
              <a:spcAft>
                <a:spcPts val="1200"/>
              </a:spcAft>
            </a:pPr>
            <a:r>
              <a:rPr lang="en-US" sz="2800" dirty="0"/>
              <a:t>Enclosures</a:t>
            </a:r>
          </a:p>
          <a:p>
            <a:pPr>
              <a:lnSpc>
                <a:spcPct val="108000"/>
              </a:lnSpc>
              <a:spcAft>
                <a:spcPts val="1200"/>
              </a:spcAft>
            </a:pPr>
            <a:r>
              <a:rPr lang="en-US" sz="2800" dirty="0"/>
              <a:t>Utilities</a:t>
            </a:r>
          </a:p>
          <a:p>
            <a:pPr>
              <a:lnSpc>
                <a:spcPct val="108000"/>
              </a:lnSpc>
              <a:spcAft>
                <a:spcPts val="1200"/>
              </a:spcAft>
            </a:pPr>
            <a:r>
              <a:rPr lang="en-US" sz="2800" dirty="0"/>
              <a:t>Substantial Improvement/Substantial Damage (SI/SD) rules</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12</a:t>
            </a:fld>
            <a:endParaRPr lang="en-US" dirty="0"/>
          </a:p>
        </p:txBody>
      </p:sp>
    </p:spTree>
    <p:extLst>
      <p:ext uri="{BB962C8B-B14F-4D97-AF65-F5344CB8AC3E}">
        <p14:creationId xmlns:p14="http://schemas.microsoft.com/office/powerpoint/2010/main" val="3318079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943100" y="2133600"/>
            <a:ext cx="8305800" cy="3048000"/>
          </a:xfrm>
        </p:spPr>
        <p:txBody>
          <a:bodyPr/>
          <a:lstStyle/>
          <a:p>
            <a:pPr marL="0" indent="0">
              <a:lnSpc>
                <a:spcPct val="108000"/>
              </a:lnSpc>
              <a:spcAft>
                <a:spcPts val="600"/>
              </a:spcAft>
              <a:buNone/>
            </a:pPr>
            <a:r>
              <a:rPr lang="en-US" dirty="0"/>
              <a:t>Substantial Improvement (SI): </a:t>
            </a:r>
          </a:p>
          <a:p>
            <a:pPr lvl="1">
              <a:lnSpc>
                <a:spcPct val="108000"/>
              </a:lnSpc>
              <a:spcAft>
                <a:spcPts val="1200"/>
              </a:spcAft>
              <a:buFont typeface="Arial" panose="020B0604020202020204" pitchFamily="34" charset="0"/>
              <a:buChar char="•"/>
            </a:pPr>
            <a:r>
              <a:rPr lang="en-US" sz="2900" dirty="0"/>
              <a:t>Improvement cost ≥ 50% of market value</a:t>
            </a:r>
          </a:p>
          <a:p>
            <a:pPr marL="0" indent="0">
              <a:lnSpc>
                <a:spcPct val="108000"/>
              </a:lnSpc>
              <a:spcAft>
                <a:spcPts val="600"/>
              </a:spcAft>
              <a:buNone/>
            </a:pPr>
            <a:endParaRPr lang="en-US" dirty="0"/>
          </a:p>
          <a:p>
            <a:pPr marL="0" indent="0">
              <a:lnSpc>
                <a:spcPct val="108000"/>
              </a:lnSpc>
              <a:spcAft>
                <a:spcPts val="600"/>
              </a:spcAft>
              <a:buNone/>
            </a:pPr>
            <a:r>
              <a:rPr lang="en-US" dirty="0"/>
              <a:t>Substantial Damage (SD): </a:t>
            </a:r>
          </a:p>
          <a:p>
            <a:pPr lvl="1">
              <a:lnSpc>
                <a:spcPct val="108000"/>
              </a:lnSpc>
              <a:spcAft>
                <a:spcPts val="600"/>
              </a:spcAft>
              <a:buFont typeface="Arial" panose="020B0604020202020204" pitchFamily="34" charset="0"/>
              <a:buChar char="•"/>
            </a:pPr>
            <a:r>
              <a:rPr lang="en-US" sz="2900" dirty="0"/>
              <a:t>Cost to repair damage ≥ 50% of market value</a:t>
            </a:r>
            <a:endParaRPr lang="en-US" dirty="0"/>
          </a:p>
          <a:p>
            <a:pPr>
              <a:lnSpc>
                <a:spcPct val="108000"/>
              </a:lnSpc>
            </a:pPr>
            <a:endParaRPr lang="en-US" sz="2800" dirty="0"/>
          </a:p>
        </p:txBody>
      </p:sp>
      <p:sp>
        <p:nvSpPr>
          <p:cNvPr id="2" name="Slide Number Placeholder 1"/>
          <p:cNvSpPr>
            <a:spLocks noGrp="1"/>
          </p:cNvSpPr>
          <p:nvPr>
            <p:ph type="sldNum" sz="quarter" idx="10"/>
          </p:nvPr>
        </p:nvSpPr>
        <p:spPr/>
        <p:txBody>
          <a:bodyPr/>
          <a:lstStyle/>
          <a:p>
            <a:fld id="{D5C9B0AA-EE54-4968-95E5-6586D6E0F47B}" type="slidenum">
              <a:rPr lang="en-US" smtClean="0"/>
              <a:pPr/>
              <a:t>13</a:t>
            </a:fld>
            <a:endParaRPr lang="en-US" dirty="0"/>
          </a:p>
        </p:txBody>
      </p:sp>
      <p:sp>
        <p:nvSpPr>
          <p:cNvPr id="5" name="Title 1"/>
          <p:cNvSpPr txBox="1">
            <a:spLocks noGrp="1"/>
          </p:cNvSpPr>
          <p:nvPr>
            <p:ph type="title"/>
          </p:nvPr>
        </p:nvSpPr>
        <p:spPr>
          <a:xfrm>
            <a:off x="609600" y="533400"/>
            <a:ext cx="10972800" cy="1143000"/>
          </a:xfrm>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t>Substantial Improvement/Substantial Damage (SI/SD)</a:t>
            </a:r>
            <a:endParaRPr lang="en-US" dirty="0">
              <a:latin typeface="Franklin Gothic Medium" panose="020B0603020102020204" pitchFamily="34" charset="0"/>
            </a:endParaRPr>
          </a:p>
        </p:txBody>
      </p:sp>
    </p:spTree>
    <p:extLst>
      <p:ext uri="{BB962C8B-B14F-4D97-AF65-F5344CB8AC3E}">
        <p14:creationId xmlns:p14="http://schemas.microsoft.com/office/powerpoint/2010/main" val="2121784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Permitting Documents</a:t>
            </a:r>
            <a:endParaRPr lang="en-US" altLang="en-US" dirty="0"/>
          </a:p>
        </p:txBody>
      </p:sp>
      <p:sp>
        <p:nvSpPr>
          <p:cNvPr id="17411" name="Content Placeholder 2"/>
          <p:cNvSpPr>
            <a:spLocks noGrp="1"/>
          </p:cNvSpPr>
          <p:nvPr>
            <p:ph idx="1"/>
          </p:nvPr>
        </p:nvSpPr>
        <p:spPr>
          <a:xfrm>
            <a:off x="2247900" y="2133600"/>
            <a:ext cx="7696200" cy="3124200"/>
          </a:xfrm>
        </p:spPr>
        <p:txBody>
          <a:bodyPr/>
          <a:lstStyle/>
          <a:p>
            <a:pPr>
              <a:lnSpc>
                <a:spcPct val="108000"/>
              </a:lnSpc>
              <a:spcAft>
                <a:spcPts val="1200"/>
              </a:spcAft>
            </a:pPr>
            <a:r>
              <a:rPr lang="en-US" sz="2800" dirty="0"/>
              <a:t>Applications</a:t>
            </a:r>
          </a:p>
          <a:p>
            <a:pPr>
              <a:spcAft>
                <a:spcPts val="300"/>
              </a:spcAft>
            </a:pPr>
            <a:r>
              <a:rPr lang="en-US" sz="2800" dirty="0"/>
              <a:t>Certifications</a:t>
            </a:r>
          </a:p>
          <a:p>
            <a:pPr marL="0" indent="0">
              <a:spcAft>
                <a:spcPts val="1200"/>
              </a:spcAft>
              <a:buNone/>
              <a:tabLst>
                <a:tab pos="349250" algn="l"/>
              </a:tabLst>
            </a:pPr>
            <a:r>
              <a:rPr lang="en-US" sz="2800" dirty="0"/>
              <a:t>	</a:t>
            </a:r>
            <a:r>
              <a:rPr lang="en-US" sz="2600" dirty="0"/>
              <a:t>(Elevation, Floodproofing, No-Rise, V-Zone, etc.)</a:t>
            </a:r>
          </a:p>
          <a:p>
            <a:pPr>
              <a:spcAft>
                <a:spcPts val="1200"/>
              </a:spcAft>
            </a:pPr>
            <a:r>
              <a:rPr lang="en-US" sz="2800" dirty="0"/>
              <a:t>As-Built Documentation</a:t>
            </a:r>
          </a:p>
          <a:p>
            <a:r>
              <a:rPr lang="en-US" sz="2800" dirty="0"/>
              <a:t>Inspection Checklists</a:t>
            </a:r>
          </a:p>
          <a:p>
            <a:endParaRPr lang="en-US" sz="2800" dirty="0"/>
          </a:p>
        </p:txBody>
      </p:sp>
      <p:sp>
        <p:nvSpPr>
          <p:cNvPr id="2" name="Slide Number Placeholder 1"/>
          <p:cNvSpPr>
            <a:spLocks noGrp="1"/>
          </p:cNvSpPr>
          <p:nvPr>
            <p:ph type="sldNum" sz="quarter" idx="10"/>
          </p:nvPr>
        </p:nvSpPr>
        <p:spPr/>
        <p:txBody>
          <a:bodyPr/>
          <a:lstStyle/>
          <a:p>
            <a:fld id="{D5C9B0AA-EE54-4968-95E5-6586D6E0F47B}" type="slidenum">
              <a:rPr lang="en-US" smtClean="0"/>
              <a:pPr/>
              <a:t>14</a:t>
            </a:fld>
            <a:endParaRPr lang="en-US" dirty="0"/>
          </a:p>
        </p:txBody>
      </p:sp>
    </p:spTree>
    <p:extLst>
      <p:ext uri="{BB962C8B-B14F-4D97-AF65-F5344CB8AC3E}">
        <p14:creationId xmlns:p14="http://schemas.microsoft.com/office/powerpoint/2010/main" val="3181179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Letters of Map Change (LOMC)</a:t>
            </a:r>
          </a:p>
        </p:txBody>
      </p:sp>
      <p:sp>
        <p:nvSpPr>
          <p:cNvPr id="3" name="Content Placeholder 2"/>
          <p:cNvSpPr>
            <a:spLocks noGrp="1"/>
          </p:cNvSpPr>
          <p:nvPr>
            <p:ph sz="half" idx="1"/>
          </p:nvPr>
        </p:nvSpPr>
        <p:spPr>
          <a:xfrm>
            <a:off x="990600" y="2171700"/>
            <a:ext cx="5410200" cy="2362199"/>
          </a:xfrm>
        </p:spPr>
        <p:txBody>
          <a:bodyPr/>
          <a:lstStyle/>
          <a:p>
            <a:pPr marL="0" indent="0">
              <a:lnSpc>
                <a:spcPct val="108000"/>
              </a:lnSpc>
              <a:spcAft>
                <a:spcPts val="600"/>
              </a:spcAft>
              <a:buNone/>
            </a:pPr>
            <a:r>
              <a:rPr lang="en-US" sz="3200" dirty="0"/>
              <a:t>Letter of Map Change (LOMC):</a:t>
            </a:r>
          </a:p>
          <a:p>
            <a:pPr marL="914400" lvl="1">
              <a:lnSpc>
                <a:spcPct val="108000"/>
              </a:lnSpc>
              <a:buFont typeface="Arial" panose="020B0604020202020204" pitchFamily="34" charset="0"/>
              <a:buChar char="•"/>
            </a:pPr>
            <a:r>
              <a:rPr lang="en-US" sz="2800" dirty="0"/>
              <a:t>LOMA</a:t>
            </a:r>
          </a:p>
          <a:p>
            <a:pPr marL="914400" lvl="1">
              <a:lnSpc>
                <a:spcPct val="108000"/>
              </a:lnSpc>
              <a:buFont typeface="Arial" panose="020B0604020202020204" pitchFamily="34" charset="0"/>
              <a:buChar char="•"/>
            </a:pPr>
            <a:r>
              <a:rPr lang="en-US" sz="2800" dirty="0"/>
              <a:t>LOMR</a:t>
            </a:r>
          </a:p>
          <a:p>
            <a:pPr marL="914400" lvl="1">
              <a:lnSpc>
                <a:spcPct val="108000"/>
              </a:lnSpc>
              <a:buFont typeface="Arial" panose="020B0604020202020204" pitchFamily="34" charset="0"/>
              <a:buChar char="•"/>
            </a:pPr>
            <a:r>
              <a:rPr lang="en-US" sz="2800" dirty="0"/>
              <a:t>LOMR-F</a:t>
            </a:r>
          </a:p>
          <a:p>
            <a:endParaRPr lang="en-US" dirty="0"/>
          </a:p>
        </p:txBody>
      </p:sp>
      <p:sp>
        <p:nvSpPr>
          <p:cNvPr id="4" name="Content Placeholder 3"/>
          <p:cNvSpPr>
            <a:spLocks noGrp="1"/>
          </p:cNvSpPr>
          <p:nvPr>
            <p:ph sz="half" idx="2"/>
          </p:nvPr>
        </p:nvSpPr>
        <p:spPr>
          <a:xfrm>
            <a:off x="7569200" y="2209800"/>
            <a:ext cx="3937000" cy="2286000"/>
          </a:xfrm>
        </p:spPr>
        <p:txBody>
          <a:bodyPr/>
          <a:lstStyle/>
          <a:p>
            <a:pPr marL="0" indent="0">
              <a:lnSpc>
                <a:spcPct val="108000"/>
              </a:lnSpc>
              <a:spcBef>
                <a:spcPts val="1200"/>
              </a:spcBef>
              <a:spcAft>
                <a:spcPts val="600"/>
              </a:spcAft>
              <a:buNone/>
            </a:pPr>
            <a:r>
              <a:rPr lang="en-US" sz="3200" dirty="0"/>
              <a:t>Conditional Letters :</a:t>
            </a:r>
          </a:p>
          <a:p>
            <a:pPr marL="914400" lvl="1">
              <a:lnSpc>
                <a:spcPct val="108000"/>
              </a:lnSpc>
              <a:buFont typeface="Arial" panose="020B0604020202020204" pitchFamily="34" charset="0"/>
              <a:buChar char="•"/>
            </a:pPr>
            <a:r>
              <a:rPr lang="en-US" sz="2800" dirty="0"/>
              <a:t>CLOMA</a:t>
            </a:r>
          </a:p>
          <a:p>
            <a:pPr marL="914400" lvl="1">
              <a:lnSpc>
                <a:spcPct val="108000"/>
              </a:lnSpc>
              <a:buFont typeface="Arial" panose="020B0604020202020204" pitchFamily="34" charset="0"/>
              <a:buChar char="•"/>
            </a:pPr>
            <a:r>
              <a:rPr lang="en-US" sz="2800" dirty="0"/>
              <a:t>CLOMR</a:t>
            </a:r>
          </a:p>
          <a:p>
            <a:pPr marL="914400" lvl="1">
              <a:lnSpc>
                <a:spcPct val="108000"/>
              </a:lnSpc>
              <a:buFont typeface="Arial" panose="020B0604020202020204" pitchFamily="34" charset="0"/>
              <a:buChar char="•"/>
            </a:pPr>
            <a:r>
              <a:rPr lang="en-US" sz="2800" dirty="0"/>
              <a:t>CLOMR-F</a:t>
            </a:r>
          </a:p>
        </p:txBody>
      </p:sp>
      <p:sp>
        <p:nvSpPr>
          <p:cNvPr id="5" name="Slide Number Placeholder 4"/>
          <p:cNvSpPr>
            <a:spLocks noGrp="1"/>
          </p:cNvSpPr>
          <p:nvPr>
            <p:ph type="sldNum" sz="quarter" idx="10"/>
          </p:nvPr>
        </p:nvSpPr>
        <p:spPr/>
        <p:txBody>
          <a:bodyPr/>
          <a:lstStyle/>
          <a:p>
            <a:fld id="{D5C9B0AA-EE54-4968-95E5-6586D6E0F47B}" type="slidenum">
              <a:rPr lang="en-US" smtClean="0"/>
              <a:pPr/>
              <a:t>15</a:t>
            </a:fld>
            <a:endParaRPr lang="en-US" dirty="0"/>
          </a:p>
        </p:txBody>
      </p:sp>
    </p:spTree>
    <p:extLst>
      <p:ext uri="{BB962C8B-B14F-4D97-AF65-F5344CB8AC3E}">
        <p14:creationId xmlns:p14="http://schemas.microsoft.com/office/powerpoint/2010/main" val="2872536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Common Compliance Issues</a:t>
            </a:r>
            <a:endParaRPr lang="en-US" altLang="en-US" dirty="0"/>
          </a:p>
        </p:txBody>
      </p:sp>
      <p:sp>
        <p:nvSpPr>
          <p:cNvPr id="17411" name="Content Placeholder 2"/>
          <p:cNvSpPr>
            <a:spLocks noGrp="1"/>
          </p:cNvSpPr>
          <p:nvPr>
            <p:ph idx="1"/>
          </p:nvPr>
        </p:nvSpPr>
        <p:spPr>
          <a:xfrm>
            <a:off x="1905000" y="1417638"/>
            <a:ext cx="6908800" cy="4267200"/>
          </a:xfrm>
        </p:spPr>
        <p:txBody>
          <a:bodyPr/>
          <a:lstStyle/>
          <a:p>
            <a:pPr>
              <a:lnSpc>
                <a:spcPct val="108000"/>
              </a:lnSpc>
              <a:spcAft>
                <a:spcPts val="600"/>
              </a:spcAft>
            </a:pPr>
            <a:r>
              <a:rPr lang="en-US" sz="2800" dirty="0"/>
              <a:t>No Permits</a:t>
            </a:r>
          </a:p>
          <a:p>
            <a:pPr>
              <a:lnSpc>
                <a:spcPct val="108000"/>
              </a:lnSpc>
              <a:spcAft>
                <a:spcPts val="600"/>
              </a:spcAft>
            </a:pPr>
            <a:r>
              <a:rPr lang="en-US" sz="2800" dirty="0"/>
              <a:t>Incorrect Elevations</a:t>
            </a:r>
          </a:p>
          <a:p>
            <a:pPr>
              <a:lnSpc>
                <a:spcPct val="108000"/>
              </a:lnSpc>
              <a:spcAft>
                <a:spcPts val="600"/>
              </a:spcAft>
            </a:pPr>
            <a:r>
              <a:rPr lang="en-US" sz="2800" dirty="0"/>
              <a:t>Noncompliant Enclosures</a:t>
            </a:r>
          </a:p>
          <a:p>
            <a:pPr>
              <a:lnSpc>
                <a:spcPct val="108000"/>
              </a:lnSpc>
              <a:spcAft>
                <a:spcPts val="600"/>
              </a:spcAft>
            </a:pPr>
            <a:r>
              <a:rPr lang="en-US" sz="2800" dirty="0"/>
              <a:t>Noncompliant Utilities</a:t>
            </a:r>
          </a:p>
          <a:p>
            <a:pPr>
              <a:lnSpc>
                <a:spcPct val="108000"/>
              </a:lnSpc>
              <a:spcAft>
                <a:spcPts val="600"/>
              </a:spcAft>
            </a:pPr>
            <a:r>
              <a:rPr lang="en-US" sz="2800" dirty="0"/>
              <a:t>Fill in the Floodways</a:t>
            </a:r>
          </a:p>
          <a:p>
            <a:pPr>
              <a:lnSpc>
                <a:spcPct val="108000"/>
              </a:lnSpc>
              <a:spcAft>
                <a:spcPts val="600"/>
              </a:spcAft>
            </a:pPr>
            <a:r>
              <a:rPr lang="en-US" sz="2800" dirty="0"/>
              <a:t>Poor SI/SD Documentation</a:t>
            </a:r>
          </a:p>
          <a:p>
            <a:pPr>
              <a:lnSpc>
                <a:spcPct val="108000"/>
              </a:lnSpc>
              <a:spcAft>
                <a:spcPts val="600"/>
              </a:spcAft>
            </a:pPr>
            <a:r>
              <a:rPr lang="en-US" sz="2800" dirty="0"/>
              <a:t>Expired or Missing Elevation Certificates</a:t>
            </a:r>
          </a:p>
          <a:p>
            <a:pPr>
              <a:lnSpc>
                <a:spcPct val="108000"/>
              </a:lnSpc>
              <a:spcAft>
                <a:spcPts val="600"/>
              </a:spcAft>
            </a:pPr>
            <a:r>
              <a:rPr lang="en-US" sz="2800" dirty="0"/>
              <a:t>Lack of Recordkeeping</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16</a:t>
            </a:fld>
            <a:endParaRPr lang="en-US" dirty="0"/>
          </a:p>
        </p:txBody>
      </p:sp>
    </p:spTree>
    <p:extLst>
      <p:ext uri="{BB962C8B-B14F-4D97-AF65-F5344CB8AC3E}">
        <p14:creationId xmlns:p14="http://schemas.microsoft.com/office/powerpoint/2010/main" val="3095947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Consequences for Noncompliance</a:t>
            </a:r>
            <a:endParaRPr lang="en-US" altLang="en-US" dirty="0"/>
          </a:p>
        </p:txBody>
      </p:sp>
      <p:sp>
        <p:nvSpPr>
          <p:cNvPr id="17411" name="Content Placeholder 2"/>
          <p:cNvSpPr>
            <a:spLocks noGrp="1"/>
          </p:cNvSpPr>
          <p:nvPr>
            <p:ph idx="1"/>
          </p:nvPr>
        </p:nvSpPr>
        <p:spPr>
          <a:xfrm>
            <a:off x="3111500" y="2514600"/>
            <a:ext cx="5969000" cy="1828800"/>
          </a:xfrm>
        </p:spPr>
        <p:txBody>
          <a:bodyPr/>
          <a:lstStyle/>
          <a:p>
            <a:pPr>
              <a:lnSpc>
                <a:spcPct val="108000"/>
              </a:lnSpc>
              <a:spcAft>
                <a:spcPts val="600"/>
              </a:spcAft>
            </a:pPr>
            <a:r>
              <a:rPr lang="en-US" sz="2800" dirty="0"/>
              <a:t>Kicked out of the CRS program</a:t>
            </a:r>
          </a:p>
          <a:p>
            <a:pPr>
              <a:lnSpc>
                <a:spcPct val="108000"/>
              </a:lnSpc>
              <a:spcAft>
                <a:spcPts val="600"/>
              </a:spcAft>
            </a:pPr>
            <a:r>
              <a:rPr lang="en-US" sz="2800" dirty="0"/>
              <a:t>Probation</a:t>
            </a:r>
          </a:p>
          <a:p>
            <a:pPr>
              <a:lnSpc>
                <a:spcPct val="108000"/>
              </a:lnSpc>
              <a:spcAft>
                <a:spcPts val="600"/>
              </a:spcAft>
            </a:pPr>
            <a:r>
              <a:rPr lang="en-US" sz="2800" dirty="0"/>
              <a:t>Suspended from NFIP</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17</a:t>
            </a:fld>
            <a:endParaRPr lang="en-US" dirty="0"/>
          </a:p>
        </p:txBody>
      </p:sp>
    </p:spTree>
    <p:extLst>
      <p:ext uri="{BB962C8B-B14F-4D97-AF65-F5344CB8AC3E}">
        <p14:creationId xmlns:p14="http://schemas.microsoft.com/office/powerpoint/2010/main" val="86681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09600" y="381000"/>
            <a:ext cx="10972800" cy="1143000"/>
          </a:xfrm>
        </p:spPr>
        <p:txBody>
          <a:bodyPr/>
          <a:lstStyle/>
          <a:p>
            <a:r>
              <a:rPr lang="en-US" b="1" dirty="0"/>
              <a:t>Floodplain Administrator</a:t>
            </a:r>
            <a:br>
              <a:rPr lang="en-US" b="1" dirty="0"/>
            </a:br>
            <a:r>
              <a:rPr lang="en-US" b="1" dirty="0"/>
              <a:t>(</a:t>
            </a:r>
            <a:r>
              <a:rPr lang="en-US" dirty="0"/>
              <a:t>Community Support)</a:t>
            </a:r>
            <a:endParaRPr lang="en-US" altLang="en-US" dirty="0"/>
          </a:p>
        </p:txBody>
      </p:sp>
      <p:sp>
        <p:nvSpPr>
          <p:cNvPr id="17411" name="Content Placeholder 2"/>
          <p:cNvSpPr>
            <a:spLocks noGrp="1"/>
          </p:cNvSpPr>
          <p:nvPr>
            <p:ph idx="1"/>
          </p:nvPr>
        </p:nvSpPr>
        <p:spPr>
          <a:xfrm>
            <a:off x="2641600" y="1981200"/>
            <a:ext cx="6908800" cy="3048000"/>
          </a:xfrm>
        </p:spPr>
        <p:txBody>
          <a:bodyPr/>
          <a:lstStyle/>
          <a:p>
            <a:pPr>
              <a:lnSpc>
                <a:spcPct val="108000"/>
              </a:lnSpc>
              <a:spcAft>
                <a:spcPts val="600"/>
              </a:spcAft>
            </a:pPr>
            <a:r>
              <a:rPr lang="en-US" sz="2800" dirty="0"/>
              <a:t>NFIP State Coordinator’s Office</a:t>
            </a:r>
          </a:p>
          <a:p>
            <a:pPr>
              <a:lnSpc>
                <a:spcPct val="108000"/>
              </a:lnSpc>
              <a:spcAft>
                <a:spcPts val="600"/>
              </a:spcAft>
            </a:pPr>
            <a:r>
              <a:rPr lang="en-US" sz="2800" dirty="0"/>
              <a:t>FEMA Region VI</a:t>
            </a:r>
          </a:p>
          <a:p>
            <a:pPr>
              <a:lnSpc>
                <a:spcPct val="108000"/>
              </a:lnSpc>
              <a:spcAft>
                <a:spcPts val="600"/>
              </a:spcAft>
            </a:pPr>
            <a:r>
              <a:rPr lang="en-US" sz="2800" dirty="0"/>
              <a:t>Map Service Center Tutorials</a:t>
            </a:r>
          </a:p>
          <a:p>
            <a:pPr>
              <a:lnSpc>
                <a:spcPct val="108000"/>
              </a:lnSpc>
              <a:spcAft>
                <a:spcPts val="600"/>
              </a:spcAft>
            </a:pPr>
            <a:r>
              <a:rPr lang="en-US" sz="2800" dirty="0"/>
              <a:t>FEMA Technical Bulletins</a:t>
            </a:r>
          </a:p>
          <a:p>
            <a:pPr>
              <a:lnSpc>
                <a:spcPct val="108000"/>
              </a:lnSpc>
              <a:spcAft>
                <a:spcPts val="600"/>
              </a:spcAft>
            </a:pPr>
            <a:r>
              <a:rPr lang="en-US" sz="2800" dirty="0"/>
              <a:t>FEMA Guidance publications</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18</a:t>
            </a:fld>
            <a:endParaRPr lang="en-US" dirty="0"/>
          </a:p>
        </p:txBody>
      </p:sp>
    </p:spTree>
    <p:extLst>
      <p:ext uri="{BB962C8B-B14F-4D97-AF65-F5344CB8AC3E}">
        <p14:creationId xmlns:p14="http://schemas.microsoft.com/office/powerpoint/2010/main" val="1615482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Best Practices</a:t>
            </a:r>
            <a:endParaRPr lang="en-US" altLang="en-US" dirty="0"/>
          </a:p>
        </p:txBody>
      </p:sp>
      <p:sp>
        <p:nvSpPr>
          <p:cNvPr id="17411" name="Content Placeholder 2"/>
          <p:cNvSpPr>
            <a:spLocks noGrp="1"/>
          </p:cNvSpPr>
          <p:nvPr>
            <p:ph idx="1"/>
          </p:nvPr>
        </p:nvSpPr>
        <p:spPr>
          <a:xfrm>
            <a:off x="2438400" y="1981200"/>
            <a:ext cx="8839200" cy="2849562"/>
          </a:xfrm>
        </p:spPr>
        <p:txBody>
          <a:bodyPr/>
          <a:lstStyle/>
          <a:p>
            <a:pPr>
              <a:lnSpc>
                <a:spcPct val="108000"/>
              </a:lnSpc>
              <a:spcAft>
                <a:spcPts val="600"/>
              </a:spcAft>
            </a:pPr>
            <a:r>
              <a:rPr lang="en-US" sz="2800" dirty="0"/>
              <a:t>Adopt Freeboard &amp; Other Higher Standards</a:t>
            </a:r>
          </a:p>
          <a:p>
            <a:pPr>
              <a:lnSpc>
                <a:spcPct val="108000"/>
              </a:lnSpc>
              <a:spcAft>
                <a:spcPts val="600"/>
              </a:spcAft>
            </a:pPr>
            <a:r>
              <a:rPr lang="en-US" sz="2800" dirty="0"/>
              <a:t>Train Permitting Staff &amp; Inspectors</a:t>
            </a:r>
          </a:p>
          <a:p>
            <a:pPr>
              <a:lnSpc>
                <a:spcPct val="108000"/>
              </a:lnSpc>
              <a:spcAft>
                <a:spcPts val="600"/>
              </a:spcAft>
            </a:pPr>
            <a:r>
              <a:rPr lang="en-US" sz="2800" dirty="0"/>
              <a:t>Strengthen Enforcement Language</a:t>
            </a:r>
          </a:p>
          <a:p>
            <a:pPr>
              <a:lnSpc>
                <a:spcPct val="108000"/>
              </a:lnSpc>
              <a:spcAft>
                <a:spcPts val="600"/>
              </a:spcAft>
            </a:pPr>
            <a:r>
              <a:rPr lang="en-US" sz="2800" dirty="0"/>
              <a:t>Coordinate with Engineering &amp; Planning Departments</a:t>
            </a:r>
          </a:p>
          <a:p>
            <a:pPr>
              <a:lnSpc>
                <a:spcPct val="108000"/>
              </a:lnSpc>
              <a:spcAft>
                <a:spcPts val="600"/>
              </a:spcAft>
            </a:pPr>
            <a:r>
              <a:rPr lang="en-US" sz="2800" dirty="0"/>
              <a:t>Recordkeeping</a:t>
            </a:r>
          </a:p>
        </p:txBody>
      </p:sp>
      <p:sp>
        <p:nvSpPr>
          <p:cNvPr id="2" name="Slide Number Placeholder 1"/>
          <p:cNvSpPr>
            <a:spLocks noGrp="1"/>
          </p:cNvSpPr>
          <p:nvPr>
            <p:ph type="sldNum" sz="quarter" idx="10"/>
          </p:nvPr>
        </p:nvSpPr>
        <p:spPr/>
        <p:txBody>
          <a:bodyPr/>
          <a:lstStyle/>
          <a:p>
            <a:fld id="{D5C9B0AA-EE54-4968-95E5-6586D6E0F47B}" type="slidenum">
              <a:rPr lang="en-US" smtClean="0"/>
              <a:pPr/>
              <a:t>19</a:t>
            </a:fld>
            <a:endParaRPr lang="en-US" dirty="0"/>
          </a:p>
        </p:txBody>
      </p:sp>
    </p:spTree>
    <p:extLst>
      <p:ext uri="{BB962C8B-B14F-4D97-AF65-F5344CB8AC3E}">
        <p14:creationId xmlns:p14="http://schemas.microsoft.com/office/powerpoint/2010/main" val="2187981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sz="half" idx="1"/>
          </p:nvPr>
        </p:nvSpPr>
        <p:spPr>
          <a:xfrm>
            <a:off x="609600" y="2209800"/>
            <a:ext cx="5384800" cy="2362199"/>
          </a:xfrm>
        </p:spPr>
        <p:txBody>
          <a:bodyPr/>
          <a:lstStyle/>
          <a:p>
            <a:pPr>
              <a:lnSpc>
                <a:spcPct val="108000"/>
              </a:lnSpc>
            </a:pPr>
            <a:r>
              <a:rPr lang="en-US" dirty="0"/>
              <a:t>Core NFIP goals</a:t>
            </a:r>
          </a:p>
          <a:p>
            <a:pPr>
              <a:lnSpc>
                <a:spcPct val="108000"/>
              </a:lnSpc>
            </a:pPr>
            <a:r>
              <a:rPr lang="en-US" dirty="0"/>
              <a:t>Key floodplain management concepts</a:t>
            </a:r>
          </a:p>
          <a:p>
            <a:pPr>
              <a:lnSpc>
                <a:spcPct val="108000"/>
              </a:lnSpc>
            </a:pPr>
            <a:r>
              <a:rPr lang="en-US" dirty="0"/>
              <a:t>Using FIRMs/FIS/BFEs</a:t>
            </a:r>
          </a:p>
          <a:p>
            <a:pPr>
              <a:lnSpc>
                <a:spcPct val="108000"/>
              </a:lnSpc>
            </a:pPr>
            <a:r>
              <a:rPr lang="en-US" dirty="0"/>
              <a:t>Ordinance requirements</a:t>
            </a:r>
          </a:p>
          <a:p>
            <a:endParaRPr lang="en-US" dirty="0"/>
          </a:p>
        </p:txBody>
      </p:sp>
      <p:sp>
        <p:nvSpPr>
          <p:cNvPr id="4" name="Content Placeholder 3"/>
          <p:cNvSpPr>
            <a:spLocks noGrp="1"/>
          </p:cNvSpPr>
          <p:nvPr>
            <p:ph sz="half" idx="2"/>
          </p:nvPr>
        </p:nvSpPr>
        <p:spPr>
          <a:xfrm>
            <a:off x="6197600" y="2209800"/>
            <a:ext cx="5384800" cy="2286000"/>
          </a:xfrm>
        </p:spPr>
        <p:txBody>
          <a:bodyPr/>
          <a:lstStyle/>
          <a:p>
            <a:pPr>
              <a:lnSpc>
                <a:spcPct val="108000"/>
              </a:lnSpc>
            </a:pPr>
            <a:r>
              <a:rPr lang="en-US" dirty="0"/>
              <a:t>Permitting &amp; compliance tools</a:t>
            </a:r>
          </a:p>
          <a:p>
            <a:pPr>
              <a:lnSpc>
                <a:spcPct val="108000"/>
              </a:lnSpc>
            </a:pPr>
            <a:r>
              <a:rPr lang="en-US" dirty="0"/>
              <a:t>Common compliance issues</a:t>
            </a:r>
          </a:p>
          <a:p>
            <a:pPr>
              <a:lnSpc>
                <a:spcPct val="108000"/>
              </a:lnSpc>
            </a:pPr>
            <a:r>
              <a:rPr lang="en-US" dirty="0"/>
              <a:t>Available FEMA resources &amp; map-change processes</a:t>
            </a:r>
          </a:p>
        </p:txBody>
      </p:sp>
      <p:sp>
        <p:nvSpPr>
          <p:cNvPr id="5" name="Slide Number Placeholder 4"/>
          <p:cNvSpPr>
            <a:spLocks noGrp="1"/>
          </p:cNvSpPr>
          <p:nvPr>
            <p:ph type="sldNum" sz="quarter" idx="10"/>
          </p:nvPr>
        </p:nvSpPr>
        <p:spPr/>
        <p:txBody>
          <a:bodyPr/>
          <a:lstStyle/>
          <a:p>
            <a:fld id="{D5C9B0AA-EE54-4968-95E5-6586D6E0F47B}"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sz="half" idx="1"/>
          </p:nvPr>
        </p:nvSpPr>
        <p:spPr>
          <a:xfrm>
            <a:off x="533400" y="2133600"/>
            <a:ext cx="5562600" cy="2362199"/>
          </a:xfrm>
        </p:spPr>
        <p:txBody>
          <a:bodyPr/>
          <a:lstStyle/>
          <a:p>
            <a:pPr marL="0" indent="0">
              <a:lnSpc>
                <a:spcPct val="108000"/>
              </a:lnSpc>
              <a:spcAft>
                <a:spcPts val="600"/>
              </a:spcAft>
              <a:buNone/>
            </a:pPr>
            <a:r>
              <a:rPr lang="en-US" dirty="0"/>
              <a:t>Floodplain Management is built on:</a:t>
            </a:r>
          </a:p>
          <a:p>
            <a:pPr lvl="1">
              <a:lnSpc>
                <a:spcPct val="108000"/>
              </a:lnSpc>
              <a:buFont typeface="Arial" panose="020B0604020202020204" pitchFamily="34" charset="0"/>
              <a:buChar char="•"/>
            </a:pPr>
            <a:r>
              <a:rPr lang="en-US" dirty="0"/>
              <a:t>Good Maps</a:t>
            </a:r>
          </a:p>
          <a:p>
            <a:pPr lvl="1">
              <a:lnSpc>
                <a:spcPct val="108000"/>
              </a:lnSpc>
              <a:buFont typeface="Arial" panose="020B0604020202020204" pitchFamily="34" charset="0"/>
              <a:buChar char="•"/>
            </a:pPr>
            <a:r>
              <a:rPr lang="en-US" dirty="0"/>
              <a:t>Strong Standards</a:t>
            </a:r>
          </a:p>
          <a:p>
            <a:pPr lvl="1">
              <a:lnSpc>
                <a:spcPct val="108000"/>
              </a:lnSpc>
              <a:buFont typeface="Arial" panose="020B0604020202020204" pitchFamily="34" charset="0"/>
              <a:buChar char="•"/>
            </a:pPr>
            <a:r>
              <a:rPr lang="en-US" dirty="0"/>
              <a:t>Consistent Enforcement</a:t>
            </a:r>
          </a:p>
          <a:p>
            <a:pPr lvl="1">
              <a:lnSpc>
                <a:spcPct val="108000"/>
              </a:lnSpc>
              <a:buFont typeface="Arial" panose="020B0604020202020204" pitchFamily="34" charset="0"/>
              <a:buChar char="•"/>
            </a:pPr>
            <a:r>
              <a:rPr lang="en-US" dirty="0"/>
              <a:t>Strong Documentation</a:t>
            </a:r>
          </a:p>
          <a:p>
            <a:endParaRPr lang="en-US" dirty="0"/>
          </a:p>
        </p:txBody>
      </p:sp>
      <p:sp>
        <p:nvSpPr>
          <p:cNvPr id="5" name="Slide Number Placeholder 4"/>
          <p:cNvSpPr>
            <a:spLocks noGrp="1"/>
          </p:cNvSpPr>
          <p:nvPr>
            <p:ph type="sldNum" sz="quarter" idx="10"/>
          </p:nvPr>
        </p:nvSpPr>
        <p:spPr/>
        <p:txBody>
          <a:bodyPr/>
          <a:lstStyle/>
          <a:p>
            <a:fld id="{D5C9B0AA-EE54-4968-95E5-6586D6E0F47B}" type="slidenum">
              <a:rPr lang="en-US" smtClean="0"/>
              <a:pPr/>
              <a:t>20</a:t>
            </a:fld>
            <a:endParaRPr lang="en-US" dirty="0"/>
          </a:p>
        </p:txBody>
      </p:sp>
      <p:sp>
        <p:nvSpPr>
          <p:cNvPr id="6" name="Content Placeholder 2">
            <a:extLst>
              <a:ext uri="{FF2B5EF4-FFF2-40B4-BE49-F238E27FC236}">
                <a16:creationId xmlns:a16="http://schemas.microsoft.com/office/drawing/2014/main" id="{25E70EA7-DC19-AD19-7FC1-47752FA4E755}"/>
              </a:ext>
            </a:extLst>
          </p:cNvPr>
          <p:cNvSpPr txBox="1">
            <a:spLocks/>
          </p:cNvSpPr>
          <p:nvPr/>
        </p:nvSpPr>
        <p:spPr bwMode="auto">
          <a:xfrm>
            <a:off x="6629400" y="2133601"/>
            <a:ext cx="5562600" cy="2362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ts val="0"/>
              </a:spcBef>
              <a:spcAft>
                <a:spcPct val="0"/>
              </a:spcAft>
              <a:buClr>
                <a:srgbClr val="F16321"/>
              </a:buClr>
              <a:buFont typeface="Wingdings" panose="05000000000000000000" pitchFamily="2" charset="2"/>
              <a:buChar char="Ø"/>
              <a:defRPr sz="2800" kern="1200">
                <a:solidFill>
                  <a:schemeClr val="tx1"/>
                </a:solidFill>
                <a:latin typeface="Franklin Gothic Book" panose="020B0503020102020204" pitchFamily="34" charset="0"/>
                <a:ea typeface="+mn-ea"/>
                <a:cs typeface="+mn-cs"/>
              </a:defRPr>
            </a:lvl1pPr>
            <a:lvl2pPr marL="742950" indent="-285750" algn="l" rtl="0" eaLnBrk="0" fontAlgn="base" hangingPunct="0">
              <a:spcBef>
                <a:spcPts val="0"/>
              </a:spcBef>
              <a:spcAft>
                <a:spcPct val="0"/>
              </a:spcAft>
              <a:buClr>
                <a:srgbClr val="F16321"/>
              </a:buClr>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2pPr>
            <a:lvl3pPr marL="1143000" indent="-228600" algn="l" rtl="0" eaLnBrk="0" fontAlgn="base" hangingPunct="0">
              <a:spcBef>
                <a:spcPts val="0"/>
              </a:spcBef>
              <a:spcAft>
                <a:spcPct val="0"/>
              </a:spcAft>
              <a:buClr>
                <a:srgbClr val="F16321"/>
              </a:buClr>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rtl="0" eaLnBrk="0" fontAlgn="base" hangingPunct="0">
              <a:spcBef>
                <a:spcPts val="0"/>
              </a:spcBef>
              <a:spcAft>
                <a:spcPct val="0"/>
              </a:spcAft>
              <a:buClr>
                <a:srgbClr val="F16321"/>
              </a:buClr>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4pPr>
            <a:lvl5pPr marL="2057400" indent="-228600" algn="l" rtl="0" eaLnBrk="0" fontAlgn="base" hangingPunct="0">
              <a:spcBef>
                <a:spcPts val="0"/>
              </a:spcBef>
              <a:spcAft>
                <a:spcPct val="0"/>
              </a:spcAft>
              <a:buClr>
                <a:srgbClr val="F16321"/>
              </a:buClr>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lvl="1" indent="0">
              <a:lnSpc>
                <a:spcPct val="108000"/>
              </a:lnSpc>
              <a:spcBef>
                <a:spcPts val="1200"/>
              </a:spcBef>
              <a:spcAft>
                <a:spcPts val="600"/>
              </a:spcAft>
              <a:buNone/>
            </a:pPr>
            <a:r>
              <a:rPr lang="en-US" sz="2800" dirty="0"/>
              <a:t>Compliance Protects:</a:t>
            </a:r>
          </a:p>
          <a:p>
            <a:pPr marL="742950" lvl="2" indent="-342900">
              <a:lnSpc>
                <a:spcPct val="108000"/>
              </a:lnSpc>
            </a:pPr>
            <a:r>
              <a:rPr lang="en-US" dirty="0"/>
              <a:t>Lives</a:t>
            </a:r>
          </a:p>
          <a:p>
            <a:pPr marL="742950" lvl="2" indent="-342900">
              <a:lnSpc>
                <a:spcPct val="108000"/>
              </a:lnSpc>
            </a:pPr>
            <a:r>
              <a:rPr lang="en-US" dirty="0"/>
              <a:t>Property</a:t>
            </a:r>
          </a:p>
          <a:p>
            <a:pPr marL="742950" lvl="2" indent="-342900">
              <a:lnSpc>
                <a:spcPct val="108000"/>
              </a:lnSpc>
            </a:pPr>
            <a:r>
              <a:rPr lang="en-US" dirty="0"/>
              <a:t>Community NFIP Eligibility</a:t>
            </a:r>
          </a:p>
          <a:p>
            <a:pPr marL="742950" lvl="2" indent="-342900">
              <a:lnSpc>
                <a:spcPct val="108000"/>
              </a:lnSpc>
            </a:pPr>
            <a:r>
              <a:rPr lang="en-US" dirty="0"/>
              <a:t>Affordability of Flood Insurance</a:t>
            </a:r>
          </a:p>
          <a:p>
            <a:endParaRPr lang="en-US" dirty="0"/>
          </a:p>
        </p:txBody>
      </p:sp>
    </p:spTree>
    <p:extLst>
      <p:ext uri="{BB962C8B-B14F-4D97-AF65-F5344CB8AC3E}">
        <p14:creationId xmlns:p14="http://schemas.microsoft.com/office/powerpoint/2010/main" val="2659844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905000" y="2286000"/>
            <a:ext cx="8382000" cy="2514600"/>
          </a:xfrm>
        </p:spPr>
        <p:txBody>
          <a:bodyPr/>
          <a:lstStyle/>
          <a:p>
            <a:pPr marL="0" indent="0">
              <a:lnSpc>
                <a:spcPct val="108000"/>
              </a:lnSpc>
              <a:spcAft>
                <a:spcPts val="1200"/>
              </a:spcAft>
              <a:buNone/>
            </a:pPr>
            <a:r>
              <a:rPr lang="en-US" sz="3000" dirty="0"/>
              <a:t>DOTD is the State Coordinating Agency for the NFIP</a:t>
            </a:r>
          </a:p>
          <a:p>
            <a:pPr marL="857250" lvl="1" indent="-457200">
              <a:buFont typeface="Arial" panose="020B0604020202020204" pitchFamily="34" charset="0"/>
              <a:buChar char="•"/>
            </a:pPr>
            <a:r>
              <a:rPr lang="en-US" sz="2600" dirty="0"/>
              <a:t>Liaison between</a:t>
            </a:r>
            <a:r>
              <a:rPr lang="en-US" sz="2600" dirty="0">
                <a:solidFill>
                  <a:prstClr val="black"/>
                </a:solidFill>
              </a:rPr>
              <a:t> Louisiana’s</a:t>
            </a:r>
            <a:r>
              <a:rPr lang="en-US" sz="2600" dirty="0"/>
              <a:t> 318 participating communities and FEMA (Region VI) regarding compliance with the NFIP which is covered in CFR Title 44, Parts 59 and 60</a:t>
            </a:r>
          </a:p>
        </p:txBody>
      </p:sp>
      <p:sp>
        <p:nvSpPr>
          <p:cNvPr id="2" name="Slide Number Placeholder 1"/>
          <p:cNvSpPr>
            <a:spLocks noGrp="1"/>
          </p:cNvSpPr>
          <p:nvPr>
            <p:ph type="sldNum" sz="quarter" idx="10"/>
          </p:nvPr>
        </p:nvSpPr>
        <p:spPr/>
        <p:txBody>
          <a:bodyPr/>
          <a:lstStyle/>
          <a:p>
            <a:fld id="{D5C9B0AA-EE54-4968-95E5-6586D6E0F47B}" type="slidenum">
              <a:rPr lang="en-US" smtClean="0"/>
              <a:pPr/>
              <a:t>21</a:t>
            </a:fld>
            <a:endParaRPr lang="en-US" dirty="0"/>
          </a:p>
        </p:txBody>
      </p:sp>
      <p:sp>
        <p:nvSpPr>
          <p:cNvPr id="5" name="Title 1"/>
          <p:cNvSpPr txBox="1">
            <a:spLocks noGrp="1"/>
          </p:cNvSpPr>
          <p:nvPr>
            <p:ph type="title"/>
          </p:nvPr>
        </p:nvSpPr>
        <p:spPr>
          <a:xfrm>
            <a:off x="609600" y="274638"/>
            <a:ext cx="10972800" cy="1249362"/>
          </a:xfrm>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latin typeface="Franklin Gothic Medium" panose="020B0603020102020204" pitchFamily="34" charset="0"/>
              </a:rPr>
              <a:t>The State Coordinating Office</a:t>
            </a:r>
            <a:br>
              <a:rPr lang="en-US" dirty="0">
                <a:latin typeface="Franklin Gothic Medium" panose="020B0603020102020204" pitchFamily="34" charset="0"/>
              </a:rPr>
            </a:br>
            <a:r>
              <a:rPr lang="en-US" dirty="0">
                <a:latin typeface="Franklin Gothic Medium" panose="020B0603020102020204" pitchFamily="34" charset="0"/>
              </a:rPr>
              <a:t>for the NFIP</a:t>
            </a:r>
          </a:p>
        </p:txBody>
      </p:sp>
    </p:spTree>
    <p:extLst>
      <p:ext uri="{BB962C8B-B14F-4D97-AF65-F5344CB8AC3E}">
        <p14:creationId xmlns:p14="http://schemas.microsoft.com/office/powerpoint/2010/main" val="4267778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The NFIP in Louisiana</a:t>
            </a:r>
            <a:endParaRPr lang="en-US" altLang="en-US" dirty="0"/>
          </a:p>
        </p:txBody>
      </p:sp>
      <p:sp>
        <p:nvSpPr>
          <p:cNvPr id="17411" name="Content Placeholder 2"/>
          <p:cNvSpPr>
            <a:spLocks noGrp="1"/>
          </p:cNvSpPr>
          <p:nvPr>
            <p:ph idx="1"/>
          </p:nvPr>
        </p:nvSpPr>
        <p:spPr>
          <a:xfrm>
            <a:off x="2438400" y="1981200"/>
            <a:ext cx="7315200" cy="2286000"/>
          </a:xfrm>
        </p:spPr>
        <p:txBody>
          <a:bodyPr/>
          <a:lstStyle/>
          <a:p>
            <a:pPr>
              <a:lnSpc>
                <a:spcPct val="108000"/>
              </a:lnSpc>
              <a:spcAft>
                <a:spcPts val="1400"/>
              </a:spcAft>
            </a:pPr>
            <a:r>
              <a:rPr lang="en-US" sz="2800" dirty="0"/>
              <a:t>Policies in Force:	309,163</a:t>
            </a:r>
          </a:p>
          <a:p>
            <a:pPr>
              <a:lnSpc>
                <a:spcPct val="108000"/>
              </a:lnSpc>
              <a:spcBef>
                <a:spcPts val="1400"/>
              </a:spcBef>
              <a:spcAft>
                <a:spcPts val="1400"/>
              </a:spcAft>
            </a:pPr>
            <a:r>
              <a:rPr lang="en-US" sz="2800" dirty="0"/>
              <a:t>Premiums Paid:		$282,475,242</a:t>
            </a:r>
          </a:p>
          <a:p>
            <a:pPr>
              <a:lnSpc>
                <a:spcPct val="108000"/>
              </a:lnSpc>
              <a:spcBef>
                <a:spcPts val="1400"/>
              </a:spcBef>
              <a:spcAft>
                <a:spcPts val="0"/>
              </a:spcAft>
            </a:pPr>
            <a:r>
              <a:rPr lang="en-US" sz="2800" dirty="0"/>
              <a:t>Total Coverage:		$89,987,473,000</a:t>
            </a:r>
          </a:p>
        </p:txBody>
      </p:sp>
      <p:sp>
        <p:nvSpPr>
          <p:cNvPr id="2" name="Slide Number Placeholder 1"/>
          <p:cNvSpPr>
            <a:spLocks noGrp="1"/>
          </p:cNvSpPr>
          <p:nvPr>
            <p:ph type="sldNum" sz="quarter" idx="10"/>
          </p:nvPr>
        </p:nvSpPr>
        <p:spPr/>
        <p:txBody>
          <a:bodyPr/>
          <a:lstStyle/>
          <a:p>
            <a:fld id="{D5C9B0AA-EE54-4968-95E5-6586D6E0F47B}" type="slidenum">
              <a:rPr lang="en-US" smtClean="0"/>
              <a:pPr/>
              <a:t>22</a:t>
            </a:fld>
            <a:endParaRPr lang="en-US" dirty="0"/>
          </a:p>
        </p:txBody>
      </p:sp>
    </p:spTree>
    <p:extLst>
      <p:ext uri="{BB962C8B-B14F-4D97-AF65-F5344CB8AC3E}">
        <p14:creationId xmlns:p14="http://schemas.microsoft.com/office/powerpoint/2010/main" val="2745912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Rating System (CRS)</a:t>
            </a:r>
          </a:p>
        </p:txBody>
      </p:sp>
      <p:sp>
        <p:nvSpPr>
          <p:cNvPr id="3" name="Content Placeholder 2"/>
          <p:cNvSpPr>
            <a:spLocks noGrp="1"/>
          </p:cNvSpPr>
          <p:nvPr>
            <p:ph sz="half" idx="1"/>
          </p:nvPr>
        </p:nvSpPr>
        <p:spPr>
          <a:xfrm>
            <a:off x="723900" y="2111408"/>
            <a:ext cx="6781800" cy="3481894"/>
          </a:xfrm>
        </p:spPr>
        <p:txBody>
          <a:bodyPr/>
          <a:lstStyle/>
          <a:p>
            <a:pPr marL="342900" lvl="1" indent="-342900">
              <a:lnSpc>
                <a:spcPct val="108000"/>
              </a:lnSpc>
              <a:spcAft>
                <a:spcPts val="900"/>
              </a:spcAft>
              <a:buFont typeface="Arial" panose="020B0604020202020204" pitchFamily="34" charset="0"/>
              <a:buChar char="•"/>
            </a:pPr>
            <a:r>
              <a:rPr lang="en-US" dirty="0">
                <a:cs typeface="Calibri" panose="020F0502020204030204" pitchFamily="34" charset="0"/>
              </a:rPr>
              <a:t>FEMA program administered by ISO</a:t>
            </a:r>
          </a:p>
          <a:p>
            <a:pPr marL="342900" lvl="1" indent="-342900">
              <a:spcAft>
                <a:spcPts val="900"/>
              </a:spcAft>
              <a:buFont typeface="Arial" panose="020B0604020202020204" pitchFamily="34" charset="0"/>
              <a:buChar char="•"/>
            </a:pPr>
            <a:r>
              <a:rPr lang="en-US" dirty="0">
                <a:cs typeface="Calibri" panose="020F0502020204030204" pitchFamily="34" charset="0"/>
              </a:rPr>
              <a:t>Rewards communities that exceed the NFIP minimum floodplain management standards </a:t>
            </a:r>
          </a:p>
          <a:p>
            <a:pPr marL="342900" lvl="1" indent="-342900">
              <a:lnSpc>
                <a:spcPct val="108000"/>
              </a:lnSpc>
              <a:spcAft>
                <a:spcPts val="900"/>
              </a:spcAft>
              <a:buFont typeface="Arial" panose="020B0604020202020204" pitchFamily="34" charset="0"/>
              <a:buChar char="•"/>
            </a:pPr>
            <a:r>
              <a:rPr lang="en-US" dirty="0">
                <a:cs typeface="Calibri" panose="020F0502020204030204" pitchFamily="34" charset="0"/>
              </a:rPr>
              <a:t>VOLUNTARY Incentive Program</a:t>
            </a:r>
          </a:p>
          <a:p>
            <a:pPr marL="342900" lvl="1" indent="-342900">
              <a:lnSpc>
                <a:spcPct val="108000"/>
              </a:lnSpc>
              <a:spcAft>
                <a:spcPts val="900"/>
              </a:spcAft>
              <a:buFont typeface="Arial" panose="020B0604020202020204" pitchFamily="34" charset="0"/>
              <a:buChar char="•"/>
            </a:pPr>
            <a:r>
              <a:rPr lang="en-US" dirty="0">
                <a:cs typeface="Calibri" panose="020F0502020204030204" pitchFamily="34" charset="0"/>
              </a:rPr>
              <a:t>19 creditable community Activities</a:t>
            </a:r>
          </a:p>
          <a:p>
            <a:pPr marL="342900" lvl="1" indent="-342900">
              <a:spcAft>
                <a:spcPts val="900"/>
              </a:spcAft>
              <a:buFont typeface="Arial" panose="020B0604020202020204" pitchFamily="34" charset="0"/>
              <a:buChar char="•"/>
            </a:pPr>
            <a:r>
              <a:rPr lang="en-US" dirty="0">
                <a:cs typeface="Calibri" panose="020F0502020204030204" pitchFamily="34" charset="0"/>
              </a:rPr>
              <a:t>Based on a 10 Class system - 500 pts. per Class</a:t>
            </a:r>
          </a:p>
          <a:p>
            <a:pPr marL="342900" lvl="1" indent="-342900">
              <a:lnSpc>
                <a:spcPct val="108000"/>
              </a:lnSpc>
              <a:spcAft>
                <a:spcPts val="900"/>
              </a:spcAft>
              <a:buFont typeface="Arial" panose="020B0604020202020204" pitchFamily="34" charset="0"/>
              <a:buChar char="•"/>
            </a:pPr>
            <a:r>
              <a:rPr lang="en-US" dirty="0">
                <a:cs typeface="Calibri" panose="020F0502020204030204" pitchFamily="34" charset="0"/>
              </a:rPr>
              <a:t>5% insurance premium discount per Class</a:t>
            </a:r>
          </a:p>
          <a:p>
            <a:endParaRPr lang="en-US" dirty="0"/>
          </a:p>
        </p:txBody>
      </p:sp>
      <p:sp>
        <p:nvSpPr>
          <p:cNvPr id="5" name="Slide Number Placeholder 4"/>
          <p:cNvSpPr>
            <a:spLocks noGrp="1"/>
          </p:cNvSpPr>
          <p:nvPr>
            <p:ph type="sldNum" sz="quarter" idx="10"/>
          </p:nvPr>
        </p:nvSpPr>
        <p:spPr/>
        <p:txBody>
          <a:bodyPr/>
          <a:lstStyle/>
          <a:p>
            <a:fld id="{D5C9B0AA-EE54-4968-95E5-6586D6E0F47B}" type="slidenum">
              <a:rPr lang="en-US" smtClean="0"/>
              <a:pPr/>
              <a:t>23</a:t>
            </a:fld>
            <a:endParaRPr lang="en-US" dirty="0"/>
          </a:p>
        </p:txBody>
      </p:sp>
      <p:pic>
        <p:nvPicPr>
          <p:cNvPr id="7" name="Picture 2" descr="M:\DCS\Projects\WTR\60492378_CWCB_CRS\900-Work\920 - Working Files\Community Presentation\Graphics\Table11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600" y="1779874"/>
            <a:ext cx="3865422" cy="414496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33400" y="1419731"/>
            <a:ext cx="7162800" cy="584775"/>
          </a:xfrm>
          <a:prstGeom prst="rect">
            <a:avLst/>
          </a:prstGeom>
          <a:noFill/>
        </p:spPr>
        <p:txBody>
          <a:bodyPr wrap="square" rtlCol="0">
            <a:spAutoFit/>
          </a:bodyPr>
          <a:lstStyle/>
          <a:p>
            <a:r>
              <a:rPr lang="en-US" sz="3200" dirty="0">
                <a:latin typeface="Franklin Gothic Medium" panose="020B0603020102020204" pitchFamily="34" charset="0"/>
              </a:rPr>
              <a:t>What is the Community Rating System?</a:t>
            </a:r>
          </a:p>
        </p:txBody>
      </p:sp>
    </p:spTree>
    <p:extLst>
      <p:ext uri="{BB962C8B-B14F-4D97-AF65-F5344CB8AC3E}">
        <p14:creationId xmlns:p14="http://schemas.microsoft.com/office/powerpoint/2010/main" val="443474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CRS in Louisiana</a:t>
            </a:r>
          </a:p>
        </p:txBody>
      </p:sp>
      <p:sp>
        <p:nvSpPr>
          <p:cNvPr id="5" name="Slide Number Placeholder 4"/>
          <p:cNvSpPr>
            <a:spLocks noGrp="1"/>
          </p:cNvSpPr>
          <p:nvPr>
            <p:ph type="sldNum" sz="quarter" idx="10"/>
          </p:nvPr>
        </p:nvSpPr>
        <p:spPr/>
        <p:txBody>
          <a:bodyPr/>
          <a:lstStyle/>
          <a:p>
            <a:fld id="{D5C9B0AA-EE54-4968-95E5-6586D6E0F47B}" type="slidenum">
              <a:rPr lang="en-US" smtClean="0"/>
              <a:pPr/>
              <a:t>24</a:t>
            </a:fld>
            <a:endParaRPr lang="en-US" dirty="0"/>
          </a:p>
        </p:txBody>
      </p:sp>
      <p:sp>
        <p:nvSpPr>
          <p:cNvPr id="4" name="Content Placeholder 3"/>
          <p:cNvSpPr>
            <a:spLocks noGrp="1"/>
          </p:cNvSpPr>
          <p:nvPr>
            <p:ph sz="half" idx="1"/>
          </p:nvPr>
        </p:nvSpPr>
        <p:spPr>
          <a:xfrm>
            <a:off x="1965826" y="1752600"/>
            <a:ext cx="8260348" cy="660649"/>
          </a:xfrm>
        </p:spPr>
        <p:txBody>
          <a:bodyPr/>
          <a:lstStyle/>
          <a:p>
            <a:r>
              <a:rPr lang="en-US" sz="3200" dirty="0"/>
              <a:t>39 communities currently receive a discount</a:t>
            </a:r>
          </a:p>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421304944"/>
              </p:ext>
            </p:extLst>
          </p:nvPr>
        </p:nvGraphicFramePr>
        <p:xfrm>
          <a:off x="2247900" y="3276600"/>
          <a:ext cx="7696200" cy="203132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314950" y="5123261"/>
            <a:ext cx="1562100" cy="369332"/>
          </a:xfrm>
          <a:prstGeom prst="rect">
            <a:avLst/>
          </a:prstGeom>
          <a:noFill/>
        </p:spPr>
        <p:txBody>
          <a:bodyPr wrap="square" rtlCol="0">
            <a:spAutoFit/>
          </a:bodyPr>
          <a:lstStyle/>
          <a:p>
            <a:r>
              <a:rPr lang="en-US" dirty="0"/>
              <a:t> </a:t>
            </a:r>
            <a:r>
              <a:rPr lang="en-US" sz="1400" dirty="0">
                <a:latin typeface="Franklin Gothic Book" panose="020B0503020102020204" pitchFamily="34" charset="0"/>
              </a:rPr>
              <a:t>CRS Class Rating</a:t>
            </a:r>
          </a:p>
        </p:txBody>
      </p:sp>
      <p:sp>
        <p:nvSpPr>
          <p:cNvPr id="8" name="TextBox 7"/>
          <p:cNvSpPr txBox="1"/>
          <p:nvPr/>
        </p:nvSpPr>
        <p:spPr>
          <a:xfrm rot="16200000">
            <a:off x="1353946" y="3801368"/>
            <a:ext cx="1531537" cy="307777"/>
          </a:xfrm>
          <a:prstGeom prst="rect">
            <a:avLst/>
          </a:prstGeom>
          <a:noFill/>
        </p:spPr>
        <p:txBody>
          <a:bodyPr wrap="square" rtlCol="0">
            <a:spAutoFit/>
          </a:bodyPr>
          <a:lstStyle/>
          <a:p>
            <a:r>
              <a:rPr lang="en-US" sz="1400" dirty="0">
                <a:latin typeface="Franklin Gothic Book" panose="020B0503020102020204" pitchFamily="34" charset="0"/>
              </a:rPr>
              <a:t># of Communities                                   </a:t>
            </a:r>
          </a:p>
        </p:txBody>
      </p:sp>
      <p:sp>
        <p:nvSpPr>
          <p:cNvPr id="3" name="TextBox 2">
            <a:extLst>
              <a:ext uri="{FF2B5EF4-FFF2-40B4-BE49-F238E27FC236}">
                <a16:creationId xmlns:a16="http://schemas.microsoft.com/office/drawing/2014/main" id="{C4E888A0-7970-B7A1-7CD3-9521F8F80CD5}"/>
              </a:ext>
            </a:extLst>
          </p:cNvPr>
          <p:cNvSpPr txBox="1"/>
          <p:nvPr/>
        </p:nvSpPr>
        <p:spPr>
          <a:xfrm>
            <a:off x="8534400" y="3941802"/>
            <a:ext cx="307776" cy="553998"/>
          </a:xfrm>
          <a:prstGeom prst="rect">
            <a:avLst/>
          </a:prstGeom>
          <a:noFill/>
        </p:spPr>
        <p:txBody>
          <a:bodyPr wrap="square" rtlCol="0">
            <a:spAutoFit/>
          </a:bodyPr>
          <a:lstStyle/>
          <a:p>
            <a:r>
              <a:rPr lang="en-US" dirty="0"/>
              <a:t> </a:t>
            </a:r>
            <a:r>
              <a:rPr lang="en-US" sz="1200" dirty="0"/>
              <a:t>1</a:t>
            </a:r>
            <a:endParaRPr lang="en-US" sz="1200" dirty="0">
              <a:latin typeface="Franklin Gothic Book" panose="020B0503020102020204" pitchFamily="34" charset="0"/>
            </a:endParaRPr>
          </a:p>
        </p:txBody>
      </p:sp>
      <p:sp>
        <p:nvSpPr>
          <p:cNvPr id="9" name="TextBox 8">
            <a:extLst>
              <a:ext uri="{FF2B5EF4-FFF2-40B4-BE49-F238E27FC236}">
                <a16:creationId xmlns:a16="http://schemas.microsoft.com/office/drawing/2014/main" id="{462F1F33-78C8-9CB3-F67A-C11AC6B68F22}"/>
              </a:ext>
            </a:extLst>
          </p:cNvPr>
          <p:cNvSpPr txBox="1"/>
          <p:nvPr/>
        </p:nvSpPr>
        <p:spPr>
          <a:xfrm>
            <a:off x="7504999" y="3810000"/>
            <a:ext cx="307776" cy="553998"/>
          </a:xfrm>
          <a:prstGeom prst="rect">
            <a:avLst/>
          </a:prstGeom>
          <a:noFill/>
        </p:spPr>
        <p:txBody>
          <a:bodyPr wrap="square" rtlCol="0">
            <a:spAutoFit/>
          </a:bodyPr>
          <a:lstStyle/>
          <a:p>
            <a:r>
              <a:rPr lang="en-US" dirty="0"/>
              <a:t> </a:t>
            </a:r>
            <a:r>
              <a:rPr lang="en-US" sz="1200" dirty="0"/>
              <a:t>3</a:t>
            </a:r>
            <a:endParaRPr lang="en-US" sz="1200" dirty="0">
              <a:latin typeface="Franklin Gothic Book" panose="020B0503020102020204" pitchFamily="34" charset="0"/>
            </a:endParaRPr>
          </a:p>
        </p:txBody>
      </p:sp>
      <p:sp>
        <p:nvSpPr>
          <p:cNvPr id="10" name="TextBox 9">
            <a:extLst>
              <a:ext uri="{FF2B5EF4-FFF2-40B4-BE49-F238E27FC236}">
                <a16:creationId xmlns:a16="http://schemas.microsoft.com/office/drawing/2014/main" id="{41E64606-6161-E415-063D-A7AF35ABF996}"/>
              </a:ext>
            </a:extLst>
          </p:cNvPr>
          <p:cNvSpPr txBox="1"/>
          <p:nvPr/>
        </p:nvSpPr>
        <p:spPr>
          <a:xfrm>
            <a:off x="6431631" y="3806716"/>
            <a:ext cx="307776" cy="553998"/>
          </a:xfrm>
          <a:prstGeom prst="rect">
            <a:avLst/>
          </a:prstGeom>
          <a:noFill/>
        </p:spPr>
        <p:txBody>
          <a:bodyPr wrap="square" rtlCol="0">
            <a:spAutoFit/>
          </a:bodyPr>
          <a:lstStyle/>
          <a:p>
            <a:r>
              <a:rPr lang="en-US" dirty="0"/>
              <a:t> </a:t>
            </a:r>
            <a:r>
              <a:rPr lang="en-US" sz="1200" dirty="0"/>
              <a:t>3</a:t>
            </a:r>
            <a:endParaRPr lang="en-US" sz="1200" dirty="0">
              <a:latin typeface="Franklin Gothic Book" panose="020B0503020102020204" pitchFamily="34" charset="0"/>
            </a:endParaRPr>
          </a:p>
        </p:txBody>
      </p:sp>
      <p:sp>
        <p:nvSpPr>
          <p:cNvPr id="11" name="TextBox 10">
            <a:extLst>
              <a:ext uri="{FF2B5EF4-FFF2-40B4-BE49-F238E27FC236}">
                <a16:creationId xmlns:a16="http://schemas.microsoft.com/office/drawing/2014/main" id="{F43DB04A-14B6-ECAF-7928-89A4C9CFDAF1}"/>
              </a:ext>
            </a:extLst>
          </p:cNvPr>
          <p:cNvSpPr txBox="1"/>
          <p:nvPr/>
        </p:nvSpPr>
        <p:spPr>
          <a:xfrm>
            <a:off x="5373674" y="3272135"/>
            <a:ext cx="356651" cy="461665"/>
          </a:xfrm>
          <a:prstGeom prst="rect">
            <a:avLst/>
          </a:prstGeom>
          <a:noFill/>
        </p:spPr>
        <p:txBody>
          <a:bodyPr wrap="square" rtlCol="0">
            <a:spAutoFit/>
          </a:bodyPr>
          <a:lstStyle/>
          <a:p>
            <a:r>
              <a:rPr lang="en-US" sz="1200" dirty="0"/>
              <a:t> 14</a:t>
            </a:r>
            <a:endParaRPr lang="en-US" sz="1200" dirty="0">
              <a:latin typeface="Franklin Gothic Book" panose="020B0503020102020204" pitchFamily="34" charset="0"/>
            </a:endParaRPr>
          </a:p>
        </p:txBody>
      </p:sp>
      <p:sp>
        <p:nvSpPr>
          <p:cNvPr id="12" name="TextBox 11">
            <a:extLst>
              <a:ext uri="{FF2B5EF4-FFF2-40B4-BE49-F238E27FC236}">
                <a16:creationId xmlns:a16="http://schemas.microsoft.com/office/drawing/2014/main" id="{016901B8-F509-2702-33CD-6DCAED51D193}"/>
              </a:ext>
            </a:extLst>
          </p:cNvPr>
          <p:cNvSpPr txBox="1"/>
          <p:nvPr/>
        </p:nvSpPr>
        <p:spPr>
          <a:xfrm>
            <a:off x="4306001" y="3256002"/>
            <a:ext cx="350956" cy="553998"/>
          </a:xfrm>
          <a:prstGeom prst="rect">
            <a:avLst/>
          </a:prstGeom>
          <a:noFill/>
        </p:spPr>
        <p:txBody>
          <a:bodyPr wrap="square" rtlCol="0">
            <a:spAutoFit/>
          </a:bodyPr>
          <a:lstStyle/>
          <a:p>
            <a:r>
              <a:rPr lang="en-US" dirty="0"/>
              <a:t> </a:t>
            </a:r>
            <a:r>
              <a:rPr lang="en-US" sz="1200" dirty="0"/>
              <a:t>11</a:t>
            </a:r>
            <a:endParaRPr lang="en-US" sz="1200" dirty="0">
              <a:latin typeface="Franklin Gothic Book" panose="020B0503020102020204" pitchFamily="34" charset="0"/>
            </a:endParaRPr>
          </a:p>
        </p:txBody>
      </p:sp>
      <p:sp>
        <p:nvSpPr>
          <p:cNvPr id="13" name="TextBox 12">
            <a:extLst>
              <a:ext uri="{FF2B5EF4-FFF2-40B4-BE49-F238E27FC236}">
                <a16:creationId xmlns:a16="http://schemas.microsoft.com/office/drawing/2014/main" id="{6ADC069A-F0BA-5125-BFAC-FD70C5C52B0D}"/>
              </a:ext>
            </a:extLst>
          </p:cNvPr>
          <p:cNvSpPr txBox="1"/>
          <p:nvPr/>
        </p:nvSpPr>
        <p:spPr>
          <a:xfrm>
            <a:off x="3354269" y="3701118"/>
            <a:ext cx="307776" cy="553998"/>
          </a:xfrm>
          <a:prstGeom prst="rect">
            <a:avLst/>
          </a:prstGeom>
          <a:noFill/>
        </p:spPr>
        <p:txBody>
          <a:bodyPr wrap="square" rtlCol="0">
            <a:spAutoFit/>
          </a:bodyPr>
          <a:lstStyle/>
          <a:p>
            <a:r>
              <a:rPr lang="en-US" dirty="0"/>
              <a:t> </a:t>
            </a:r>
            <a:r>
              <a:rPr lang="en-US" sz="1200" dirty="0"/>
              <a:t>7</a:t>
            </a:r>
            <a:endParaRPr lang="en-US" sz="1200" dirty="0">
              <a:latin typeface="Franklin Gothic Book" panose="020B0503020102020204" pitchFamily="34" charset="0"/>
            </a:endParaRPr>
          </a:p>
        </p:txBody>
      </p:sp>
    </p:spTree>
    <p:extLst>
      <p:ext uri="{BB962C8B-B14F-4D97-AF65-F5344CB8AC3E}">
        <p14:creationId xmlns:p14="http://schemas.microsoft.com/office/powerpoint/2010/main" val="1532716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CRS in Louisiana</a:t>
            </a:r>
          </a:p>
        </p:txBody>
      </p:sp>
      <p:sp>
        <p:nvSpPr>
          <p:cNvPr id="5" name="Slide Number Placeholder 4"/>
          <p:cNvSpPr>
            <a:spLocks noGrp="1"/>
          </p:cNvSpPr>
          <p:nvPr>
            <p:ph type="sldNum" sz="quarter" idx="10"/>
          </p:nvPr>
        </p:nvSpPr>
        <p:spPr/>
        <p:txBody>
          <a:bodyPr/>
          <a:lstStyle/>
          <a:p>
            <a:fld id="{D5C9B0AA-EE54-4968-95E5-6586D6E0F47B}" type="slidenum">
              <a:rPr lang="en-US" smtClean="0"/>
              <a:pPr/>
              <a:t>25</a:t>
            </a:fld>
            <a:endParaRPr lang="en-US" dirty="0"/>
          </a:p>
        </p:txBody>
      </p:sp>
      <p:sp>
        <p:nvSpPr>
          <p:cNvPr id="4" name="Content Placeholder 3"/>
          <p:cNvSpPr>
            <a:spLocks noGrp="1"/>
          </p:cNvSpPr>
          <p:nvPr>
            <p:ph sz="half" idx="1"/>
          </p:nvPr>
        </p:nvSpPr>
        <p:spPr>
          <a:xfrm>
            <a:off x="585536" y="2677464"/>
            <a:ext cx="6653463" cy="1759743"/>
          </a:xfrm>
        </p:spPr>
        <p:txBody>
          <a:bodyPr/>
          <a:lstStyle/>
          <a:p>
            <a:pPr marL="457200" indent="-457200">
              <a:spcAft>
                <a:spcPts val="1200"/>
              </a:spcAft>
            </a:pPr>
            <a:r>
              <a:rPr lang="en-US" sz="2600" dirty="0"/>
              <a:t>Over 242,000 (78%) of Louisiana’s Flood Insurance Policies are in CRS Communities</a:t>
            </a:r>
          </a:p>
          <a:p>
            <a:pPr marL="457200" indent="-457200">
              <a:lnSpc>
                <a:spcPct val="108000"/>
              </a:lnSpc>
              <a:spcBef>
                <a:spcPts val="1200"/>
              </a:spcBef>
            </a:pPr>
            <a:r>
              <a:rPr lang="en-US" sz="2600" dirty="0"/>
              <a:t>Over $40M in premium savings annual</a:t>
            </a:r>
          </a:p>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03780283"/>
              </p:ext>
            </p:extLst>
          </p:nvPr>
        </p:nvGraphicFramePr>
        <p:xfrm>
          <a:off x="6324600" y="1752600"/>
          <a:ext cx="4704347" cy="36094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38405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800100" y="1445712"/>
            <a:ext cx="10591800" cy="4572000"/>
          </a:xfrm>
        </p:spPr>
        <p:txBody>
          <a:bodyPr/>
          <a:lstStyle/>
          <a:p>
            <a:pPr marL="0" indent="0">
              <a:lnSpc>
                <a:spcPct val="108000"/>
              </a:lnSpc>
              <a:spcAft>
                <a:spcPts val="1200"/>
              </a:spcAft>
              <a:buNone/>
            </a:pPr>
            <a:r>
              <a:rPr lang="en-US" sz="2800" dirty="0"/>
              <a:t>Cooperating Technical Partner (CTP)</a:t>
            </a:r>
          </a:p>
          <a:p>
            <a:pPr marL="806450">
              <a:lnSpc>
                <a:spcPct val="108000"/>
              </a:lnSpc>
              <a:spcAft>
                <a:spcPts val="300"/>
              </a:spcAft>
            </a:pPr>
            <a:r>
              <a:rPr lang="en-US" sz="2000" dirty="0"/>
              <a:t>Risk Mapping, Assessment and Planning (Risk MAP)</a:t>
            </a:r>
          </a:p>
          <a:p>
            <a:pPr marL="1371600" lvl="1" indent="-342900" defTabSz="1143000">
              <a:lnSpc>
                <a:spcPct val="108000"/>
              </a:lnSpc>
            </a:pPr>
            <a:r>
              <a:rPr lang="en-US" sz="2000" dirty="0"/>
              <a:t>FEMA’s process for updating Flood Insurance Rate Maps (FIRMs)</a:t>
            </a:r>
          </a:p>
          <a:p>
            <a:pPr marL="806450" lvl="1" indent="-342900">
              <a:buNone/>
            </a:pPr>
            <a:endParaRPr lang="en-US" sz="1050" dirty="0"/>
          </a:p>
          <a:p>
            <a:pPr marL="806450">
              <a:lnSpc>
                <a:spcPct val="108000"/>
              </a:lnSpc>
              <a:spcAft>
                <a:spcPts val="300"/>
              </a:spcAft>
            </a:pPr>
            <a:r>
              <a:rPr lang="en-US" sz="2000" dirty="0"/>
              <a:t>We have been a Cooperating Technical Partner (CTP) since 2015</a:t>
            </a:r>
          </a:p>
          <a:p>
            <a:pPr marL="1371600" lvl="1" indent="-342900" defTabSz="1431925">
              <a:lnSpc>
                <a:spcPct val="108000"/>
              </a:lnSpc>
            </a:pPr>
            <a:r>
              <a:rPr lang="en-US" sz="2000" dirty="0">
                <a:solidFill>
                  <a:srgbClr val="FF0000"/>
                </a:solidFill>
              </a:rPr>
              <a:t>This is 100% funded by FEMA</a:t>
            </a:r>
          </a:p>
          <a:p>
            <a:pPr marL="806450" lvl="1" indent="-342900">
              <a:lnSpc>
                <a:spcPct val="108000"/>
              </a:lnSpc>
              <a:buNone/>
            </a:pPr>
            <a:endParaRPr lang="en-US" sz="1050" dirty="0">
              <a:solidFill>
                <a:srgbClr val="FF0000"/>
              </a:solidFill>
            </a:endParaRPr>
          </a:p>
          <a:p>
            <a:pPr marL="806450">
              <a:lnSpc>
                <a:spcPct val="108000"/>
              </a:lnSpc>
              <a:spcAft>
                <a:spcPts val="300"/>
              </a:spcAft>
            </a:pPr>
            <a:r>
              <a:rPr lang="en-US" sz="2000" dirty="0"/>
              <a:t>Work with FEMA to release updated flood risk information to communities</a:t>
            </a:r>
          </a:p>
          <a:p>
            <a:pPr marL="806450">
              <a:buNone/>
            </a:pPr>
            <a:endParaRPr lang="en-US" sz="1050" dirty="0"/>
          </a:p>
          <a:p>
            <a:pPr marL="806450">
              <a:spcAft>
                <a:spcPts val="300"/>
              </a:spcAft>
            </a:pPr>
            <a:r>
              <a:rPr lang="en-US" sz="2000" dirty="0"/>
              <a:t>Update the CTP Business Plan yearly to FEMA with project priorities based on FEMA’s goals and metrics</a:t>
            </a:r>
          </a:p>
          <a:p>
            <a:pPr marL="806450">
              <a:buNone/>
            </a:pPr>
            <a:endParaRPr lang="en-US" sz="1050" dirty="0"/>
          </a:p>
          <a:p>
            <a:pPr marL="806450"/>
            <a:r>
              <a:rPr lang="en-US" sz="2000" dirty="0"/>
              <a:t>Currently have two contracts to assist with CTP/NFIP task orders. The value of the combined contracts is $10 million </a:t>
            </a:r>
          </a:p>
        </p:txBody>
      </p:sp>
      <p:sp>
        <p:nvSpPr>
          <p:cNvPr id="2" name="Slide Number Placeholder 1"/>
          <p:cNvSpPr>
            <a:spLocks noGrp="1"/>
          </p:cNvSpPr>
          <p:nvPr>
            <p:ph type="sldNum" sz="quarter" idx="10"/>
          </p:nvPr>
        </p:nvSpPr>
        <p:spPr/>
        <p:txBody>
          <a:bodyPr/>
          <a:lstStyle/>
          <a:p>
            <a:fld id="{D5C9B0AA-EE54-4968-95E5-6586D6E0F47B}" type="slidenum">
              <a:rPr lang="en-US" smtClean="0"/>
              <a:pPr/>
              <a:t>26</a:t>
            </a:fld>
            <a:endParaRPr lang="en-US" dirty="0"/>
          </a:p>
        </p:txBody>
      </p:sp>
      <p:sp>
        <p:nvSpPr>
          <p:cNvPr id="5" name="Title 1"/>
          <p:cNvSpPr txBox="1">
            <a:spLocks noGrp="1"/>
          </p:cNvSpPr>
          <p:nvPr>
            <p:ph type="title"/>
          </p:nvPr>
        </p:nvSpPr>
        <p:spPr>
          <a:xfrm>
            <a:off x="609600" y="381000"/>
            <a:ext cx="10972800" cy="1143000"/>
          </a:xfrm>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latin typeface="Franklin Gothic Medium" panose="020B0603020102020204" pitchFamily="34" charset="0"/>
              </a:rPr>
              <a:t>The State NFIP Office’s Role </a:t>
            </a:r>
            <a:br>
              <a:rPr lang="en-US" dirty="0">
                <a:latin typeface="Franklin Gothic Medium" panose="020B0603020102020204" pitchFamily="34" charset="0"/>
              </a:rPr>
            </a:br>
            <a:r>
              <a:rPr lang="en-US" dirty="0">
                <a:latin typeface="Franklin Gothic Medium" panose="020B0603020102020204" pitchFamily="34" charset="0"/>
              </a:rPr>
              <a:t>in Risk MAP</a:t>
            </a:r>
          </a:p>
        </p:txBody>
      </p:sp>
    </p:spTree>
    <p:extLst>
      <p:ext uri="{BB962C8B-B14F-4D97-AF65-F5344CB8AC3E}">
        <p14:creationId xmlns:p14="http://schemas.microsoft.com/office/powerpoint/2010/main" val="3315608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38350" y="1295400"/>
            <a:ext cx="4057650" cy="2514600"/>
          </a:xfrm>
        </p:spPr>
        <p:txBody>
          <a:bodyPr/>
          <a:lstStyle/>
          <a:p>
            <a:pPr>
              <a:lnSpc>
                <a:spcPct val="120000"/>
              </a:lnSpc>
              <a:spcBef>
                <a:spcPts val="0"/>
              </a:spcBef>
              <a:spcAft>
                <a:spcPts val="0"/>
              </a:spcAft>
            </a:pPr>
            <a:r>
              <a:rPr lang="en-US" sz="2400" b="1" dirty="0"/>
              <a:t>Pam Lightfoot, CFM</a:t>
            </a:r>
          </a:p>
          <a:p>
            <a:pPr>
              <a:lnSpc>
                <a:spcPct val="120000"/>
              </a:lnSpc>
              <a:spcBef>
                <a:spcPts val="0"/>
              </a:spcBef>
              <a:spcAft>
                <a:spcPts val="0"/>
              </a:spcAft>
            </a:pPr>
            <a:r>
              <a:rPr lang="en-US" sz="2000" i="1" dirty="0"/>
              <a:t>Louisiana DOTD</a:t>
            </a:r>
          </a:p>
          <a:p>
            <a:pPr>
              <a:lnSpc>
                <a:spcPct val="120000"/>
              </a:lnSpc>
              <a:spcBef>
                <a:spcPts val="0"/>
              </a:spcBef>
              <a:spcAft>
                <a:spcPts val="0"/>
              </a:spcAft>
            </a:pPr>
            <a:r>
              <a:rPr lang="en-US" sz="2000" i="1" dirty="0"/>
              <a:t>Interim NFIP State Coordinator &amp;</a:t>
            </a:r>
          </a:p>
          <a:p>
            <a:pPr>
              <a:lnSpc>
                <a:spcPct val="120000"/>
              </a:lnSpc>
              <a:spcBef>
                <a:spcPts val="0"/>
              </a:spcBef>
              <a:spcAft>
                <a:spcPts val="0"/>
              </a:spcAft>
            </a:pPr>
            <a:r>
              <a:rPr lang="en-US" sz="2000" i="1" dirty="0"/>
              <a:t>CTP Program Manager</a:t>
            </a:r>
          </a:p>
          <a:p>
            <a:pPr>
              <a:lnSpc>
                <a:spcPct val="120000"/>
              </a:lnSpc>
              <a:spcBef>
                <a:spcPts val="0"/>
              </a:spcBef>
              <a:spcAft>
                <a:spcPts val="0"/>
              </a:spcAft>
            </a:pPr>
            <a:r>
              <a:rPr lang="en-US" sz="2000" i="1" dirty="0"/>
              <a:t>(225) 379-3005</a:t>
            </a:r>
          </a:p>
          <a:p>
            <a:pPr>
              <a:lnSpc>
                <a:spcPct val="120000"/>
              </a:lnSpc>
              <a:spcBef>
                <a:spcPts val="0"/>
              </a:spcBef>
              <a:spcAft>
                <a:spcPts val="0"/>
              </a:spcAft>
            </a:pPr>
            <a:r>
              <a:rPr lang="en-US" sz="2000" i="1" dirty="0">
                <a:hlinkClick r:id="rId3"/>
              </a:rPr>
              <a:t>Pam.Lightfoot@la.gov</a:t>
            </a:r>
            <a:endParaRPr lang="en-US" sz="2000" i="1" dirty="0"/>
          </a:p>
        </p:txBody>
      </p:sp>
      <p:sp>
        <p:nvSpPr>
          <p:cNvPr id="3" name="Title 4"/>
          <p:cNvSpPr txBox="1">
            <a:spLocks/>
          </p:cNvSpPr>
          <p:nvPr/>
        </p:nvSpPr>
        <p:spPr>
          <a:xfrm>
            <a:off x="609600" y="304800"/>
            <a:ext cx="10972800" cy="792162"/>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solidFill>
                  <a:schemeClr val="bg1">
                    <a:lumMod val="85000"/>
                  </a:schemeClr>
                </a:solidFill>
                <a:latin typeface="Franklin Gothic Medium" panose="020B0603020102020204" pitchFamily="34" charset="0"/>
              </a:rPr>
              <a:t>NFIP Contacts</a:t>
            </a:r>
          </a:p>
        </p:txBody>
      </p:sp>
      <p:sp>
        <p:nvSpPr>
          <p:cNvPr id="4" name="Subtitle 1"/>
          <p:cNvSpPr txBox="1">
            <a:spLocks/>
          </p:cNvSpPr>
          <p:nvPr/>
        </p:nvSpPr>
        <p:spPr bwMode="auto">
          <a:xfrm>
            <a:off x="6872287" y="1295400"/>
            <a:ext cx="4724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ts val="3200"/>
              </a:lnSpc>
              <a:spcBef>
                <a:spcPct val="20000"/>
              </a:spcBef>
              <a:spcAft>
                <a:spcPct val="0"/>
              </a:spcAft>
              <a:buFont typeface="Arial" panose="020B0604020202020204" pitchFamily="34" charset="0"/>
              <a:buNone/>
              <a:defRPr sz="3200" kern="1200">
                <a:solidFill>
                  <a:schemeClr val="bg1">
                    <a:lumMod val="85000"/>
                  </a:schemeClr>
                </a:solidFill>
                <a:latin typeface="Franklin Gothic Medium" panose="020B0603020102020204" pitchFamily="34" charset="0"/>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08000"/>
              </a:lnSpc>
              <a:spcBef>
                <a:spcPts val="0"/>
              </a:spcBef>
              <a:spcAft>
                <a:spcPts val="0"/>
              </a:spcAft>
            </a:pPr>
            <a:r>
              <a:rPr lang="en-US" sz="2400" b="1" dirty="0"/>
              <a:t>Tatanisha White</a:t>
            </a:r>
          </a:p>
          <a:p>
            <a:pPr>
              <a:lnSpc>
                <a:spcPct val="108000"/>
              </a:lnSpc>
              <a:spcBef>
                <a:spcPts val="0"/>
              </a:spcBef>
              <a:spcAft>
                <a:spcPts val="0"/>
              </a:spcAft>
            </a:pPr>
            <a:r>
              <a:rPr lang="en-US" sz="2000" i="1" dirty="0"/>
              <a:t>Louisiana DOTD CRS Program Manager</a:t>
            </a:r>
          </a:p>
          <a:p>
            <a:pPr>
              <a:lnSpc>
                <a:spcPct val="108000"/>
              </a:lnSpc>
              <a:spcBef>
                <a:spcPts val="0"/>
              </a:spcBef>
              <a:spcAft>
                <a:spcPts val="0"/>
              </a:spcAft>
            </a:pPr>
            <a:r>
              <a:rPr lang="en-US" sz="2000" i="1" dirty="0">
                <a:hlinkClick r:id="rId4"/>
              </a:rPr>
              <a:t>Tatanisha.White@la.gov</a:t>
            </a:r>
            <a:endParaRPr lang="en-US" sz="2000" i="1" dirty="0"/>
          </a:p>
          <a:p>
            <a:pPr>
              <a:lnSpc>
                <a:spcPct val="120000"/>
              </a:lnSpc>
              <a:spcBef>
                <a:spcPts val="0"/>
              </a:spcBef>
              <a:spcAft>
                <a:spcPts val="0"/>
              </a:spcAft>
            </a:pPr>
            <a:endParaRPr lang="en-US" sz="2000" i="1" dirty="0"/>
          </a:p>
        </p:txBody>
      </p:sp>
      <p:sp>
        <p:nvSpPr>
          <p:cNvPr id="5" name="Subtitle 1"/>
          <p:cNvSpPr txBox="1">
            <a:spLocks/>
          </p:cNvSpPr>
          <p:nvPr/>
        </p:nvSpPr>
        <p:spPr bwMode="auto">
          <a:xfrm>
            <a:off x="6872287" y="2667000"/>
            <a:ext cx="4038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ts val="3200"/>
              </a:lnSpc>
              <a:spcBef>
                <a:spcPct val="20000"/>
              </a:spcBef>
              <a:spcAft>
                <a:spcPct val="0"/>
              </a:spcAft>
              <a:buFont typeface="Arial" panose="020B0604020202020204" pitchFamily="34" charset="0"/>
              <a:buNone/>
              <a:defRPr sz="3200" kern="1200">
                <a:solidFill>
                  <a:schemeClr val="bg1">
                    <a:lumMod val="85000"/>
                  </a:schemeClr>
                </a:solidFill>
                <a:latin typeface="Franklin Gothic Medium" panose="020B0603020102020204" pitchFamily="34" charset="0"/>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08000"/>
              </a:lnSpc>
              <a:spcBef>
                <a:spcPts val="0"/>
              </a:spcBef>
              <a:spcAft>
                <a:spcPts val="0"/>
              </a:spcAft>
            </a:pPr>
            <a:r>
              <a:rPr lang="en-US" sz="2400" b="1" dirty="0"/>
              <a:t>Jennifer </a:t>
            </a:r>
            <a:r>
              <a:rPr lang="en-US" sz="2400" b="1" dirty="0" err="1"/>
              <a:t>Rachal</a:t>
            </a:r>
            <a:r>
              <a:rPr lang="en-US" sz="2400" b="1" dirty="0"/>
              <a:t>, CFM</a:t>
            </a:r>
          </a:p>
          <a:p>
            <a:pPr>
              <a:lnSpc>
                <a:spcPct val="108000"/>
              </a:lnSpc>
              <a:spcBef>
                <a:spcPts val="0"/>
              </a:spcBef>
              <a:spcAft>
                <a:spcPts val="0"/>
              </a:spcAft>
            </a:pPr>
            <a:r>
              <a:rPr lang="en-US" sz="2000" i="1" dirty="0"/>
              <a:t>ISO/CRS Specialist</a:t>
            </a:r>
          </a:p>
          <a:p>
            <a:pPr>
              <a:lnSpc>
                <a:spcPct val="108000"/>
              </a:lnSpc>
              <a:spcBef>
                <a:spcPts val="0"/>
              </a:spcBef>
              <a:spcAft>
                <a:spcPts val="0"/>
              </a:spcAft>
            </a:pPr>
            <a:r>
              <a:rPr lang="en-US" sz="2000" i="1" dirty="0">
                <a:hlinkClick r:id="rId5"/>
              </a:rPr>
              <a:t>Jennifer.Rachal@verisk.com</a:t>
            </a:r>
            <a:endParaRPr lang="en-US" sz="2000" i="1" dirty="0"/>
          </a:p>
          <a:p>
            <a:pPr>
              <a:lnSpc>
                <a:spcPct val="108000"/>
              </a:lnSpc>
              <a:spcBef>
                <a:spcPts val="0"/>
              </a:spcBef>
              <a:spcAft>
                <a:spcPts val="0"/>
              </a:spcAft>
            </a:pPr>
            <a:endParaRPr lang="en-US" sz="2000" i="1" dirty="0"/>
          </a:p>
          <a:p>
            <a:pPr>
              <a:lnSpc>
                <a:spcPct val="120000"/>
              </a:lnSpc>
              <a:spcBef>
                <a:spcPts val="0"/>
              </a:spcBef>
              <a:spcAft>
                <a:spcPts val="0"/>
              </a:spcAft>
            </a:pPr>
            <a:endParaRPr lang="en-US" sz="2000" i="1" dirty="0"/>
          </a:p>
        </p:txBody>
      </p:sp>
      <p:sp>
        <p:nvSpPr>
          <p:cNvPr id="9" name="Subtitle 1">
            <a:extLst>
              <a:ext uri="{FF2B5EF4-FFF2-40B4-BE49-F238E27FC236}">
                <a16:creationId xmlns:a16="http://schemas.microsoft.com/office/drawing/2014/main" id="{81DB4247-D6E0-7080-F9C6-3632F74488C5}"/>
              </a:ext>
            </a:extLst>
          </p:cNvPr>
          <p:cNvSpPr txBox="1">
            <a:spLocks/>
          </p:cNvSpPr>
          <p:nvPr/>
        </p:nvSpPr>
        <p:spPr bwMode="auto">
          <a:xfrm>
            <a:off x="3733800" y="4191000"/>
            <a:ext cx="6553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ts val="3200"/>
              </a:lnSpc>
              <a:spcBef>
                <a:spcPct val="20000"/>
              </a:spcBef>
              <a:spcAft>
                <a:spcPct val="0"/>
              </a:spcAft>
              <a:buFont typeface="Arial" panose="020B0604020202020204" pitchFamily="34" charset="0"/>
              <a:buNone/>
              <a:defRPr sz="3200" kern="1200">
                <a:solidFill>
                  <a:schemeClr val="bg1">
                    <a:lumMod val="85000"/>
                  </a:schemeClr>
                </a:solidFill>
                <a:latin typeface="Franklin Gothic Medium" panose="020B0603020102020204" pitchFamily="34" charset="0"/>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08000"/>
              </a:lnSpc>
              <a:spcBef>
                <a:spcPts val="0"/>
              </a:spcBef>
              <a:spcAft>
                <a:spcPts val="0"/>
              </a:spcAft>
            </a:pPr>
            <a:r>
              <a:rPr lang="en-US" sz="2400" b="1" dirty="0"/>
              <a:t>Local Floodplain Administrator (FPA)</a:t>
            </a:r>
          </a:p>
          <a:p>
            <a:r>
              <a:rPr lang="en-US" sz="1200" u="sng" dirty="0">
                <a:hlinkClick r:id="rId6"/>
              </a:rPr>
              <a:t>https://wwwapps.dotd.la.gov/multimodal/public_works/lafloods/Community_Contacts.aspx</a:t>
            </a:r>
            <a:endParaRPr lang="en-US" sz="1200" dirty="0"/>
          </a:p>
          <a:p>
            <a:pPr>
              <a:lnSpc>
                <a:spcPct val="108000"/>
              </a:lnSpc>
              <a:spcBef>
                <a:spcPts val="0"/>
              </a:spcBef>
              <a:spcAft>
                <a:spcPts val="0"/>
              </a:spcAft>
            </a:pPr>
            <a:endParaRPr lang="en-US" sz="2000" i="1" dirty="0"/>
          </a:p>
          <a:p>
            <a:pPr>
              <a:lnSpc>
                <a:spcPct val="120000"/>
              </a:lnSpc>
              <a:spcBef>
                <a:spcPts val="0"/>
              </a:spcBef>
              <a:spcAft>
                <a:spcPts val="0"/>
              </a:spcAft>
            </a:pPr>
            <a:endParaRPr lang="en-US" sz="2000" i="1" dirty="0"/>
          </a:p>
        </p:txBody>
      </p:sp>
    </p:spTree>
    <p:extLst>
      <p:ext uri="{BB962C8B-B14F-4D97-AF65-F5344CB8AC3E}">
        <p14:creationId xmlns:p14="http://schemas.microsoft.com/office/powerpoint/2010/main" val="416452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981200" y="1455738"/>
            <a:ext cx="8229600" cy="4267200"/>
          </a:xfrm>
        </p:spPr>
        <p:txBody>
          <a:bodyPr/>
          <a:lstStyle/>
          <a:p>
            <a:pPr>
              <a:lnSpc>
                <a:spcPct val="108000"/>
              </a:lnSpc>
              <a:spcAft>
                <a:spcPts val="1200"/>
              </a:spcAft>
            </a:pPr>
            <a:r>
              <a:rPr lang="en-US" sz="2800" dirty="0"/>
              <a:t>Established 1968, administered by FEMA</a:t>
            </a:r>
          </a:p>
          <a:p>
            <a:pPr>
              <a:lnSpc>
                <a:spcPct val="108000"/>
              </a:lnSpc>
              <a:spcAft>
                <a:spcPts val="600"/>
              </a:spcAft>
            </a:pPr>
            <a:r>
              <a:rPr lang="en-US" altLang="en-US" sz="2800" dirty="0"/>
              <a:t>There are three main parts to the NFIP:</a:t>
            </a:r>
          </a:p>
          <a:p>
            <a:pPr marL="1028700" lvl="1" indent="-342900">
              <a:lnSpc>
                <a:spcPct val="108000"/>
              </a:lnSpc>
              <a:buFont typeface="Arial" panose="020B0604020202020204" pitchFamily="34" charset="0"/>
              <a:buChar char="•"/>
            </a:pPr>
            <a:r>
              <a:rPr lang="en-US" dirty="0"/>
              <a:t>Floodplain management</a:t>
            </a:r>
          </a:p>
          <a:p>
            <a:pPr marL="1028700" lvl="1" indent="-342900">
              <a:lnSpc>
                <a:spcPct val="108000"/>
              </a:lnSpc>
              <a:buFont typeface="Arial" panose="020B0604020202020204" pitchFamily="34" charset="0"/>
              <a:buChar char="•"/>
            </a:pPr>
            <a:r>
              <a:rPr lang="en-US" dirty="0"/>
              <a:t>Insurance</a:t>
            </a:r>
          </a:p>
          <a:p>
            <a:pPr marL="1028700" lvl="1" indent="-342900">
              <a:lnSpc>
                <a:spcPct val="108000"/>
              </a:lnSpc>
              <a:buFont typeface="Arial" panose="020B0604020202020204" pitchFamily="34" charset="0"/>
              <a:buChar char="•"/>
            </a:pPr>
            <a:r>
              <a:rPr lang="en-US" dirty="0"/>
              <a:t>Mapping</a:t>
            </a:r>
          </a:p>
          <a:p>
            <a:pPr>
              <a:spcBef>
                <a:spcPts val="1200"/>
              </a:spcBef>
              <a:spcAft>
                <a:spcPts val="1200"/>
              </a:spcAft>
            </a:pPr>
            <a:r>
              <a:rPr lang="en-US" sz="2800" dirty="0"/>
              <a:t>Community participation is voluntary but required for residents to buy flood insurance</a:t>
            </a:r>
          </a:p>
          <a:p>
            <a:pPr>
              <a:lnSpc>
                <a:spcPct val="108000"/>
              </a:lnSpc>
            </a:pPr>
            <a:r>
              <a:rPr lang="en-US" sz="2800" dirty="0"/>
              <a:t>Local enforcement is the backbone of the program</a:t>
            </a:r>
          </a:p>
        </p:txBody>
      </p:sp>
      <p:sp>
        <p:nvSpPr>
          <p:cNvPr id="2" name="Slide Number Placeholder 1"/>
          <p:cNvSpPr>
            <a:spLocks noGrp="1"/>
          </p:cNvSpPr>
          <p:nvPr>
            <p:ph type="sldNum" sz="quarter" idx="10"/>
          </p:nvPr>
        </p:nvSpPr>
        <p:spPr/>
        <p:txBody>
          <a:bodyPr/>
          <a:lstStyle/>
          <a:p>
            <a:fld id="{D5C9B0AA-EE54-4968-95E5-6586D6E0F47B}" type="slidenum">
              <a:rPr lang="en-US" smtClean="0"/>
              <a:pPr/>
              <a:t>3</a:t>
            </a:fld>
            <a:endParaRPr lang="en-US" dirty="0"/>
          </a:p>
        </p:txBody>
      </p:sp>
      <p:sp>
        <p:nvSpPr>
          <p:cNvPr id="5" name="Title 1"/>
          <p:cNvSpPr txBox="1">
            <a:spLocks noGrp="1"/>
          </p:cNvSpPr>
          <p:nvPr>
            <p:ph type="title"/>
          </p:nvPr>
        </p:nvSpPr>
        <p:spPr>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latin typeface="Franklin Gothic Medium" panose="020B0603020102020204" pitchFamily="34" charset="0"/>
              </a:rPr>
              <a:t>The NFIP at a Glance</a:t>
            </a:r>
          </a:p>
        </p:txBody>
      </p:sp>
    </p:spTree>
    <p:extLst>
      <p:ext uri="{BB962C8B-B14F-4D97-AF65-F5344CB8AC3E}">
        <p14:creationId xmlns:p14="http://schemas.microsoft.com/office/powerpoint/2010/main" val="193990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981200" y="1600200"/>
            <a:ext cx="8229600" cy="3962400"/>
          </a:xfrm>
        </p:spPr>
        <p:txBody>
          <a:bodyPr/>
          <a:lstStyle/>
          <a:p>
            <a:pPr marL="0" indent="0">
              <a:lnSpc>
                <a:spcPct val="108000"/>
              </a:lnSpc>
              <a:spcAft>
                <a:spcPts val="600"/>
              </a:spcAft>
              <a:buNone/>
            </a:pPr>
            <a:r>
              <a:rPr lang="en-US" dirty="0"/>
              <a:t>Purpose:</a:t>
            </a:r>
          </a:p>
          <a:p>
            <a:pPr lvl="1">
              <a:lnSpc>
                <a:spcPct val="108000"/>
              </a:lnSpc>
              <a:buFont typeface="Arial" panose="020B0604020202020204" pitchFamily="34" charset="0"/>
              <a:buChar char="•"/>
            </a:pPr>
            <a:r>
              <a:rPr lang="en-US" dirty="0"/>
              <a:t>Reduce loss of life and property</a:t>
            </a:r>
          </a:p>
          <a:p>
            <a:pPr lvl="1">
              <a:lnSpc>
                <a:spcPct val="108000"/>
              </a:lnSpc>
              <a:buFont typeface="Arial" panose="020B0604020202020204" pitchFamily="34" charset="0"/>
              <a:buChar char="•"/>
            </a:pPr>
            <a:r>
              <a:rPr lang="en-US" dirty="0"/>
              <a:t>Minimize disruption from flood events</a:t>
            </a:r>
          </a:p>
          <a:p>
            <a:pPr lvl="1">
              <a:lnSpc>
                <a:spcPct val="108000"/>
              </a:lnSpc>
              <a:buFont typeface="Arial" panose="020B0604020202020204" pitchFamily="34" charset="0"/>
              <a:buChar char="•"/>
            </a:pPr>
            <a:r>
              <a:rPr lang="en-US" dirty="0"/>
              <a:t>Promote resilient development</a:t>
            </a:r>
          </a:p>
          <a:p>
            <a:pPr marL="0" indent="0">
              <a:lnSpc>
                <a:spcPct val="108000"/>
              </a:lnSpc>
              <a:spcBef>
                <a:spcPts val="1200"/>
              </a:spcBef>
              <a:spcAft>
                <a:spcPts val="600"/>
              </a:spcAft>
              <a:buNone/>
            </a:pPr>
            <a:r>
              <a:rPr lang="en-US" dirty="0"/>
              <a:t>Benefits:</a:t>
            </a:r>
          </a:p>
          <a:p>
            <a:pPr lvl="1">
              <a:lnSpc>
                <a:spcPct val="108000"/>
              </a:lnSpc>
              <a:buFont typeface="Arial" panose="020B0604020202020204" pitchFamily="34" charset="0"/>
              <a:buChar char="•"/>
            </a:pPr>
            <a:r>
              <a:rPr lang="en-US" dirty="0"/>
              <a:t>Purchase of affordable flood insurance</a:t>
            </a:r>
          </a:p>
          <a:p>
            <a:pPr lvl="1">
              <a:lnSpc>
                <a:spcPct val="108000"/>
              </a:lnSpc>
              <a:buFont typeface="Arial" panose="020B0604020202020204" pitchFamily="34" charset="0"/>
              <a:buChar char="•"/>
            </a:pPr>
            <a:r>
              <a:rPr lang="en-US" dirty="0"/>
              <a:t>Eligibility for other sources of Federal Aid</a:t>
            </a:r>
          </a:p>
          <a:p>
            <a:pPr>
              <a:lnSpc>
                <a:spcPct val="108000"/>
              </a:lnSpc>
            </a:pPr>
            <a:endParaRPr lang="en-US" sz="2800" dirty="0"/>
          </a:p>
        </p:txBody>
      </p:sp>
      <p:sp>
        <p:nvSpPr>
          <p:cNvPr id="2" name="Slide Number Placeholder 1"/>
          <p:cNvSpPr>
            <a:spLocks noGrp="1"/>
          </p:cNvSpPr>
          <p:nvPr>
            <p:ph type="sldNum" sz="quarter" idx="10"/>
          </p:nvPr>
        </p:nvSpPr>
        <p:spPr/>
        <p:txBody>
          <a:bodyPr/>
          <a:lstStyle/>
          <a:p>
            <a:fld id="{D5C9B0AA-EE54-4968-95E5-6586D6E0F47B}" type="slidenum">
              <a:rPr lang="en-US" smtClean="0"/>
              <a:pPr/>
              <a:t>4</a:t>
            </a:fld>
            <a:endParaRPr lang="en-US" dirty="0"/>
          </a:p>
        </p:txBody>
      </p:sp>
      <p:sp>
        <p:nvSpPr>
          <p:cNvPr id="5" name="Title 1"/>
          <p:cNvSpPr txBox="1">
            <a:spLocks noGrp="1"/>
          </p:cNvSpPr>
          <p:nvPr>
            <p:ph type="title"/>
          </p:nvPr>
        </p:nvSpPr>
        <p:spPr>
          <a:prstGeom prst="rect">
            <a:avLst/>
          </a:prstGeom>
        </p:spPr>
        <p:txBody>
          <a:bodyPr anchor="ctr" anchorCtr="0"/>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latin typeface="Franklin Gothic Medium" panose="020B0603020102020204" pitchFamily="34" charset="0"/>
              </a:rPr>
              <a:t>Purpose &amp; Benefits of Joining the NFIP</a:t>
            </a:r>
          </a:p>
        </p:txBody>
      </p:sp>
    </p:spTree>
    <p:extLst>
      <p:ext uri="{BB962C8B-B14F-4D97-AF65-F5344CB8AC3E}">
        <p14:creationId xmlns:p14="http://schemas.microsoft.com/office/powerpoint/2010/main" val="1681310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The Special Flood Hazard Area (SFHA)</a:t>
            </a:r>
            <a:endParaRPr lang="en-US" altLang="en-US" dirty="0"/>
          </a:p>
        </p:txBody>
      </p:sp>
      <p:sp>
        <p:nvSpPr>
          <p:cNvPr id="17411" name="Content Placeholder 2"/>
          <p:cNvSpPr>
            <a:spLocks noGrp="1"/>
          </p:cNvSpPr>
          <p:nvPr>
            <p:ph idx="1"/>
          </p:nvPr>
        </p:nvSpPr>
        <p:spPr>
          <a:xfrm>
            <a:off x="1333500" y="1981200"/>
            <a:ext cx="9525000" cy="2514600"/>
          </a:xfrm>
        </p:spPr>
        <p:txBody>
          <a:bodyPr/>
          <a:lstStyle/>
          <a:p>
            <a:pPr>
              <a:spcAft>
                <a:spcPts val="1200"/>
              </a:spcAft>
            </a:pPr>
            <a:r>
              <a:rPr lang="en-US" sz="2800" dirty="0"/>
              <a:t>Areas subject to a 1% annual chance flood (100-year flood)</a:t>
            </a:r>
          </a:p>
          <a:p>
            <a:pPr>
              <a:lnSpc>
                <a:spcPct val="108000"/>
              </a:lnSpc>
              <a:spcAft>
                <a:spcPts val="1200"/>
              </a:spcAft>
            </a:pPr>
            <a:r>
              <a:rPr lang="en-US" sz="2800" dirty="0"/>
              <a:t>Zones A, AE, AH, AO, VE, V</a:t>
            </a:r>
          </a:p>
          <a:p>
            <a:pPr>
              <a:lnSpc>
                <a:spcPct val="108000"/>
              </a:lnSpc>
              <a:spcAft>
                <a:spcPts val="1200"/>
              </a:spcAft>
            </a:pPr>
            <a:r>
              <a:rPr lang="en-US" sz="2800" dirty="0"/>
              <a:t>Development in the SFHA triggers NFIP requirements</a:t>
            </a:r>
          </a:p>
          <a:p>
            <a:pPr>
              <a:lnSpc>
                <a:spcPct val="108000"/>
              </a:lnSpc>
              <a:spcAft>
                <a:spcPts val="1200"/>
              </a:spcAft>
            </a:pPr>
            <a:r>
              <a:rPr lang="en-US" sz="2800" dirty="0"/>
              <a:t>Mandatory purchase of flood insurance</a:t>
            </a:r>
          </a:p>
        </p:txBody>
      </p:sp>
      <p:sp>
        <p:nvSpPr>
          <p:cNvPr id="2" name="Slide Number Placeholder 1"/>
          <p:cNvSpPr>
            <a:spLocks noGrp="1"/>
          </p:cNvSpPr>
          <p:nvPr>
            <p:ph type="sldNum" sz="quarter" idx="10"/>
          </p:nvPr>
        </p:nvSpPr>
        <p:spPr/>
        <p:txBody>
          <a:bodyPr/>
          <a:lstStyle/>
          <a:p>
            <a:fld id="{D5C9B0AA-EE54-4968-95E5-6586D6E0F47B}" type="slidenum">
              <a:rPr lang="en-US" smtClean="0"/>
              <a:pPr/>
              <a:t>5</a:t>
            </a:fld>
            <a:endParaRPr lang="en-US" dirty="0"/>
          </a:p>
        </p:txBody>
      </p:sp>
    </p:spTree>
    <p:extLst>
      <p:ext uri="{BB962C8B-B14F-4D97-AF65-F5344CB8AC3E}">
        <p14:creationId xmlns:p14="http://schemas.microsoft.com/office/powerpoint/2010/main" val="370383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09600" y="457200"/>
            <a:ext cx="10972800" cy="1143000"/>
          </a:xfrm>
        </p:spPr>
        <p:txBody>
          <a:bodyPr/>
          <a:lstStyle/>
          <a:p>
            <a:r>
              <a:rPr lang="en-US" dirty="0"/>
              <a:t>Understanding Flood Insurance Rate Maps (FIRMs)</a:t>
            </a:r>
            <a:endParaRPr lang="en-US" altLang="en-US" dirty="0"/>
          </a:p>
        </p:txBody>
      </p:sp>
      <p:sp>
        <p:nvSpPr>
          <p:cNvPr id="17411" name="Content Placeholder 2"/>
          <p:cNvSpPr>
            <a:spLocks noGrp="1"/>
          </p:cNvSpPr>
          <p:nvPr>
            <p:ph idx="1"/>
          </p:nvPr>
        </p:nvSpPr>
        <p:spPr>
          <a:xfrm>
            <a:off x="1981200" y="1752600"/>
            <a:ext cx="8229600" cy="4114800"/>
          </a:xfrm>
        </p:spPr>
        <p:txBody>
          <a:bodyPr/>
          <a:lstStyle/>
          <a:p>
            <a:pPr>
              <a:lnSpc>
                <a:spcPct val="108000"/>
              </a:lnSpc>
              <a:spcAft>
                <a:spcPts val="600"/>
              </a:spcAft>
            </a:pPr>
            <a:r>
              <a:rPr lang="en-US" sz="2800" dirty="0"/>
              <a:t>Flood Risk Zones</a:t>
            </a:r>
          </a:p>
          <a:p>
            <a:pPr>
              <a:lnSpc>
                <a:spcPct val="108000"/>
              </a:lnSpc>
              <a:spcAft>
                <a:spcPts val="600"/>
              </a:spcAft>
            </a:pPr>
            <a:r>
              <a:rPr lang="en-US" sz="2800" dirty="0"/>
              <a:t>Base Flood Elevations (BFEs)</a:t>
            </a:r>
          </a:p>
          <a:p>
            <a:pPr>
              <a:lnSpc>
                <a:spcPct val="108000"/>
              </a:lnSpc>
              <a:spcAft>
                <a:spcPts val="600"/>
              </a:spcAft>
            </a:pPr>
            <a:r>
              <a:rPr lang="en-US" sz="2800" dirty="0"/>
              <a:t>Floodways/Coastal Areas</a:t>
            </a:r>
          </a:p>
          <a:p>
            <a:pPr>
              <a:lnSpc>
                <a:spcPct val="108000"/>
              </a:lnSpc>
              <a:spcAft>
                <a:spcPts val="600"/>
              </a:spcAft>
            </a:pPr>
            <a:r>
              <a:rPr lang="en-US" sz="2800" dirty="0"/>
              <a:t>Used for Compliance and Insurance Requirements</a:t>
            </a:r>
          </a:p>
          <a:p>
            <a:pPr>
              <a:lnSpc>
                <a:spcPct val="108000"/>
              </a:lnSpc>
              <a:spcAft>
                <a:spcPts val="0"/>
              </a:spcAft>
            </a:pPr>
            <a:r>
              <a:rPr lang="en-US" sz="2800" dirty="0"/>
              <a:t>Resources:</a:t>
            </a:r>
          </a:p>
          <a:p>
            <a:pPr marL="977900" lvl="1" indent="-292100" defTabSz="1028700">
              <a:lnSpc>
                <a:spcPct val="108000"/>
              </a:lnSpc>
              <a:buFont typeface="Arial" panose="020B0604020202020204" pitchFamily="34" charset="0"/>
              <a:buChar char="•"/>
            </a:pPr>
            <a:r>
              <a:rPr lang="en-US" sz="2400" dirty="0"/>
              <a:t>	FEMA Map Service Center (MSC)</a:t>
            </a:r>
          </a:p>
          <a:p>
            <a:pPr marL="977900" lvl="1" indent="-292100" defTabSz="1028700">
              <a:lnSpc>
                <a:spcPct val="108000"/>
              </a:lnSpc>
              <a:buFont typeface="Arial" panose="020B0604020202020204" pitchFamily="34" charset="0"/>
              <a:buChar char="•"/>
            </a:pPr>
            <a:r>
              <a:rPr lang="en-US" sz="2400" dirty="0"/>
              <a:t>	FEMA National Flood Hazard Layer (NFHL) Viewer</a:t>
            </a:r>
          </a:p>
          <a:p>
            <a:pPr marL="977900" lvl="1" indent="-292100" defTabSz="1028700">
              <a:lnSpc>
                <a:spcPct val="108000"/>
              </a:lnSpc>
              <a:buFont typeface="Arial" panose="020B0604020202020204" pitchFamily="34" charset="0"/>
              <a:buChar char="•"/>
            </a:pPr>
            <a:r>
              <a:rPr lang="en-US" sz="2400" dirty="0"/>
              <a:t>	FEMA </a:t>
            </a:r>
            <a:r>
              <a:rPr lang="en-US" sz="2400" dirty="0" err="1"/>
              <a:t>FIRMette</a:t>
            </a:r>
            <a:r>
              <a:rPr lang="en-US" sz="2400" dirty="0"/>
              <a:t> Tool</a:t>
            </a:r>
          </a:p>
          <a:p>
            <a:pPr lvl="1">
              <a:lnSpc>
                <a:spcPct val="108000"/>
              </a:lnSpc>
              <a:spcAft>
                <a:spcPts val="600"/>
              </a:spcAft>
            </a:pPr>
            <a:endParaRPr lang="en-US" sz="2400" dirty="0"/>
          </a:p>
        </p:txBody>
      </p:sp>
      <p:sp>
        <p:nvSpPr>
          <p:cNvPr id="2" name="Slide Number Placeholder 1"/>
          <p:cNvSpPr>
            <a:spLocks noGrp="1"/>
          </p:cNvSpPr>
          <p:nvPr>
            <p:ph type="sldNum" sz="quarter" idx="10"/>
          </p:nvPr>
        </p:nvSpPr>
        <p:spPr/>
        <p:txBody>
          <a:bodyPr/>
          <a:lstStyle/>
          <a:p>
            <a:fld id="{D5C9B0AA-EE54-4968-95E5-6586D6E0F47B}" type="slidenum">
              <a:rPr lang="en-US" smtClean="0"/>
              <a:pPr/>
              <a:t>6</a:t>
            </a:fld>
            <a:endParaRPr lang="en-US" dirty="0"/>
          </a:p>
        </p:txBody>
      </p:sp>
    </p:spTree>
    <p:extLst>
      <p:ext uri="{BB962C8B-B14F-4D97-AF65-F5344CB8AC3E}">
        <p14:creationId xmlns:p14="http://schemas.microsoft.com/office/powerpoint/2010/main" val="3718319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3400" y="533400"/>
            <a:ext cx="10972800" cy="1143000"/>
          </a:xfrm>
        </p:spPr>
        <p:txBody>
          <a:bodyPr/>
          <a:lstStyle/>
          <a:p>
            <a:r>
              <a:rPr lang="en-US" dirty="0"/>
              <a:t>Understanding Flood Insurance Study (FIS) Reports</a:t>
            </a:r>
            <a:endParaRPr lang="en-US" altLang="en-US" dirty="0"/>
          </a:p>
        </p:txBody>
      </p:sp>
      <p:sp>
        <p:nvSpPr>
          <p:cNvPr id="17411" name="Content Placeholder 2"/>
          <p:cNvSpPr>
            <a:spLocks noGrp="1"/>
          </p:cNvSpPr>
          <p:nvPr>
            <p:ph idx="1"/>
          </p:nvPr>
        </p:nvSpPr>
        <p:spPr>
          <a:xfrm>
            <a:off x="1167606" y="2209800"/>
            <a:ext cx="4928394" cy="3200400"/>
          </a:xfrm>
        </p:spPr>
        <p:txBody>
          <a:bodyPr/>
          <a:lstStyle/>
          <a:p>
            <a:pPr>
              <a:spcAft>
                <a:spcPts val="600"/>
              </a:spcAft>
            </a:pPr>
            <a:r>
              <a:rPr lang="en-US" sz="2800" dirty="0"/>
              <a:t>Supports &amp; Explains FIRMs (engineering data, floodway tables, profiles, et.)</a:t>
            </a:r>
          </a:p>
          <a:p>
            <a:pPr>
              <a:lnSpc>
                <a:spcPct val="108000"/>
              </a:lnSpc>
              <a:spcAft>
                <a:spcPts val="600"/>
              </a:spcAft>
            </a:pPr>
            <a:r>
              <a:rPr lang="en-US" sz="2800" dirty="0"/>
              <a:t>Determines Flood Risk</a:t>
            </a:r>
          </a:p>
          <a:p>
            <a:pPr>
              <a:lnSpc>
                <a:spcPct val="108000"/>
              </a:lnSpc>
              <a:spcAft>
                <a:spcPts val="1200"/>
              </a:spcAft>
            </a:pPr>
            <a:r>
              <a:rPr lang="en-US" sz="2800" dirty="0"/>
              <a:t>Establishes BFEs</a:t>
            </a:r>
          </a:p>
          <a:p>
            <a:pPr>
              <a:lnSpc>
                <a:spcPct val="108000"/>
              </a:lnSpc>
              <a:spcAft>
                <a:spcPts val="600"/>
              </a:spcAft>
            </a:pPr>
            <a:r>
              <a:rPr lang="en-US" sz="2800" dirty="0"/>
              <a:t>Guides Development</a:t>
            </a:r>
          </a:p>
        </p:txBody>
      </p:sp>
      <p:sp>
        <p:nvSpPr>
          <p:cNvPr id="2" name="Slide Number Placeholder 1"/>
          <p:cNvSpPr>
            <a:spLocks noGrp="1"/>
          </p:cNvSpPr>
          <p:nvPr>
            <p:ph type="sldNum" sz="quarter" idx="10"/>
          </p:nvPr>
        </p:nvSpPr>
        <p:spPr/>
        <p:txBody>
          <a:bodyPr/>
          <a:lstStyle/>
          <a:p>
            <a:fld id="{D5C9B0AA-EE54-4968-95E5-6586D6E0F47B}" type="slidenum">
              <a:rPr lang="en-US" smtClean="0"/>
              <a:pPr/>
              <a:t>7</a:t>
            </a:fld>
            <a:endParaRPr lang="en-US" dirty="0"/>
          </a:p>
        </p:txBody>
      </p:sp>
      <p:pic>
        <p:nvPicPr>
          <p:cNvPr id="6" name="Picture 15" descr="COV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1947069"/>
            <a:ext cx="3148012" cy="39401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74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 Flood Elevation (BFE)</a:t>
            </a:r>
          </a:p>
        </p:txBody>
      </p:sp>
      <p:sp>
        <p:nvSpPr>
          <p:cNvPr id="3" name="Content Placeholder 2"/>
          <p:cNvSpPr>
            <a:spLocks noGrp="1"/>
          </p:cNvSpPr>
          <p:nvPr>
            <p:ph sz="half" idx="1"/>
          </p:nvPr>
        </p:nvSpPr>
        <p:spPr>
          <a:xfrm>
            <a:off x="609600" y="1828800"/>
            <a:ext cx="5791200" cy="3505199"/>
          </a:xfrm>
        </p:spPr>
        <p:txBody>
          <a:bodyPr/>
          <a:lstStyle/>
          <a:p>
            <a:pPr>
              <a:spcBef>
                <a:spcPts val="600"/>
              </a:spcBef>
              <a:spcAft>
                <a:spcPts val="600"/>
              </a:spcAft>
            </a:pPr>
            <a:r>
              <a:rPr lang="en-US" sz="2600" dirty="0"/>
              <a:t>The predicted water surface elevation for 1% chance flood (100-year)</a:t>
            </a:r>
          </a:p>
          <a:p>
            <a:pPr>
              <a:lnSpc>
                <a:spcPct val="108000"/>
              </a:lnSpc>
              <a:spcBef>
                <a:spcPts val="1200"/>
              </a:spcBef>
              <a:spcAft>
                <a:spcPts val="0"/>
              </a:spcAft>
            </a:pPr>
            <a:r>
              <a:rPr lang="en-US" sz="2600" dirty="0"/>
              <a:t>BFEs are the foundation for:</a:t>
            </a:r>
          </a:p>
          <a:p>
            <a:pPr marL="914400" lvl="1">
              <a:lnSpc>
                <a:spcPct val="108000"/>
              </a:lnSpc>
            </a:pPr>
            <a:r>
              <a:rPr lang="en-US" dirty="0"/>
              <a:t>Elevation requirements</a:t>
            </a:r>
          </a:p>
          <a:p>
            <a:pPr marL="914400" lvl="1">
              <a:lnSpc>
                <a:spcPct val="108000"/>
              </a:lnSpc>
            </a:pPr>
            <a:r>
              <a:rPr lang="en-US" dirty="0"/>
              <a:t>Lowest floor compliance</a:t>
            </a:r>
          </a:p>
          <a:p>
            <a:pPr marL="914400" lvl="1">
              <a:lnSpc>
                <a:spcPct val="108000"/>
              </a:lnSpc>
            </a:pPr>
            <a:r>
              <a:rPr lang="en-US" dirty="0"/>
              <a:t>Flood proofing design</a:t>
            </a:r>
          </a:p>
          <a:p>
            <a:pPr marL="914400" lvl="1">
              <a:lnSpc>
                <a:spcPct val="108000"/>
              </a:lnSpc>
            </a:pPr>
            <a:r>
              <a:rPr lang="en-US" dirty="0"/>
              <a:t>Letter of Map Change determinations</a:t>
            </a:r>
          </a:p>
        </p:txBody>
      </p:sp>
      <p:sp>
        <p:nvSpPr>
          <p:cNvPr id="4" name="Content Placeholder 3"/>
          <p:cNvSpPr>
            <a:spLocks noGrp="1"/>
          </p:cNvSpPr>
          <p:nvPr>
            <p:ph sz="half" idx="2"/>
          </p:nvPr>
        </p:nvSpPr>
        <p:spPr>
          <a:xfrm>
            <a:off x="6553200" y="1828800"/>
            <a:ext cx="5029200" cy="2895600"/>
          </a:xfrm>
        </p:spPr>
        <p:txBody>
          <a:bodyPr/>
          <a:lstStyle/>
          <a:p>
            <a:pPr>
              <a:lnSpc>
                <a:spcPct val="108000"/>
              </a:lnSpc>
              <a:spcBef>
                <a:spcPts val="600"/>
              </a:spcBef>
              <a:spcAft>
                <a:spcPts val="600"/>
              </a:spcAft>
            </a:pPr>
            <a:r>
              <a:rPr lang="en-US" sz="2600" dirty="0"/>
              <a:t>Derived from the FIS</a:t>
            </a:r>
          </a:p>
          <a:p>
            <a:pPr>
              <a:lnSpc>
                <a:spcPct val="108000"/>
              </a:lnSpc>
              <a:spcBef>
                <a:spcPts val="1200"/>
              </a:spcBef>
              <a:spcAft>
                <a:spcPts val="0"/>
              </a:spcAft>
            </a:pPr>
            <a:r>
              <a:rPr lang="en-US" sz="2600" dirty="0"/>
              <a:t>Three ways to determine a BFE:</a:t>
            </a:r>
          </a:p>
          <a:p>
            <a:pPr marL="914400" lvl="1">
              <a:lnSpc>
                <a:spcPct val="108000"/>
              </a:lnSpc>
            </a:pPr>
            <a:r>
              <a:rPr lang="en-US" dirty="0"/>
              <a:t>Floodway Data Table in the FIS</a:t>
            </a:r>
          </a:p>
          <a:p>
            <a:pPr marL="914400" lvl="1">
              <a:lnSpc>
                <a:spcPct val="108000"/>
              </a:lnSpc>
            </a:pPr>
            <a:r>
              <a:rPr lang="en-US" dirty="0"/>
              <a:t>Profile in the FIS</a:t>
            </a:r>
          </a:p>
          <a:p>
            <a:pPr marL="914400" lvl="1">
              <a:lnSpc>
                <a:spcPct val="108000"/>
              </a:lnSpc>
            </a:pPr>
            <a:r>
              <a:rPr lang="en-US" dirty="0"/>
              <a:t>FIRM</a:t>
            </a:r>
          </a:p>
        </p:txBody>
      </p:sp>
      <p:sp>
        <p:nvSpPr>
          <p:cNvPr id="5" name="Slide Number Placeholder 4"/>
          <p:cNvSpPr>
            <a:spLocks noGrp="1"/>
          </p:cNvSpPr>
          <p:nvPr>
            <p:ph type="sldNum" sz="quarter" idx="10"/>
          </p:nvPr>
        </p:nvSpPr>
        <p:spPr/>
        <p:txBody>
          <a:bodyPr/>
          <a:lstStyle/>
          <a:p>
            <a:fld id="{D5C9B0AA-EE54-4968-95E5-6586D6E0F47B}" type="slidenum">
              <a:rPr lang="en-US" smtClean="0"/>
              <a:pPr/>
              <a:t>8</a:t>
            </a:fld>
            <a:endParaRPr lang="en-US" dirty="0"/>
          </a:p>
        </p:txBody>
      </p:sp>
    </p:spTree>
    <p:extLst>
      <p:ext uri="{BB962C8B-B14F-4D97-AF65-F5344CB8AC3E}">
        <p14:creationId xmlns:p14="http://schemas.microsoft.com/office/powerpoint/2010/main" val="1270337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The Regulatory Floodway</a:t>
            </a:r>
            <a:endParaRPr lang="en-US" altLang="en-US" dirty="0"/>
          </a:p>
        </p:txBody>
      </p:sp>
      <p:sp>
        <p:nvSpPr>
          <p:cNvPr id="17411" name="Content Placeholder 2"/>
          <p:cNvSpPr>
            <a:spLocks noGrp="1"/>
          </p:cNvSpPr>
          <p:nvPr>
            <p:ph idx="1"/>
          </p:nvPr>
        </p:nvSpPr>
        <p:spPr>
          <a:xfrm>
            <a:off x="914400" y="1981200"/>
            <a:ext cx="10287000" cy="2971800"/>
          </a:xfrm>
        </p:spPr>
        <p:txBody>
          <a:bodyPr/>
          <a:lstStyle/>
          <a:p>
            <a:pPr>
              <a:spcAft>
                <a:spcPts val="1200"/>
              </a:spcAft>
            </a:pPr>
            <a:r>
              <a:rPr lang="en-US" sz="2800" dirty="0"/>
              <a:t>Channel + adjacent land needed to pass the base flood without raising water levels more than 1 foot</a:t>
            </a:r>
          </a:p>
          <a:p>
            <a:pPr>
              <a:spcBef>
                <a:spcPts val="1200"/>
              </a:spcBef>
              <a:spcAft>
                <a:spcPts val="1200"/>
              </a:spcAft>
            </a:pPr>
            <a:r>
              <a:rPr lang="en-US" sz="2800" dirty="0"/>
              <a:t>No-rise requirement, analysis must be certified by a licensed professional engineer</a:t>
            </a:r>
          </a:p>
          <a:p>
            <a:pPr lvl="0">
              <a:lnSpc>
                <a:spcPct val="108000"/>
              </a:lnSpc>
              <a:spcBef>
                <a:spcPts val="1200"/>
              </a:spcBef>
              <a:spcAft>
                <a:spcPts val="0"/>
              </a:spcAft>
            </a:pPr>
            <a:r>
              <a:rPr lang="en-US" sz="2800" dirty="0"/>
              <a:t>Strictest NFIP development standard</a:t>
            </a:r>
          </a:p>
        </p:txBody>
      </p:sp>
      <p:sp>
        <p:nvSpPr>
          <p:cNvPr id="2" name="Slide Number Placeholder 1"/>
          <p:cNvSpPr>
            <a:spLocks noGrp="1"/>
          </p:cNvSpPr>
          <p:nvPr>
            <p:ph type="sldNum" sz="quarter" idx="10"/>
          </p:nvPr>
        </p:nvSpPr>
        <p:spPr/>
        <p:txBody>
          <a:bodyPr/>
          <a:lstStyle/>
          <a:p>
            <a:fld id="{D5C9B0AA-EE54-4968-95E5-6586D6E0F47B}" type="slidenum">
              <a:rPr lang="en-US" smtClean="0"/>
              <a:pPr/>
              <a:t>9</a:t>
            </a:fld>
            <a:endParaRPr lang="en-US" dirty="0"/>
          </a:p>
        </p:txBody>
      </p:sp>
    </p:spTree>
    <p:extLst>
      <p:ext uri="{BB962C8B-B14F-4D97-AF65-F5344CB8AC3E}">
        <p14:creationId xmlns:p14="http://schemas.microsoft.com/office/powerpoint/2010/main" val="3592146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07-2012 Brand Rollout Presentation</Template>
  <TotalTime>5317</TotalTime>
  <Words>3617</Words>
  <Application>Microsoft Office PowerPoint</Application>
  <PresentationFormat>Widescreen</PresentationFormat>
  <Paragraphs>399</Paragraphs>
  <Slides>27</Slides>
  <Notes>27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Calibri</vt:lpstr>
      <vt:lpstr>Franklin Gothic Book</vt:lpstr>
      <vt:lpstr>Franklin Gothic Demi</vt:lpstr>
      <vt:lpstr>Franklin Gothic Heavy</vt:lpstr>
      <vt:lpstr>Franklin Gothic Medium</vt:lpstr>
      <vt:lpstr>Wingdings</vt:lpstr>
      <vt:lpstr>Office Theme</vt:lpstr>
      <vt:lpstr>Custom Design</vt:lpstr>
      <vt:lpstr>Floodplain Management Principles &amp; Tools for NFIP Compliance</vt:lpstr>
      <vt:lpstr>Objectives</vt:lpstr>
      <vt:lpstr>The NFIP at a Glance</vt:lpstr>
      <vt:lpstr>Purpose &amp; Benefits of Joining the NFIP</vt:lpstr>
      <vt:lpstr>The Special Flood Hazard Area (SFHA)</vt:lpstr>
      <vt:lpstr>Understanding Flood Insurance Rate Maps (FIRMs)</vt:lpstr>
      <vt:lpstr>Understanding Flood Insurance Study (FIS) Reports</vt:lpstr>
      <vt:lpstr>Base Flood Elevation (BFE)</vt:lpstr>
      <vt:lpstr>The Regulatory Floodway</vt:lpstr>
      <vt:lpstr>Community Responsibilities Required by the NFIP</vt:lpstr>
      <vt:lpstr>What Counts as Development and it’s Impact</vt:lpstr>
      <vt:lpstr>Key Development Standards</vt:lpstr>
      <vt:lpstr>Substantial Improvement/Substantial Damage (SI/SD)</vt:lpstr>
      <vt:lpstr>Permitting Documents</vt:lpstr>
      <vt:lpstr>Letters of Map Change (LOMC)</vt:lpstr>
      <vt:lpstr>Common Compliance Issues</vt:lpstr>
      <vt:lpstr>Consequences for Noncompliance</vt:lpstr>
      <vt:lpstr>Floodplain Administrator (Community Support)</vt:lpstr>
      <vt:lpstr>Best Practices</vt:lpstr>
      <vt:lpstr>Summary</vt:lpstr>
      <vt:lpstr>The State Coordinating Office for the NFIP</vt:lpstr>
      <vt:lpstr>The NFIP in Louisiana</vt:lpstr>
      <vt:lpstr>Community Rating System (CRS)</vt:lpstr>
      <vt:lpstr>CRS in Louisiana</vt:lpstr>
      <vt:lpstr>CRS in Louisiana</vt:lpstr>
      <vt:lpstr>The State NFIP Office’s Role  in Risk MAP</vt:lpstr>
      <vt:lpstr>PowerPoint Presentation</vt:lpstr>
    </vt:vector>
  </TitlesOfParts>
  <Company>LADOTD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d0919</dc:creator>
  <cp:lastModifiedBy>Alexandria Earle</cp:lastModifiedBy>
  <cp:revision>129</cp:revision>
  <cp:lastPrinted>2025-12-03T14:53:01Z</cp:lastPrinted>
  <dcterms:created xsi:type="dcterms:W3CDTF">2012-07-12T19:32:08Z</dcterms:created>
  <dcterms:modified xsi:type="dcterms:W3CDTF">2025-12-03T22:18:40Z</dcterms:modified>
</cp:coreProperties>
</file>