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6948" r:id="rId5"/>
    <p:sldId id="7122" r:id="rId6"/>
    <p:sldId id="7121" r:id="rId7"/>
    <p:sldId id="7119" r:id="rId8"/>
    <p:sldId id="7110" r:id="rId9"/>
    <p:sldId id="7112" r:id="rId10"/>
    <p:sldId id="7115" r:id="rId11"/>
    <p:sldId id="7118" r:id="rId12"/>
    <p:sldId id="7117" r:id="rId13"/>
    <p:sldId id="7093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E3B"/>
    <a:srgbClr val="5A5441"/>
    <a:srgbClr val="424240"/>
    <a:srgbClr val="729080"/>
    <a:srgbClr val="707271"/>
    <a:srgbClr val="544D45"/>
    <a:srgbClr val="1D1C1A"/>
    <a:srgbClr val="817E79"/>
    <a:srgbClr val="918C84"/>
    <a:srgbClr val="8C8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44417" autoAdjust="0"/>
  </p:normalViewPr>
  <p:slideViewPr>
    <p:cSldViewPr snapToGrid="0">
      <p:cViewPr varScale="1">
        <p:scale>
          <a:sx n="38" d="100"/>
          <a:sy n="38" d="100"/>
        </p:scale>
        <p:origin x="257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64C9B9-6305-3BDC-76B1-A05B4725F1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0923C-2E96-CAB2-4184-35EB02E861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D7ED47-154E-4126-9886-7D70BBAF520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3B0DD-2F82-7C8B-B132-F29F5EE81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04DEB-8334-5B8B-B834-6237CB36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4E9D1E-F66B-44B2-AC4C-1BCBC2D3F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9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DE9DA03-85A1-4BE6-BDAF-42297BB8E9CE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8ACEF6-E6F4-4C88-A908-4F21089E5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4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296863"/>
            <a:ext cx="3076575" cy="1730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221478"/>
            <a:ext cx="5608320" cy="5912872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Personal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CEF6-E6F4-4C88-A908-4F21089E5C3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92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CEF6-E6F4-4C88-A908-4F21089E5C3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CEF6-E6F4-4C88-A908-4F21089E5C3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7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CEF6-E6F4-4C88-A908-4F21089E5C3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6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CEF6-E6F4-4C88-A908-4F21089E5C3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10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CEF6-E6F4-4C88-A908-4F21089E5C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38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CEF6-E6F4-4C88-A908-4F21089E5C3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17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71638" y="271463"/>
            <a:ext cx="4090987" cy="2301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791326"/>
            <a:ext cx="5608320" cy="53430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CEF6-E6F4-4C88-A908-4F21089E5C3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4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9513" y="355600"/>
            <a:ext cx="2111375" cy="118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1708484"/>
            <a:ext cx="5608320" cy="642586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CEF6-E6F4-4C88-A908-4F21089E5C3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5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6738" y="404813"/>
            <a:ext cx="3492500" cy="1963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6619" y="2788920"/>
            <a:ext cx="5732949" cy="5481003"/>
          </a:xfrm>
        </p:spPr>
        <p:txBody>
          <a:bodyPr/>
          <a:lstStyle/>
          <a:p>
            <a:pPr marL="757066" lvl="1" indent="-291179">
              <a:lnSpc>
                <a:spcPct val="107000"/>
              </a:lnSpc>
              <a:spcAft>
                <a:spcPts val="815"/>
              </a:spcAft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BC3A86D8-1D95-4DFF-A26B-8F86AC3AC58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482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icture with Caption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  <a:alpha val="0"/>
              </a:schemeClr>
            </a:gs>
            <a:gs pos="3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water, sky, boat&#10;&#10;AI-generated content may be incorrect.">
            <a:extLst>
              <a:ext uri="{FF2B5EF4-FFF2-40B4-BE49-F238E27FC236}">
                <a16:creationId xmlns:a16="http://schemas.microsoft.com/office/drawing/2014/main" id="{80A7FD3E-2CD2-0E91-521B-F50CEE5B7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50" y="-1667436"/>
            <a:ext cx="12647108" cy="9916953"/>
          </a:xfrm>
          <a:prstGeom prst="rect">
            <a:avLst/>
          </a:prstGeom>
        </p:spPr>
      </p:pic>
      <p:pic>
        <p:nvPicPr>
          <p:cNvPr id="4" name="Picture 3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90FCFF78-9D11-FAD1-F52F-232A942C83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58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AE7DA-79D8-F0CD-B2E9-097F12967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0" y="124438"/>
            <a:ext cx="2612312" cy="244160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13" name="Picture 12" descr="A picture containing qr code&#10;&#10;Description automatically generated">
            <a:extLst>
              <a:ext uri="{FF2B5EF4-FFF2-40B4-BE49-F238E27FC236}">
                <a16:creationId xmlns:a16="http://schemas.microsoft.com/office/drawing/2014/main" id="{377EE1F3-4BB5-F481-0C7A-B030D0BD43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67" y="5728611"/>
            <a:ext cx="2139512" cy="949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51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C367-32F0-B2D4-D5D4-AC8FB6D3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892" y="548013"/>
            <a:ext cx="9368241" cy="10982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2F617-67B1-C689-3FC6-DBCC717C3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2892" y="1825625"/>
            <a:ext cx="4937769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19F59-46F7-7FA3-BF81-DA26BF009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3061" y="1825625"/>
            <a:ext cx="4937769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DFE2A-7E54-C2A1-F5D0-F2F72329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A37824-BB8D-4799-9845-F5B47B5E45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0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FE8E-720F-2CF0-A515-A1F0A76E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645D9-CB9C-72DC-4655-0357D988F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07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0F1B85-CA10-5B17-91A7-21B2064C15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7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52" r:id="rId2"/>
    <p:sldLayoutId id="21474837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sky, train, track&#10;&#10;AI-generated content may be incorrect.">
            <a:extLst>
              <a:ext uri="{FF2B5EF4-FFF2-40B4-BE49-F238E27FC236}">
                <a16:creationId xmlns:a16="http://schemas.microsoft.com/office/drawing/2014/main" id="{9C9A8A1C-6E2B-169C-3695-F305FECBEC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bg2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54804" cy="6858000"/>
          </a:xfrm>
          <a:prstGeom prst="rect">
            <a:avLst/>
          </a:prstGeom>
        </p:spPr>
      </p:pic>
      <p:pic>
        <p:nvPicPr>
          <p:cNvPr id="5" name="Picture 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658DCD5C-472E-3353-42A4-7DD3AD9D37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0" y="-1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qr code&#10;&#10;Description automatically generated">
            <a:extLst>
              <a:ext uri="{FF2B5EF4-FFF2-40B4-BE49-F238E27FC236}">
                <a16:creationId xmlns:a16="http://schemas.microsoft.com/office/drawing/2014/main" id="{4CD5D698-99E6-2A81-E3FE-98D223A07C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87" y="5821911"/>
            <a:ext cx="2139512" cy="949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564AD3-FA0E-65AF-FA10-D5B0019D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0" y="86731"/>
            <a:ext cx="2612312" cy="244160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1054524-6859-0910-DD95-9F5A81C7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812" y="1847619"/>
            <a:ext cx="8719243" cy="1098225"/>
          </a:xfrm>
        </p:spPr>
        <p:txBody>
          <a:bodyPr/>
          <a:lstStyle/>
          <a:p>
            <a:r>
              <a:rPr lang="en-US" sz="4800" dirty="0">
                <a:solidFill>
                  <a:srgbClr val="FFCD05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ASSOCIATION OF LEVEE BOARDS OF LOUISIANA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50E893-0C6C-87F3-9C2E-A7BFE137960C}"/>
              </a:ext>
            </a:extLst>
          </p:cNvPr>
          <p:cNvSpPr txBox="1">
            <a:spLocks/>
          </p:cNvSpPr>
          <p:nvPr/>
        </p:nvSpPr>
        <p:spPr>
          <a:xfrm>
            <a:off x="2686812" y="5272798"/>
            <a:ext cx="9009529" cy="1098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New Orleans District Update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COL Scotty Autin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7 MAY 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817EC-5679-FEFD-0424-D6571DCDB3B7}"/>
              </a:ext>
            </a:extLst>
          </p:cNvPr>
          <p:cNvSpPr txBox="1"/>
          <p:nvPr/>
        </p:nvSpPr>
        <p:spPr>
          <a:xfrm>
            <a:off x="-182978" y="-757413"/>
            <a:ext cx="1221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C3C49"/>
                </a:solidFill>
                <a:latin typeface="Britannic Bold" panose="020B0903060703020204" pitchFamily="34" charset="0"/>
              </a:rPr>
              <a:t>EVALUATING THE RIVER FROM CAPE GIRARDEAU TO THE GULF</a:t>
            </a:r>
          </a:p>
        </p:txBody>
      </p:sp>
    </p:spTree>
    <p:extLst>
      <p:ext uri="{BB962C8B-B14F-4D97-AF65-F5344CB8AC3E}">
        <p14:creationId xmlns:p14="http://schemas.microsoft.com/office/powerpoint/2010/main" val="4144249060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715DB-AEB1-B411-B5E3-613C2E3D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39B35-6829-467C-08C6-7D0297902C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C069-F2D0-66B2-27DF-CC5DE36E62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945AF5-8135-2A46-B5CD-FD44D365F9D8}"/>
              </a:ext>
            </a:extLst>
          </p:cNvPr>
          <p:cNvSpPr/>
          <p:nvPr/>
        </p:nvSpPr>
        <p:spPr>
          <a:xfrm>
            <a:off x="-159657" y="-116114"/>
            <a:ext cx="12525828" cy="71410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6346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034EA-A056-D983-796C-5B60FF2E0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water, cloudy&#10;&#10;AI-generated content may be incorrect.">
            <a:extLst>
              <a:ext uri="{FF2B5EF4-FFF2-40B4-BE49-F238E27FC236}">
                <a16:creationId xmlns:a16="http://schemas.microsoft.com/office/drawing/2014/main" id="{74EBDA1C-F362-D396-81CF-0E6E15F8C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1"/>
          <a:stretch>
            <a:fillRect/>
          </a:stretch>
        </p:blipFill>
        <p:spPr>
          <a:xfrm>
            <a:off x="-2" y="-102939"/>
            <a:ext cx="12192000" cy="64394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945700-DFF2-D214-853B-A69DA2F16E84}"/>
              </a:ext>
            </a:extLst>
          </p:cNvPr>
          <p:cNvSpPr/>
          <p:nvPr/>
        </p:nvSpPr>
        <p:spPr>
          <a:xfrm>
            <a:off x="0" y="5065484"/>
            <a:ext cx="12192000" cy="1807029"/>
          </a:xfrm>
          <a:prstGeom prst="rect">
            <a:avLst/>
          </a:prstGeom>
          <a:solidFill>
            <a:srgbClr val="3F3E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545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55024-6FE0-0E02-A462-4E7267317035}"/>
              </a:ext>
            </a:extLst>
          </p:cNvPr>
          <p:cNvSpPr txBox="1"/>
          <p:nvPr/>
        </p:nvSpPr>
        <p:spPr>
          <a:xfrm>
            <a:off x="-51715" y="4941118"/>
            <a:ext cx="12462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9E1D9"/>
                </a:solidFill>
                <a:latin typeface="Britannic Bold" panose="020B0903060703020204" pitchFamily="34" charset="0"/>
              </a:rPr>
              <a:t>2026 ATLANTIC HURRICANE SEASON</a:t>
            </a:r>
          </a:p>
        </p:txBody>
      </p:sp>
      <p:pic>
        <p:nvPicPr>
          <p:cNvPr id="11" name="Picture 10" descr="Icon&#10;&#10;AI-generated content may be incorrect.">
            <a:extLst>
              <a:ext uri="{FF2B5EF4-FFF2-40B4-BE49-F238E27FC236}">
                <a16:creationId xmlns:a16="http://schemas.microsoft.com/office/drawing/2014/main" id="{6E8F9BEC-BF78-47FF-264E-E6FB2AEDA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695" y="6139389"/>
            <a:ext cx="867644" cy="6001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79B6E2-8E1D-05C2-6210-B177B4735AF7}"/>
              </a:ext>
            </a:extLst>
          </p:cNvPr>
          <p:cNvSpPr txBox="1"/>
          <p:nvPr/>
        </p:nvSpPr>
        <p:spPr>
          <a:xfrm>
            <a:off x="2122250" y="5728327"/>
            <a:ext cx="3236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FEDERAL, STATE, LEVEE DISTRICT &amp; EMERGENCY RESPONSE PARTNERS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995DF7-1F22-7683-88BF-22F02EC96F32}"/>
              </a:ext>
            </a:extLst>
          </p:cNvPr>
          <p:cNvSpPr txBox="1"/>
          <p:nvPr/>
        </p:nvSpPr>
        <p:spPr>
          <a:xfrm>
            <a:off x="6858585" y="5728327"/>
            <a:ext cx="2706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EVERYONE LIVING &amp; </a:t>
            </a:r>
          </a:p>
          <a:p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WORKING ON THE GULF COAST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7D5484-4C5C-B17C-F09B-2ECFCE499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899" y="5668233"/>
            <a:ext cx="1239396" cy="1158405"/>
          </a:xfrm>
          <a:prstGeom prst="rect">
            <a:avLst/>
          </a:prstGeom>
          <a:ln>
            <a:noFill/>
          </a:ln>
          <a:effectLst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16" name="Picture 15" descr="Logo&#10;&#10;AI-generated content may be incorrect.">
            <a:extLst>
              <a:ext uri="{FF2B5EF4-FFF2-40B4-BE49-F238E27FC236}">
                <a16:creationId xmlns:a16="http://schemas.microsoft.com/office/drawing/2014/main" id="{83DA8180-7DA9-2356-2F93-7192BBC0EE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6" y="5889968"/>
            <a:ext cx="720242" cy="893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4DDB1-8AD3-EE43-DF35-8FEF0937C59C}"/>
              </a:ext>
            </a:extLst>
          </p:cNvPr>
          <p:cNvSpPr txBox="1"/>
          <p:nvPr/>
        </p:nvSpPr>
        <p:spPr>
          <a:xfrm>
            <a:off x="-2" y="412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424240"/>
                </a:solidFill>
                <a:latin typeface="Britannic Bold" panose="020B0903060703020204" pitchFamily="34" charset="0"/>
              </a:rPr>
              <a:t>GAME PLAN: ALIGNMENT, PREPAREDNESS, READINESS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267C60-CD82-B0FE-9037-AB2B19628234}"/>
              </a:ext>
            </a:extLst>
          </p:cNvPr>
          <p:cNvSpPr txBox="1"/>
          <p:nvPr/>
        </p:nvSpPr>
        <p:spPr>
          <a:xfrm>
            <a:off x="193259" y="743838"/>
            <a:ext cx="49012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24240"/>
                </a:solidFill>
                <a:latin typeface="Britannic Bold" panose="020B0903060703020204" pitchFamily="34" charset="0"/>
              </a:rPr>
              <a:t>2 MILLION+ RESIDENTS LIVE in the LOUISIANA COASTAL ZONE (47% of </a:t>
            </a:r>
          </a:p>
          <a:p>
            <a:r>
              <a:rPr lang="en-US" sz="2000" dirty="0">
                <a:solidFill>
                  <a:srgbClr val="424240"/>
                </a:solidFill>
                <a:latin typeface="Britannic Bold" panose="020B0903060703020204" pitchFamily="34" charset="0"/>
              </a:rPr>
              <a:t>the POPULATION)</a:t>
            </a:r>
            <a:endParaRPr lang="en-US" dirty="0">
              <a:solidFill>
                <a:srgbClr val="424240"/>
              </a:solidFill>
              <a:latin typeface="Britannic Bold" panose="020B0903060703020204" pitchFamily="34" charset="0"/>
            </a:endParaRPr>
          </a:p>
          <a:p>
            <a:endParaRPr lang="en-US" dirty="0">
              <a:solidFill>
                <a:srgbClr val="E9E1D9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3A5B0-F539-96B6-201A-0CF9471B3D61}"/>
              </a:ext>
            </a:extLst>
          </p:cNvPr>
          <p:cNvSpPr txBox="1"/>
          <p:nvPr/>
        </p:nvSpPr>
        <p:spPr>
          <a:xfrm>
            <a:off x="-5598463" y="625985"/>
            <a:ext cx="53793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E1D9"/>
                </a:solidFill>
                <a:latin typeface="Britannic Bold" panose="020B0903060703020204" pitchFamily="34" charset="0"/>
              </a:rPr>
              <a:t>DELIVERING 1% LEVEL of RISK REDUCTION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18.5 MILES of LEVEE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11 FLOODWALLS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7 DRAINAGE STRUCTURES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5 GATE CLOSURES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2 PUMP STATIONS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1 BRIDGE</a:t>
            </a:r>
          </a:p>
          <a:p>
            <a:endParaRPr lang="en-US" sz="2400" dirty="0">
              <a:solidFill>
                <a:srgbClr val="E9E1D9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48300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ECD0C-3A84-8018-DE52-3DF321990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grass, way&#10;&#10;AI-generated content may be incorrect.">
            <a:extLst>
              <a:ext uri="{FF2B5EF4-FFF2-40B4-BE49-F238E27FC236}">
                <a16:creationId xmlns:a16="http://schemas.microsoft.com/office/drawing/2014/main" id="{88FA921F-E1F7-9F5B-B2C5-AE4692398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"/>
          <a:stretch>
            <a:fillRect/>
          </a:stretch>
        </p:blipFill>
        <p:spPr>
          <a:xfrm>
            <a:off x="-9935" y="-99391"/>
            <a:ext cx="12201936" cy="69573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721C65-23E0-BC2D-C234-C912452A6B9C}"/>
              </a:ext>
            </a:extLst>
          </p:cNvPr>
          <p:cNvSpPr/>
          <p:nvPr/>
        </p:nvSpPr>
        <p:spPr>
          <a:xfrm>
            <a:off x="0" y="5050970"/>
            <a:ext cx="12192000" cy="1807029"/>
          </a:xfrm>
          <a:prstGeom prst="rect">
            <a:avLst/>
          </a:prstGeom>
          <a:solidFill>
            <a:srgbClr val="2A32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545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F89C51-D25E-3D2F-166E-B140AB9DDCA1}"/>
              </a:ext>
            </a:extLst>
          </p:cNvPr>
          <p:cNvSpPr txBox="1"/>
          <p:nvPr/>
        </p:nvSpPr>
        <p:spPr>
          <a:xfrm>
            <a:off x="-51715" y="4941118"/>
            <a:ext cx="12462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9E1D9"/>
                </a:solidFill>
                <a:latin typeface="Britannic Bold" panose="020B0903060703020204" pitchFamily="34" charset="0"/>
              </a:rPr>
              <a:t>WEST SHORE LAKE PONTCHARTRAIN</a:t>
            </a:r>
          </a:p>
        </p:txBody>
      </p:sp>
      <p:pic>
        <p:nvPicPr>
          <p:cNvPr id="11" name="Picture 10" descr="Icon&#10;&#10;AI-generated content may be incorrect.">
            <a:extLst>
              <a:ext uri="{FF2B5EF4-FFF2-40B4-BE49-F238E27FC236}">
                <a16:creationId xmlns:a16="http://schemas.microsoft.com/office/drawing/2014/main" id="{F9DC92B2-8C46-AD5F-07A6-2CC0042F1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695" y="6139389"/>
            <a:ext cx="867644" cy="6001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6AB27B-9B53-D633-1342-B8D546DFBD63}"/>
              </a:ext>
            </a:extLst>
          </p:cNvPr>
          <p:cNvSpPr txBox="1"/>
          <p:nvPr/>
        </p:nvSpPr>
        <p:spPr>
          <a:xfrm>
            <a:off x="2122251" y="5758983"/>
            <a:ext cx="3236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UNITED STATES ARMY </a:t>
            </a:r>
          </a:p>
          <a:p>
            <a:pPr algn="r"/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CORPS OF ENGINEERS</a:t>
            </a:r>
          </a:p>
          <a:p>
            <a:pPr algn="r"/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 NEW ORLEANS DISTRICT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981FD-1BDC-41D9-3136-30AD0DB698DC}"/>
              </a:ext>
            </a:extLst>
          </p:cNvPr>
          <p:cNvSpPr txBox="1"/>
          <p:nvPr/>
        </p:nvSpPr>
        <p:spPr>
          <a:xfrm>
            <a:off x="6858584" y="5758983"/>
            <a:ext cx="4295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COASTAL PROTECTION AND RESTORATION AUTHORITY and</a:t>
            </a:r>
          </a:p>
          <a:p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PONTCHARTRAIN LEVEE DISTRICT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8454E2-0EFA-F6B5-B6EA-4F39A2DD0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899" y="5668233"/>
            <a:ext cx="1239396" cy="1158405"/>
          </a:xfrm>
          <a:prstGeom prst="rect">
            <a:avLst/>
          </a:prstGeom>
          <a:ln>
            <a:noFill/>
          </a:ln>
          <a:effectLst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16" name="Picture 15" descr="Logo&#10;&#10;AI-generated content may be incorrect.">
            <a:extLst>
              <a:ext uri="{FF2B5EF4-FFF2-40B4-BE49-F238E27FC236}">
                <a16:creationId xmlns:a16="http://schemas.microsoft.com/office/drawing/2014/main" id="{A8D0025B-3240-7821-5948-127B3EE493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6" y="5889968"/>
            <a:ext cx="720242" cy="893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AC27B0-5DCF-B7F7-DA75-5C259856816A}"/>
              </a:ext>
            </a:extLst>
          </p:cNvPr>
          <p:cNvSpPr txBox="1"/>
          <p:nvPr/>
        </p:nvSpPr>
        <p:spPr>
          <a:xfrm>
            <a:off x="-2" y="412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A323D"/>
                </a:solidFill>
                <a:latin typeface="Britannic Bold" panose="020B0903060703020204" pitchFamily="34" charset="0"/>
              </a:rPr>
              <a:t>$420M contract awarded in April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0C7E57-AD68-F918-3330-7EA2C5BCEEA9}"/>
              </a:ext>
            </a:extLst>
          </p:cNvPr>
          <p:cNvSpPr txBox="1"/>
          <p:nvPr/>
        </p:nvSpPr>
        <p:spPr>
          <a:xfrm>
            <a:off x="122155" y="1136629"/>
            <a:ext cx="59864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E1D9"/>
                </a:solidFill>
                <a:latin typeface="Britannic Bold" panose="020B0903060703020204" pitchFamily="34" charset="0"/>
              </a:rPr>
              <a:t>SERVING 60,000 RESIDENTS in THREE PARISHES </a:t>
            </a:r>
            <a:endParaRPr lang="en-US" dirty="0">
              <a:solidFill>
                <a:srgbClr val="E9E1D9"/>
              </a:solidFill>
              <a:latin typeface="Britannic Bold" panose="020B0903060703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ST CHARLES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ST JAMES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ST JOHN THE BAPTIST</a:t>
            </a:r>
          </a:p>
          <a:p>
            <a:endParaRPr lang="en-US" dirty="0">
              <a:solidFill>
                <a:srgbClr val="E9E1D9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EC4DB-1EF5-F01D-3FA7-D5AB122E33D3}"/>
              </a:ext>
            </a:extLst>
          </p:cNvPr>
          <p:cNvSpPr txBox="1"/>
          <p:nvPr/>
        </p:nvSpPr>
        <p:spPr>
          <a:xfrm>
            <a:off x="109558" y="2925181"/>
            <a:ext cx="53793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E1D9"/>
                </a:solidFill>
                <a:latin typeface="Britannic Bold" panose="020B0903060703020204" pitchFamily="34" charset="0"/>
              </a:rPr>
              <a:t>DELIVERING a 1% LEVEL of RISK REDUCTION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18.5 MILES of LEVEE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11 FLOODWALLS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7 DRAINAGE STRUCTURES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5 GATE CLOSURES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2 PUMP STATIONS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E9E1D9"/>
                </a:solidFill>
                <a:latin typeface="Britannic Bold" panose="020B0903060703020204" pitchFamily="34" charset="0"/>
              </a:rPr>
              <a:t>1 BRIDGE</a:t>
            </a:r>
          </a:p>
          <a:p>
            <a:endParaRPr lang="en-US" sz="2400" dirty="0">
              <a:solidFill>
                <a:srgbClr val="E9E1D9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13546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AD1DA-8D81-2DAB-0EB4-679F9673A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ground, track&#10;&#10;AI-generated content may be incorrect.">
            <a:extLst>
              <a:ext uri="{FF2B5EF4-FFF2-40B4-BE49-F238E27FC236}">
                <a16:creationId xmlns:a16="http://schemas.microsoft.com/office/drawing/2014/main" id="{BF9375C4-C75B-D45D-7D76-38E60F698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9424"/>
            <a:ext cx="12248522" cy="68864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FDFAC1-8C2B-7A5A-6726-A7EF869C9654}"/>
              </a:ext>
            </a:extLst>
          </p:cNvPr>
          <p:cNvSpPr/>
          <p:nvPr/>
        </p:nvSpPr>
        <p:spPr>
          <a:xfrm>
            <a:off x="0" y="5008418"/>
            <a:ext cx="12192000" cy="1849582"/>
          </a:xfrm>
          <a:prstGeom prst="rect">
            <a:avLst/>
          </a:prstGeom>
          <a:solidFill>
            <a:srgbClr val="7C68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7AB9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662A90-F30C-C0BB-3AEF-793C3EBC5C42}"/>
              </a:ext>
            </a:extLst>
          </p:cNvPr>
          <p:cNvSpPr txBox="1"/>
          <p:nvPr/>
        </p:nvSpPr>
        <p:spPr>
          <a:xfrm>
            <a:off x="0" y="4935505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4EFE3"/>
                </a:solidFill>
                <a:latin typeface="Britannic Bold" panose="020B0903060703020204" pitchFamily="34" charset="0"/>
              </a:rPr>
              <a:t>MORGANZA TO THE GULF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4C9C8-4D2B-2053-1AF8-9BB74F6A2D64}"/>
              </a:ext>
            </a:extLst>
          </p:cNvPr>
          <p:cNvSpPr txBox="1"/>
          <p:nvPr/>
        </p:nvSpPr>
        <p:spPr>
          <a:xfrm>
            <a:off x="2524991" y="5762263"/>
            <a:ext cx="2940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4EFE3"/>
                </a:solidFill>
                <a:latin typeface="Britannic Bold" panose="020B0903060703020204" pitchFamily="34" charset="0"/>
              </a:rPr>
              <a:t>UNITED STATES ARMY </a:t>
            </a:r>
          </a:p>
          <a:p>
            <a:pPr algn="r"/>
            <a:r>
              <a:rPr lang="en-US" dirty="0">
                <a:solidFill>
                  <a:srgbClr val="F4EFE3"/>
                </a:solidFill>
                <a:latin typeface="Britannic Bold" panose="020B0903060703020204" pitchFamily="34" charset="0"/>
              </a:rPr>
              <a:t>CORPS OF ENGINEERS</a:t>
            </a:r>
          </a:p>
          <a:p>
            <a:pPr algn="r"/>
            <a:r>
              <a:rPr lang="en-US" dirty="0">
                <a:solidFill>
                  <a:srgbClr val="F4EFE3"/>
                </a:solidFill>
                <a:latin typeface="Britannic Bold" panose="020B0903060703020204" pitchFamily="34" charset="0"/>
              </a:rPr>
              <a:t> NEW ORLEANS DISTRICT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2A8083-EE14-6247-7F18-58032E09A8DE}"/>
              </a:ext>
            </a:extLst>
          </p:cNvPr>
          <p:cNvSpPr txBox="1"/>
          <p:nvPr/>
        </p:nvSpPr>
        <p:spPr>
          <a:xfrm>
            <a:off x="6726086" y="5762263"/>
            <a:ext cx="4072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4EFE3"/>
                </a:solidFill>
                <a:latin typeface="Britannic Bold" panose="020B0903060703020204" pitchFamily="34" charset="0"/>
              </a:rPr>
              <a:t>CPRA and</a:t>
            </a:r>
          </a:p>
          <a:p>
            <a:r>
              <a:rPr lang="en-US" dirty="0">
                <a:solidFill>
                  <a:srgbClr val="F4EFE3"/>
                </a:solidFill>
                <a:latin typeface="Britannic Bold" panose="020B0903060703020204" pitchFamily="34" charset="0"/>
              </a:rPr>
              <a:t>TERREBONNE LEVEE &amp;</a:t>
            </a:r>
          </a:p>
          <a:p>
            <a:r>
              <a:rPr lang="en-US" dirty="0">
                <a:solidFill>
                  <a:srgbClr val="F4EFE3"/>
                </a:solidFill>
                <a:latin typeface="Britannic Bold" panose="020B0903060703020204" pitchFamily="34" charset="0"/>
              </a:rPr>
              <a:t>CONSERVATION DISTRICT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391A51-F01D-628D-74F5-BD2CC185E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302" y="5662217"/>
            <a:ext cx="1239396" cy="1158405"/>
          </a:xfrm>
          <a:prstGeom prst="rect">
            <a:avLst/>
          </a:prstGeom>
          <a:ln>
            <a:noFill/>
          </a:ln>
          <a:effectLst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14" name="Picture 13" descr="Logo&#10;&#10;AI-generated content may be incorrect.">
            <a:extLst>
              <a:ext uri="{FF2B5EF4-FFF2-40B4-BE49-F238E27FC236}">
                <a16:creationId xmlns:a16="http://schemas.microsoft.com/office/drawing/2014/main" id="{CE2079F6-F680-05A4-386A-FBE841842D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6" y="5865686"/>
            <a:ext cx="720242" cy="893128"/>
          </a:xfrm>
          <a:prstGeom prst="rect">
            <a:avLst/>
          </a:prstGeom>
        </p:spPr>
      </p:pic>
      <p:pic>
        <p:nvPicPr>
          <p:cNvPr id="15" name="Picture 14" descr="Icon&#10;&#10;AI-generated content may be incorrect.">
            <a:extLst>
              <a:ext uri="{FF2B5EF4-FFF2-40B4-BE49-F238E27FC236}">
                <a16:creationId xmlns:a16="http://schemas.microsoft.com/office/drawing/2014/main" id="{4D07D005-2B0A-4D65-ABCA-2752DEE4E7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700" y="6139389"/>
            <a:ext cx="867644" cy="600165"/>
          </a:xfrm>
          <a:prstGeom prst="rect">
            <a:avLst/>
          </a:prstGeom>
        </p:spPr>
      </p:pic>
      <p:pic>
        <p:nvPicPr>
          <p:cNvPr id="17" name="Picture 16" descr="Logo&#10;&#10;AI-generated content may be incorrect.">
            <a:extLst>
              <a:ext uri="{FF2B5EF4-FFF2-40B4-BE49-F238E27FC236}">
                <a16:creationId xmlns:a16="http://schemas.microsoft.com/office/drawing/2014/main" id="{FAADB637-54B2-32C2-C769-3D426B47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4264" y="5456262"/>
            <a:ext cx="550892" cy="683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62AE4-4912-783A-0240-164FE008855A}"/>
              </a:ext>
            </a:extLst>
          </p:cNvPr>
          <p:cNvSpPr txBox="1"/>
          <p:nvPr/>
        </p:nvSpPr>
        <p:spPr>
          <a:xfrm>
            <a:off x="130626" y="172407"/>
            <a:ext cx="82541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8F1E4"/>
                </a:solidFill>
                <a:latin typeface="Britannic Bold" panose="020B0903060703020204" pitchFamily="34" charset="0"/>
              </a:rPr>
              <a:t>REDUCING FLOOD RISK for</a:t>
            </a:r>
          </a:p>
          <a:p>
            <a:r>
              <a:rPr lang="en-US" sz="3200" dirty="0">
                <a:solidFill>
                  <a:srgbClr val="F8F1E4"/>
                </a:solidFill>
                <a:latin typeface="Britannic Bold" panose="020B0903060703020204" pitchFamily="34" charset="0"/>
              </a:rPr>
              <a:t>200,000 RESIDENTS and </a:t>
            </a:r>
          </a:p>
          <a:p>
            <a:r>
              <a:rPr lang="en-US" sz="3200" dirty="0">
                <a:solidFill>
                  <a:srgbClr val="F8F1E4"/>
                </a:solidFill>
                <a:latin typeface="Britannic Bold" panose="020B0903060703020204" pitchFamily="34" charset="0"/>
              </a:rPr>
              <a:t>52,000 </a:t>
            </a:r>
          </a:p>
          <a:p>
            <a:r>
              <a:rPr lang="en-US" sz="3200" dirty="0">
                <a:solidFill>
                  <a:srgbClr val="F8F1E4"/>
                </a:solidFill>
                <a:latin typeface="Britannic Bold" panose="020B0903060703020204" pitchFamily="34" charset="0"/>
              </a:rPr>
              <a:t>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2ED24-21DC-56FE-A985-1CF20791BABF}"/>
              </a:ext>
            </a:extLst>
          </p:cNvPr>
          <p:cNvSpPr txBox="1"/>
          <p:nvPr/>
        </p:nvSpPr>
        <p:spPr>
          <a:xfrm>
            <a:off x="8762357" y="280399"/>
            <a:ext cx="378822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8F1E4"/>
                </a:solidFill>
                <a:latin typeface="Britannic Bold" panose="020B0903060703020204" pitchFamily="34" charset="0"/>
              </a:rPr>
              <a:t>98-MILE ALIGNMENT</a:t>
            </a:r>
          </a:p>
          <a:p>
            <a:pPr marL="739775" indent="-231775">
              <a:buFontTx/>
              <a:buChar char="-"/>
            </a:pPr>
            <a:r>
              <a:rPr lang="en-US" sz="2400" dirty="0">
                <a:solidFill>
                  <a:srgbClr val="F8F1E4"/>
                </a:solidFill>
                <a:latin typeface="Britannic Bold" panose="020B0903060703020204" pitchFamily="34" charset="0"/>
              </a:rPr>
              <a:t>LEVEES </a:t>
            </a:r>
          </a:p>
          <a:p>
            <a:pPr marL="739775" indent="-231775">
              <a:buFontTx/>
              <a:buChar char="-"/>
            </a:pPr>
            <a:r>
              <a:rPr lang="en-US" sz="2400" dirty="0">
                <a:solidFill>
                  <a:srgbClr val="F8F1E4"/>
                </a:solidFill>
                <a:latin typeface="Britannic Bold" panose="020B0903060703020204" pitchFamily="34" charset="0"/>
              </a:rPr>
              <a:t>FLOODGATES </a:t>
            </a:r>
          </a:p>
          <a:p>
            <a:pPr marL="739775" indent="-231775">
              <a:buFontTx/>
              <a:buChar char="-"/>
            </a:pPr>
            <a:r>
              <a:rPr lang="en-US" sz="2400" dirty="0">
                <a:solidFill>
                  <a:srgbClr val="F8F1E4"/>
                </a:solidFill>
                <a:latin typeface="Britannic Bold" panose="020B0903060703020204" pitchFamily="34" charset="0"/>
              </a:rPr>
              <a:t>RAILROAD GATES</a:t>
            </a:r>
          </a:p>
          <a:p>
            <a:pPr marL="739775" indent="-231775">
              <a:buFontTx/>
              <a:buChar char="-"/>
            </a:pPr>
            <a:r>
              <a:rPr lang="en-US" sz="2400" dirty="0">
                <a:solidFill>
                  <a:srgbClr val="F8F1E4"/>
                </a:solidFill>
                <a:latin typeface="Britannic Bold" panose="020B0903060703020204" pitchFamily="34" charset="0"/>
              </a:rPr>
              <a:t>ENVIRONMENTAL WATER CONTROL STRUCTURES</a:t>
            </a:r>
          </a:p>
          <a:p>
            <a:pPr marL="739775" indent="-231775">
              <a:buFontTx/>
              <a:buChar char="-"/>
            </a:pPr>
            <a:r>
              <a:rPr lang="en-US" sz="2400" dirty="0">
                <a:solidFill>
                  <a:srgbClr val="F8F1E4"/>
                </a:solidFill>
                <a:latin typeface="Britannic Bold" panose="020B0903060703020204" pitchFamily="34" charset="0"/>
              </a:rPr>
              <a:t>FRONTING </a:t>
            </a:r>
          </a:p>
          <a:p>
            <a:pPr marL="739775"/>
            <a:r>
              <a:rPr lang="en-US" sz="2400" dirty="0">
                <a:solidFill>
                  <a:srgbClr val="F8F1E4"/>
                </a:solidFill>
                <a:latin typeface="Britannic Bold" panose="020B0903060703020204" pitchFamily="34" charset="0"/>
              </a:rPr>
              <a:t>PROTECTION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B0C79-A3D7-EB51-18C1-5CA2127A7869}"/>
              </a:ext>
            </a:extLst>
          </p:cNvPr>
          <p:cNvSpPr txBox="1"/>
          <p:nvPr/>
        </p:nvSpPr>
        <p:spPr>
          <a:xfrm>
            <a:off x="130626" y="2802647"/>
            <a:ext cx="40595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8F1E4"/>
                </a:solidFill>
                <a:latin typeface="Britannic Bold" panose="020B0903060703020204" pitchFamily="34" charset="0"/>
              </a:rPr>
              <a:t>24</a:t>
            </a:r>
            <a:r>
              <a:rPr lang="en-US" sz="3600" dirty="0">
                <a:solidFill>
                  <a:srgbClr val="F8F1E4"/>
                </a:solidFill>
                <a:latin typeface="Britannic Bold" panose="020B0903060703020204" pitchFamily="34" charset="0"/>
              </a:rPr>
              <a:t> </a:t>
            </a:r>
          </a:p>
          <a:p>
            <a:r>
              <a:rPr lang="en-US" sz="2800" dirty="0">
                <a:solidFill>
                  <a:srgbClr val="F8F1E4"/>
                </a:solidFill>
                <a:latin typeface="Britannic Bold" panose="020B0903060703020204" pitchFamily="34" charset="0"/>
              </a:rPr>
              <a:t>CONTRACTS in </a:t>
            </a:r>
          </a:p>
          <a:p>
            <a:r>
              <a:rPr lang="en-US" sz="2800" dirty="0">
                <a:solidFill>
                  <a:srgbClr val="F8F1E4"/>
                </a:solidFill>
                <a:latin typeface="Britannic Bold" panose="020B0903060703020204" pitchFamily="34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415542253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sky, outdoor, water&#10;&#10;AI-generated content may be incorrect.">
            <a:extLst>
              <a:ext uri="{FF2B5EF4-FFF2-40B4-BE49-F238E27FC236}">
                <a16:creationId xmlns:a16="http://schemas.microsoft.com/office/drawing/2014/main" id="{CE0CD88A-7628-97B0-2C1B-F9263520E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" y="0"/>
            <a:ext cx="12192003" cy="68443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6926A0-0DC1-154C-7953-D3C13BCDB184}"/>
              </a:ext>
            </a:extLst>
          </p:cNvPr>
          <p:cNvSpPr/>
          <p:nvPr/>
        </p:nvSpPr>
        <p:spPr>
          <a:xfrm>
            <a:off x="0" y="5008418"/>
            <a:ext cx="12192000" cy="1849582"/>
          </a:xfrm>
          <a:prstGeom prst="rect">
            <a:avLst/>
          </a:prstGeom>
          <a:solidFill>
            <a:srgbClr val="F1E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545A"/>
              </a:solidFill>
            </a:endParaRP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E07077A4-7FC9-40DA-12ED-A2619EC27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69" y="5998402"/>
            <a:ext cx="550892" cy="683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BC2544-6EB3-1A1E-67A6-7F1462812ABD}"/>
              </a:ext>
            </a:extLst>
          </p:cNvPr>
          <p:cNvSpPr txBox="1"/>
          <p:nvPr/>
        </p:nvSpPr>
        <p:spPr>
          <a:xfrm>
            <a:off x="0" y="4935505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1B3E14"/>
                </a:solidFill>
                <a:latin typeface="Britannic Bold" panose="020B0903060703020204" pitchFamily="34" charset="0"/>
              </a:rPr>
              <a:t>COMITE RIVER DIVERSION CANAL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07720F-4267-21EF-828F-A29C9CF757E9}"/>
              </a:ext>
            </a:extLst>
          </p:cNvPr>
          <p:cNvSpPr txBox="1"/>
          <p:nvPr/>
        </p:nvSpPr>
        <p:spPr>
          <a:xfrm>
            <a:off x="2524991" y="5762263"/>
            <a:ext cx="2940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1B3E14"/>
                </a:solidFill>
                <a:latin typeface="Britannic Bold" panose="020B0903060703020204" pitchFamily="34" charset="0"/>
              </a:rPr>
              <a:t>UNITED STATES ARMY </a:t>
            </a:r>
          </a:p>
          <a:p>
            <a:pPr algn="r"/>
            <a:r>
              <a:rPr lang="en-US" dirty="0">
                <a:solidFill>
                  <a:srgbClr val="1B3E14"/>
                </a:solidFill>
                <a:latin typeface="Britannic Bold" panose="020B0903060703020204" pitchFamily="34" charset="0"/>
              </a:rPr>
              <a:t>CORPS OF ENGINEERS</a:t>
            </a:r>
          </a:p>
          <a:p>
            <a:pPr algn="r"/>
            <a:r>
              <a:rPr lang="en-US" dirty="0">
                <a:solidFill>
                  <a:srgbClr val="1B3E14"/>
                </a:solidFill>
                <a:latin typeface="Britannic Bold" panose="020B0903060703020204" pitchFamily="34" charset="0"/>
              </a:rPr>
              <a:t> NEW ORLEANS DISTRICT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47952B-72C0-3382-9020-A66E6D0566EC}"/>
              </a:ext>
            </a:extLst>
          </p:cNvPr>
          <p:cNvSpPr txBox="1"/>
          <p:nvPr/>
        </p:nvSpPr>
        <p:spPr>
          <a:xfrm>
            <a:off x="6726087" y="5762263"/>
            <a:ext cx="3789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E14"/>
                </a:solidFill>
                <a:latin typeface="Britannic Bold" panose="020B0903060703020204" pitchFamily="34" charset="0"/>
              </a:rPr>
              <a:t>LA DEPT OF TRANSPORTATION </a:t>
            </a:r>
          </a:p>
          <a:p>
            <a:r>
              <a:rPr lang="en-US" dirty="0">
                <a:solidFill>
                  <a:srgbClr val="1B3E14"/>
                </a:solidFill>
                <a:latin typeface="Britannic Bold" panose="020B0903060703020204" pitchFamily="34" charset="0"/>
              </a:rPr>
              <a:t>AND DEVELOPMENT and</a:t>
            </a:r>
          </a:p>
          <a:p>
            <a:r>
              <a:rPr lang="en-US" dirty="0">
                <a:solidFill>
                  <a:srgbClr val="1B3E14"/>
                </a:solidFill>
                <a:latin typeface="Britannic Bold" panose="020B0903060703020204" pitchFamily="34" charset="0"/>
              </a:rPr>
              <a:t>AMITE RIVER BASIN COMMISSION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37F791-D3F9-E9E3-9272-0B9733FE9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302" y="5662217"/>
            <a:ext cx="1239396" cy="1158405"/>
          </a:xfrm>
          <a:prstGeom prst="rect">
            <a:avLst/>
          </a:prstGeom>
          <a:ln>
            <a:noFill/>
          </a:ln>
          <a:effectLst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22" name="Picture 21" descr="Icon&#10;&#10;AI-generated content may be incorrect.">
            <a:extLst>
              <a:ext uri="{FF2B5EF4-FFF2-40B4-BE49-F238E27FC236}">
                <a16:creationId xmlns:a16="http://schemas.microsoft.com/office/drawing/2014/main" id="{77CBB85D-A0CA-D31D-53DB-34850E41B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700" y="6139389"/>
            <a:ext cx="867644" cy="600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8D62B-BED4-4F34-FEEB-5CA29BAB16B3}"/>
              </a:ext>
            </a:extLst>
          </p:cNvPr>
          <p:cNvSpPr txBox="1"/>
          <p:nvPr/>
        </p:nvSpPr>
        <p:spPr>
          <a:xfrm>
            <a:off x="-4" y="1360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3E14"/>
                </a:solidFill>
                <a:latin typeface="Britannic Bold" panose="020B0903060703020204" pitchFamily="34" charset="0"/>
              </a:rPr>
              <a:t>ALL CONSTRUCTION CONTRACTS AWARDED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17344-69DC-4851-BFED-9FC105080D2F}"/>
              </a:ext>
            </a:extLst>
          </p:cNvPr>
          <p:cNvSpPr txBox="1"/>
          <p:nvPr/>
        </p:nvSpPr>
        <p:spPr>
          <a:xfrm>
            <a:off x="154969" y="682459"/>
            <a:ext cx="4742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1EBDE"/>
                </a:solidFill>
                <a:latin typeface="Britannic Bold" panose="020B0903060703020204" pitchFamily="34" charset="0"/>
              </a:rPr>
              <a:t>DESIGN capacity EQUAL to the AVERAGE DISCHARGE of </a:t>
            </a:r>
          </a:p>
          <a:p>
            <a:r>
              <a:rPr lang="en-US" sz="2400" dirty="0">
                <a:solidFill>
                  <a:srgbClr val="F1EBDE"/>
                </a:solidFill>
                <a:latin typeface="Britannic Bold" panose="020B0903060703020204" pitchFamily="34" charset="0"/>
              </a:rPr>
              <a:t>the ARKANSAS </a:t>
            </a:r>
          </a:p>
          <a:p>
            <a:r>
              <a:rPr lang="en-US" sz="2400" dirty="0">
                <a:solidFill>
                  <a:srgbClr val="F1EBDE"/>
                </a:solidFill>
                <a:latin typeface="Britannic Bold" panose="020B0903060703020204" pitchFamily="34" charset="0"/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4279439768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outdoor, track, railroad&#10;&#10;AI-generated content may be incorrect.">
            <a:extLst>
              <a:ext uri="{FF2B5EF4-FFF2-40B4-BE49-F238E27FC236}">
                <a16:creationId xmlns:a16="http://schemas.microsoft.com/office/drawing/2014/main" id="{75E36E60-7A90-A42A-52A2-1AF3C18A08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3790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F3019B-0026-0789-A1EC-082726DF7911}"/>
              </a:ext>
            </a:extLst>
          </p:cNvPr>
          <p:cNvSpPr/>
          <p:nvPr/>
        </p:nvSpPr>
        <p:spPr>
          <a:xfrm>
            <a:off x="0" y="5008418"/>
            <a:ext cx="12192000" cy="1849582"/>
          </a:xfrm>
          <a:prstGeom prst="rect">
            <a:avLst/>
          </a:prstGeom>
          <a:solidFill>
            <a:srgbClr val="493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545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5E2DB-9E31-C2DB-97B9-028C13B27B8D}"/>
              </a:ext>
            </a:extLst>
          </p:cNvPr>
          <p:cNvSpPr txBox="1"/>
          <p:nvPr/>
        </p:nvSpPr>
        <p:spPr>
          <a:xfrm>
            <a:off x="0" y="4935505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B59783"/>
                </a:solidFill>
                <a:latin typeface="Britannic Bold" panose="020B0903060703020204" pitchFamily="34" charset="0"/>
              </a:rPr>
              <a:t>SOUTHEAST LA URBAN FLOOD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9369E-35BF-995F-DA1B-FC0AFFB9CF7C}"/>
              </a:ext>
            </a:extLst>
          </p:cNvPr>
          <p:cNvSpPr txBox="1"/>
          <p:nvPr/>
        </p:nvSpPr>
        <p:spPr>
          <a:xfrm>
            <a:off x="2524991" y="5762263"/>
            <a:ext cx="2940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B59783"/>
                </a:solidFill>
                <a:latin typeface="Britannic Bold" panose="020B0903060703020204" pitchFamily="34" charset="0"/>
              </a:rPr>
              <a:t>UNITED STATES ARMY </a:t>
            </a:r>
          </a:p>
          <a:p>
            <a:pPr algn="r"/>
            <a:r>
              <a:rPr lang="en-US" dirty="0">
                <a:solidFill>
                  <a:srgbClr val="B59783"/>
                </a:solidFill>
                <a:latin typeface="Britannic Bold" panose="020B0903060703020204" pitchFamily="34" charset="0"/>
              </a:rPr>
              <a:t>CORPS OF ENGINEERS</a:t>
            </a:r>
          </a:p>
          <a:p>
            <a:pPr algn="r"/>
            <a:r>
              <a:rPr lang="en-US" dirty="0">
                <a:solidFill>
                  <a:srgbClr val="B59783"/>
                </a:solidFill>
                <a:latin typeface="Britannic Bold" panose="020B0903060703020204" pitchFamily="34" charset="0"/>
              </a:rPr>
              <a:t> NEW ORLEANS DISTRICT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11D32-9E90-B7EA-12EE-EF8052258E6F}"/>
              </a:ext>
            </a:extLst>
          </p:cNvPr>
          <p:cNvSpPr txBox="1"/>
          <p:nvPr/>
        </p:nvSpPr>
        <p:spPr>
          <a:xfrm>
            <a:off x="6726087" y="5762263"/>
            <a:ext cx="3898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59783"/>
                </a:solidFill>
                <a:latin typeface="Britannic Bold" panose="020B0903060703020204" pitchFamily="34" charset="0"/>
              </a:rPr>
              <a:t>CPRA and</a:t>
            </a:r>
          </a:p>
          <a:p>
            <a:r>
              <a:rPr lang="en-US" dirty="0">
                <a:solidFill>
                  <a:srgbClr val="B59783"/>
                </a:solidFill>
                <a:latin typeface="Britannic Bold" panose="020B0903060703020204" pitchFamily="34" charset="0"/>
              </a:rPr>
              <a:t>SEWERAGE AND WATER BOARD OF NEW ORLEANS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DBD1BE-0DFD-D8B5-3411-A78E36218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302" y="5662217"/>
            <a:ext cx="1239396" cy="1158405"/>
          </a:xfrm>
          <a:prstGeom prst="rect">
            <a:avLst/>
          </a:prstGeom>
          <a:ln>
            <a:noFill/>
          </a:ln>
          <a:effectLst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12" name="Picture 11" descr="Logo&#10;&#10;AI-generated content may be incorrect.">
            <a:extLst>
              <a:ext uri="{FF2B5EF4-FFF2-40B4-BE49-F238E27FC236}">
                <a16:creationId xmlns:a16="http://schemas.microsoft.com/office/drawing/2014/main" id="{F6436601-17DB-D09D-F341-278B21B84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6" y="5889968"/>
            <a:ext cx="720242" cy="893128"/>
          </a:xfrm>
          <a:prstGeom prst="rect">
            <a:avLst/>
          </a:prstGeom>
        </p:spPr>
      </p:pic>
      <p:pic>
        <p:nvPicPr>
          <p:cNvPr id="13" name="Picture 12" descr="Icon&#10;&#10;AI-generated content may be incorrect.">
            <a:extLst>
              <a:ext uri="{FF2B5EF4-FFF2-40B4-BE49-F238E27FC236}">
                <a16:creationId xmlns:a16="http://schemas.microsoft.com/office/drawing/2014/main" id="{F0024170-4C92-B238-E3C7-A39E6ACC15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700" y="6139389"/>
            <a:ext cx="867644" cy="600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5E049C-5893-15DA-F978-F4ED14CB5731}"/>
              </a:ext>
            </a:extLst>
          </p:cNvPr>
          <p:cNvSpPr txBox="1"/>
          <p:nvPr/>
        </p:nvSpPr>
        <p:spPr>
          <a:xfrm>
            <a:off x="0" y="0"/>
            <a:ext cx="11993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49392F"/>
                </a:solidFill>
                <a:latin typeface="Britannic Bold" panose="020B0903060703020204" pitchFamily="34" charset="0"/>
              </a:rPr>
              <a:t>REDUCING INTERNAL DRAINAGE FLOOD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9EC17-B279-E00B-C460-9B156D629DA7}"/>
              </a:ext>
            </a:extLst>
          </p:cNvPr>
          <p:cNvSpPr txBox="1"/>
          <p:nvPr/>
        </p:nvSpPr>
        <p:spPr>
          <a:xfrm>
            <a:off x="-59634" y="445665"/>
            <a:ext cx="12052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49392F"/>
                </a:solidFill>
                <a:latin typeface="Britannic Bold" panose="020B0903060703020204" pitchFamily="34" charset="0"/>
              </a:rPr>
              <a:t>for RESIDENTS of JEFFERSON &amp; </a:t>
            </a:r>
          </a:p>
          <a:p>
            <a:pPr algn="r"/>
            <a:r>
              <a:rPr lang="en-US" sz="2400" dirty="0">
                <a:solidFill>
                  <a:srgbClr val="49392F"/>
                </a:solidFill>
                <a:latin typeface="Britannic Bold" panose="020B0903060703020204" pitchFamily="34" charset="0"/>
              </a:rPr>
              <a:t>ORLEANS PARISHES </a:t>
            </a:r>
          </a:p>
        </p:txBody>
      </p:sp>
    </p:spTree>
    <p:extLst>
      <p:ext uri="{BB962C8B-B14F-4D97-AF65-F5344CB8AC3E}">
        <p14:creationId xmlns:p14="http://schemas.microsoft.com/office/powerpoint/2010/main" val="368504164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657E4C">
                <a:alpha val="0"/>
              </a:srgbClr>
            </a:gs>
            <a:gs pos="0">
              <a:srgbClr val="657E4C">
                <a:lumMod val="71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water, way, scene&#10;&#10;AI-generated content may be incorrect.">
            <a:extLst>
              <a:ext uri="{FF2B5EF4-FFF2-40B4-BE49-F238E27FC236}">
                <a16:creationId xmlns:a16="http://schemas.microsoft.com/office/drawing/2014/main" id="{7B0C1501-5AC5-0506-637F-F4FC9F20C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420" y="0"/>
            <a:ext cx="12201419" cy="57053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FB6AC2-5E2D-D916-DE74-47C5C81340AA}"/>
              </a:ext>
            </a:extLst>
          </p:cNvPr>
          <p:cNvSpPr/>
          <p:nvPr/>
        </p:nvSpPr>
        <p:spPr>
          <a:xfrm>
            <a:off x="-9420" y="5060140"/>
            <a:ext cx="12201419" cy="1807029"/>
          </a:xfrm>
          <a:prstGeom prst="rect">
            <a:avLst/>
          </a:prstGeom>
          <a:solidFill>
            <a:srgbClr val="5D5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1525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E2F78-780E-69C9-D473-84FE25F3CB6A}"/>
              </a:ext>
            </a:extLst>
          </p:cNvPr>
          <p:cNvSpPr txBox="1"/>
          <p:nvPr/>
        </p:nvSpPr>
        <p:spPr>
          <a:xfrm>
            <a:off x="-51715" y="4955632"/>
            <a:ext cx="12462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D6C669"/>
                </a:solidFill>
                <a:latin typeface="Britannic Bold" panose="020B0903060703020204" pitchFamily="34" charset="0"/>
              </a:rPr>
              <a:t>MISSISSIPPI RIVER &amp; TRIBUTARIES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48527A79-CA7B-FDDD-C5E3-7A04C961A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695" y="6153903"/>
            <a:ext cx="867644" cy="600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CFB838-A62D-C25B-2373-A8D6A01143EA}"/>
              </a:ext>
            </a:extLst>
          </p:cNvPr>
          <p:cNvSpPr txBox="1"/>
          <p:nvPr/>
        </p:nvSpPr>
        <p:spPr>
          <a:xfrm>
            <a:off x="2122251" y="5773497"/>
            <a:ext cx="3236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D2C66B"/>
                </a:solidFill>
                <a:latin typeface="Britannic Bold" panose="020B0903060703020204" pitchFamily="34" charset="0"/>
              </a:rPr>
              <a:t>UNITED STATES ARMY </a:t>
            </a:r>
          </a:p>
          <a:p>
            <a:pPr algn="r"/>
            <a:r>
              <a:rPr lang="en-US" dirty="0">
                <a:solidFill>
                  <a:srgbClr val="D2C66B"/>
                </a:solidFill>
                <a:latin typeface="Britannic Bold" panose="020B0903060703020204" pitchFamily="34" charset="0"/>
              </a:rPr>
              <a:t>CORPS OF ENGINEERS</a:t>
            </a:r>
          </a:p>
          <a:p>
            <a:pPr algn="r"/>
            <a:r>
              <a:rPr lang="en-US" dirty="0">
                <a:solidFill>
                  <a:srgbClr val="D2C66B"/>
                </a:solidFill>
                <a:latin typeface="Britannic Bold" panose="020B0903060703020204" pitchFamily="34" charset="0"/>
              </a:rPr>
              <a:t> NEW ORLEANS DISTRICT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DBCE1-2249-F919-D33D-D6AE88A7CB25}"/>
              </a:ext>
            </a:extLst>
          </p:cNvPr>
          <p:cNvSpPr txBox="1"/>
          <p:nvPr/>
        </p:nvSpPr>
        <p:spPr>
          <a:xfrm>
            <a:off x="6858584" y="5773497"/>
            <a:ext cx="4295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2C66B"/>
                </a:solidFill>
                <a:latin typeface="Britannic Bold" panose="020B0903060703020204" pitchFamily="34" charset="0"/>
              </a:rPr>
              <a:t>STATE OF LOUISIANA</a:t>
            </a:r>
          </a:p>
          <a:p>
            <a:r>
              <a:rPr lang="en-US" dirty="0">
                <a:solidFill>
                  <a:srgbClr val="D2C66B"/>
                </a:solidFill>
                <a:latin typeface="Britannic Bold" panose="020B0903060703020204" pitchFamily="34" charset="0"/>
              </a:rPr>
              <a:t>LEVEE DISTRICTS and </a:t>
            </a:r>
          </a:p>
          <a:p>
            <a:r>
              <a:rPr lang="en-US" dirty="0">
                <a:solidFill>
                  <a:srgbClr val="D2C66B"/>
                </a:solidFill>
                <a:latin typeface="Britannic Bold" panose="020B0903060703020204" pitchFamily="34" charset="0"/>
              </a:rPr>
              <a:t>FLOOD AUTHORITIES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9D8D69-365E-059A-0A5F-F26A0319A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899" y="5682747"/>
            <a:ext cx="1239396" cy="1158405"/>
          </a:xfrm>
          <a:prstGeom prst="rect">
            <a:avLst/>
          </a:prstGeom>
          <a:ln>
            <a:noFill/>
          </a:ln>
          <a:effectLst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8CBE4A75-B349-1037-E347-1491F649E6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6" y="5904482"/>
            <a:ext cx="720242" cy="893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C03A6-296C-35A9-4FAD-B802125AF532}"/>
              </a:ext>
            </a:extLst>
          </p:cNvPr>
          <p:cNvSpPr txBox="1"/>
          <p:nvPr/>
        </p:nvSpPr>
        <p:spPr>
          <a:xfrm>
            <a:off x="66875" y="977361"/>
            <a:ext cx="2187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ritannic Bold" panose="020B0903060703020204" pitchFamily="34" charset="0"/>
              </a:rPr>
              <a:t>AUTHORIZED for CONSTRUCTION 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ritannic Bold" panose="020B0903060703020204" pitchFamily="34" charset="0"/>
              </a:rPr>
              <a:t>in 1928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  <a:latin typeface="Britannic Bold" panose="020B0903060703020204" pitchFamily="34" charset="0"/>
            </a:endParaRP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ritannic Bold" panose="020B0903060703020204" pitchFamily="34" charset="0"/>
              </a:rPr>
              <a:t>PREVENTED $124 in DAMAGE for EVERY $1 SPENT toward CONSTRUCTION and MAINTENANCE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1346E8-B3C6-1FB0-031F-44DE477BB596}"/>
              </a:ext>
            </a:extLst>
          </p:cNvPr>
          <p:cNvSpPr/>
          <p:nvPr/>
        </p:nvSpPr>
        <p:spPr>
          <a:xfrm>
            <a:off x="-754743" y="-667657"/>
            <a:ext cx="14035313" cy="1911758"/>
          </a:xfrm>
          <a:prstGeom prst="rect">
            <a:avLst/>
          </a:prstGeom>
          <a:solidFill>
            <a:srgbClr val="61632F">
              <a:alpha val="65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E7EAF-8435-7933-A456-187500FC0AE2}"/>
              </a:ext>
            </a:extLst>
          </p:cNvPr>
          <p:cNvSpPr txBox="1"/>
          <p:nvPr/>
        </p:nvSpPr>
        <p:spPr>
          <a:xfrm>
            <a:off x="0" y="-15204"/>
            <a:ext cx="1219199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Britannic Bold" panose="020B0903060703020204" pitchFamily="34" charset="0"/>
              </a:rPr>
              <a:t>98 YEARS OF SUCESSFUL FLOOD 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107720392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8DE05-8BDD-A0B9-451E-CE79A87D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outdoor, sky, grass, water&#10;&#10;AI-generated content may be incorrect.">
            <a:extLst>
              <a:ext uri="{FF2B5EF4-FFF2-40B4-BE49-F238E27FC236}">
                <a16:creationId xmlns:a16="http://schemas.microsoft.com/office/drawing/2014/main" id="{C097E1C0-CB1B-D9CD-58B0-3F0E16E0D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208" y="0"/>
            <a:ext cx="12216415" cy="64370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191CF0-B1D0-7606-9F16-1C15B5014D22}"/>
              </a:ext>
            </a:extLst>
          </p:cNvPr>
          <p:cNvSpPr/>
          <p:nvPr/>
        </p:nvSpPr>
        <p:spPr>
          <a:xfrm>
            <a:off x="0" y="5002756"/>
            <a:ext cx="12192000" cy="1869757"/>
          </a:xfrm>
          <a:prstGeom prst="rect">
            <a:avLst/>
          </a:prstGeom>
          <a:solidFill>
            <a:srgbClr val="2C3C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545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3D103-DFD9-8984-584D-1326E33FA85A}"/>
              </a:ext>
            </a:extLst>
          </p:cNvPr>
          <p:cNvSpPr txBox="1"/>
          <p:nvPr/>
        </p:nvSpPr>
        <p:spPr>
          <a:xfrm>
            <a:off x="0" y="506496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AFBDC6"/>
                </a:solidFill>
                <a:latin typeface="Britannic Bold" panose="020B0903060703020204" pitchFamily="34" charset="0"/>
              </a:rPr>
              <a:t>LOWER MISSISSIPPI RIVER COMPREHENSIVE MANAGEMENT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58760FBE-F0A0-8629-FED6-719D9A61B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3565" y="4623655"/>
            <a:ext cx="867644" cy="600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832413-403E-2B4F-F2AE-06B287856203}"/>
              </a:ext>
            </a:extLst>
          </p:cNvPr>
          <p:cNvSpPr txBox="1"/>
          <p:nvPr/>
        </p:nvSpPr>
        <p:spPr>
          <a:xfrm>
            <a:off x="2122251" y="5773497"/>
            <a:ext cx="3236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AFBDC6"/>
                </a:solidFill>
                <a:latin typeface="Britannic Bold" panose="020B0903060703020204" pitchFamily="34" charset="0"/>
              </a:rPr>
              <a:t>UNITED STATES ARMY </a:t>
            </a:r>
          </a:p>
          <a:p>
            <a:pPr algn="r"/>
            <a:r>
              <a:rPr lang="en-US" dirty="0">
                <a:solidFill>
                  <a:srgbClr val="AFBDC6"/>
                </a:solidFill>
                <a:latin typeface="Britannic Bold" panose="020B0903060703020204" pitchFamily="34" charset="0"/>
              </a:rPr>
              <a:t>CORPS OF ENGINEERS</a:t>
            </a:r>
          </a:p>
          <a:p>
            <a:pPr algn="r"/>
            <a:r>
              <a:rPr lang="en-US" dirty="0">
                <a:solidFill>
                  <a:srgbClr val="AFBDC6"/>
                </a:solidFill>
                <a:latin typeface="Britannic Bold" panose="020B0903060703020204" pitchFamily="34" charset="0"/>
              </a:rPr>
              <a:t> NEW ORLEANS DISTRICT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A0E32-9D87-71E1-CFC0-A4DB3C888DF4}"/>
              </a:ext>
            </a:extLst>
          </p:cNvPr>
          <p:cNvSpPr txBox="1"/>
          <p:nvPr/>
        </p:nvSpPr>
        <p:spPr>
          <a:xfrm>
            <a:off x="6858584" y="5773497"/>
            <a:ext cx="4295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FBDC6"/>
                </a:solidFill>
                <a:latin typeface="Britannic Bold" panose="020B0903060703020204" pitchFamily="34" charset="0"/>
              </a:rPr>
              <a:t>SEVEN STATE PARTNERS </a:t>
            </a:r>
          </a:p>
          <a:p>
            <a:r>
              <a:rPr lang="en-US" dirty="0">
                <a:solidFill>
                  <a:srgbClr val="AFBDC6"/>
                </a:solidFill>
                <a:latin typeface="Britannic Bold" panose="020B0903060703020204" pitchFamily="34" charset="0"/>
              </a:rPr>
              <a:t>LEVEE DISTRICTS</a:t>
            </a:r>
          </a:p>
          <a:p>
            <a:r>
              <a:rPr lang="en-US" dirty="0">
                <a:solidFill>
                  <a:srgbClr val="AFBDC6"/>
                </a:solidFill>
                <a:latin typeface="Britannic Bold" panose="020B0903060703020204" pitchFamily="34" charset="0"/>
              </a:rPr>
              <a:t>RIVER PORTS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40179-AE52-029D-A106-8B1020B7F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477" y="5948355"/>
            <a:ext cx="908631" cy="849255"/>
          </a:xfrm>
          <a:prstGeom prst="rect">
            <a:avLst/>
          </a:prstGeom>
          <a:ln>
            <a:noFill/>
          </a:ln>
          <a:effectLst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4C33A7B3-D997-AF39-40A2-58943A4821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6" y="5904482"/>
            <a:ext cx="720242" cy="8931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EE0457-3634-0434-FF79-95B54B1F226E}"/>
              </a:ext>
            </a:extLst>
          </p:cNvPr>
          <p:cNvGrpSpPr/>
          <p:nvPr/>
        </p:nvGrpSpPr>
        <p:grpSpPr>
          <a:xfrm>
            <a:off x="5656747" y="5806171"/>
            <a:ext cx="869845" cy="870778"/>
            <a:chOff x="228164" y="123907"/>
            <a:chExt cx="2309949" cy="2312427"/>
          </a:xfrm>
        </p:grpSpPr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801FBE6A-CE1E-8FF8-DB0C-1946F137A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164" y="1671395"/>
              <a:ext cx="764898" cy="764898"/>
            </a:xfrm>
            <a:prstGeom prst="rect">
              <a:avLst/>
            </a:prstGeom>
          </p:spPr>
        </p:pic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D7EAA8CD-2A92-A77F-8CDA-FB8C8933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325" y="906103"/>
              <a:ext cx="758737" cy="758027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E4AB19F-8F87-5F7F-93DC-392A8E37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602" y="893232"/>
              <a:ext cx="769577" cy="779001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E655011C-7562-3534-FE8A-5D498A574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159" y="123907"/>
              <a:ext cx="769577" cy="769577"/>
            </a:xfrm>
            <a:prstGeom prst="rect">
              <a:avLst/>
            </a:prstGeom>
          </p:spPr>
        </p:pic>
        <p:pic>
          <p:nvPicPr>
            <p:cNvPr id="14" name="Picture 13" descr="Logo, icon&#10;&#10;Description automatically generated">
              <a:extLst>
                <a:ext uri="{FF2B5EF4-FFF2-40B4-BE49-F238E27FC236}">
                  <a16:creationId xmlns:a16="http://schemas.microsoft.com/office/drawing/2014/main" id="{7C6BB97D-0C48-2ABB-BEA4-4CA8BC1AE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062" y="1671436"/>
              <a:ext cx="764898" cy="764898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E7FF3E90-5B3F-C0CD-DBD7-F54891644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331" y="894554"/>
              <a:ext cx="769576" cy="769576"/>
            </a:xfrm>
            <a:prstGeom prst="rect">
              <a:avLst/>
            </a:prstGeom>
          </p:spPr>
        </p:pic>
        <p:pic>
          <p:nvPicPr>
            <p:cNvPr id="16" name="Picture 15" descr="A red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F8A23C52-8BC5-3B06-0EF1-1B10EA63D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155" y="241314"/>
              <a:ext cx="690987" cy="513172"/>
            </a:xfrm>
            <a:prstGeom prst="rect">
              <a:avLst/>
            </a:prstGeom>
          </p:spPr>
        </p:pic>
        <p:pic>
          <p:nvPicPr>
            <p:cNvPr id="17" name="Picture 16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B1F3FAD6-3A6A-1310-8C0F-DFCCC06E9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2924" y="1728767"/>
              <a:ext cx="745189" cy="651669"/>
            </a:xfrm>
            <a:prstGeom prst="rect">
              <a:avLst/>
            </a:prstGeom>
          </p:spPr>
        </p:pic>
        <p:pic>
          <p:nvPicPr>
            <p:cNvPr id="18" name="Picture 17" descr="A picture containing text, sign, vector graphics&#10;&#10;Description automatically generated">
              <a:extLst>
                <a:ext uri="{FF2B5EF4-FFF2-40B4-BE49-F238E27FC236}">
                  <a16:creationId xmlns:a16="http://schemas.microsoft.com/office/drawing/2014/main" id="{28AA1618-334D-C99F-613A-49C286C4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320" y="123908"/>
              <a:ext cx="776335" cy="76957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F2C4DAF-005D-7412-415D-935EFC1BB5FC}"/>
              </a:ext>
            </a:extLst>
          </p:cNvPr>
          <p:cNvSpPr txBox="1"/>
          <p:nvPr/>
        </p:nvSpPr>
        <p:spPr>
          <a:xfrm>
            <a:off x="5656746" y="3836005"/>
            <a:ext cx="640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EAE9E2"/>
                </a:solidFill>
                <a:latin typeface="Britannic Bold" panose="020B0903060703020204" pitchFamily="34" charset="0"/>
              </a:rPr>
              <a:t>OLD RIVER CONTROL COMPLEX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C5883-F2C9-8EA0-A6E8-9F05261D8488}"/>
              </a:ext>
            </a:extLst>
          </p:cNvPr>
          <p:cNvSpPr txBox="1"/>
          <p:nvPr/>
        </p:nvSpPr>
        <p:spPr>
          <a:xfrm>
            <a:off x="7209124" y="4231268"/>
            <a:ext cx="485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EAE9E2"/>
                </a:solidFill>
                <a:latin typeface="Britannic Bold" panose="020B0903060703020204" pitchFamily="34" charset="0"/>
              </a:rPr>
              <a:t>KEEPING the MISSISSIPPI RIVER on COURSE since 1963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6D9084-E1F8-B586-FA6F-1ED186E12CCA}"/>
              </a:ext>
            </a:extLst>
          </p:cNvPr>
          <p:cNvSpPr txBox="1"/>
          <p:nvPr/>
        </p:nvSpPr>
        <p:spPr>
          <a:xfrm>
            <a:off x="-182978" y="-757413"/>
            <a:ext cx="1221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C3C49"/>
                </a:solidFill>
                <a:latin typeface="Britannic Bold" panose="020B0903060703020204" pitchFamily="34" charset="0"/>
              </a:rPr>
              <a:t>EVALUATING THE RIVER FROM CAPE GIRARDEAU TO THE GULF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2B12C8-553E-AC3C-32C5-BA2C7316A028}"/>
              </a:ext>
            </a:extLst>
          </p:cNvPr>
          <p:cNvSpPr txBox="1"/>
          <p:nvPr/>
        </p:nvSpPr>
        <p:spPr>
          <a:xfrm>
            <a:off x="-12208" y="-4752"/>
            <a:ext cx="1225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C3C49"/>
                </a:solidFill>
                <a:latin typeface="Britannic Bold" panose="020B0903060703020204" pitchFamily="34" charset="0"/>
              </a:rPr>
              <a:t>DEFINING THE NEXT 98 YEARS OF RIVER MANAGEMENT</a:t>
            </a:r>
          </a:p>
        </p:txBody>
      </p:sp>
    </p:spTree>
    <p:extLst>
      <p:ext uri="{BB962C8B-B14F-4D97-AF65-F5344CB8AC3E}">
        <p14:creationId xmlns:p14="http://schemas.microsoft.com/office/powerpoint/2010/main" val="102244049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99774B-ACA2-8C31-B615-509FE0793911}"/>
              </a:ext>
            </a:extLst>
          </p:cNvPr>
          <p:cNvSpPr/>
          <p:nvPr/>
        </p:nvSpPr>
        <p:spPr>
          <a:xfrm>
            <a:off x="-205620" y="-101600"/>
            <a:ext cx="12571791" cy="71137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7CC03D-2F27-C4DE-33EC-E1DADA3E6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610" y="-211888"/>
            <a:ext cx="7788780" cy="728177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3B765DF4-625A-956B-E740-1C15B42CAE3F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049564" y="-1321291"/>
            <a:ext cx="10386814" cy="83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Click to edit Master title slide																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A4F3D52-49AA-535B-1DC1-8109D08BF12B}"/>
              </a:ext>
            </a:extLst>
          </p:cNvPr>
          <p:cNvSpPr txBox="1">
            <a:spLocks/>
          </p:cNvSpPr>
          <p:nvPr/>
        </p:nvSpPr>
        <p:spPr bwMode="auto">
          <a:xfrm>
            <a:off x="464975" y="-416450"/>
            <a:ext cx="10115103" cy="45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221F2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Latest News, Announcements, Events &amp; Connections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9EA3A7-ABE0-C917-3D3E-E9F47C867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85419" y="-484376"/>
            <a:ext cx="1011510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D3C39019-1B34-BDCE-31CD-06D68D484D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035" y="2760445"/>
            <a:ext cx="784540" cy="7845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morning" dir="t"/>
          </a:scene3d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154215D-602E-B396-7FFC-026AB022D2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979" y="3734042"/>
            <a:ext cx="937230" cy="93723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F45B6C3C-E30C-1D59-E970-B7717121E9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321" y="4883721"/>
            <a:ext cx="710937" cy="710937"/>
          </a:xfrm>
          <a:prstGeom prst="rect">
            <a:avLst/>
          </a:prstGeom>
        </p:spPr>
      </p:pic>
      <p:pic>
        <p:nvPicPr>
          <p:cNvPr id="33" name="Picture 3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4E45A8F0-048C-2A0A-F350-5E75E789AC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499" y="1705130"/>
            <a:ext cx="1137668" cy="78453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F80959A-F2FA-5A31-35A0-220DCDC420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035" y="5828101"/>
            <a:ext cx="759105" cy="7591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59B47EA-8824-BC96-D145-9B40DCA7454F}"/>
              </a:ext>
            </a:extLst>
          </p:cNvPr>
          <p:cNvGrpSpPr/>
          <p:nvPr/>
        </p:nvGrpSpPr>
        <p:grpSpPr>
          <a:xfrm>
            <a:off x="1679657" y="1727751"/>
            <a:ext cx="9085945" cy="4876166"/>
            <a:chOff x="1273261" y="1669695"/>
            <a:chExt cx="9085945" cy="487616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BEC420-8AA0-E744-8E4B-B8E7AA2DDB65}"/>
                </a:ext>
              </a:extLst>
            </p:cNvPr>
            <p:cNvSpPr txBox="1"/>
            <p:nvPr/>
          </p:nvSpPr>
          <p:spPr>
            <a:xfrm>
              <a:off x="3334290" y="1669695"/>
              <a:ext cx="70249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www.mvn.usace.army.mil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8652F4-2F96-19D8-31EE-B48EA697F491}"/>
                </a:ext>
              </a:extLst>
            </p:cNvPr>
            <p:cNvSpPr txBox="1"/>
            <p:nvPr/>
          </p:nvSpPr>
          <p:spPr>
            <a:xfrm>
              <a:off x="2013491" y="2696376"/>
              <a:ext cx="8345715" cy="769441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chilly" dir="t"/>
            </a:scene3d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www.facebook.com/usacenola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92E3D7-6FCA-A353-2B21-CB8F2141982D}"/>
                </a:ext>
              </a:extLst>
            </p:cNvPr>
            <p:cNvSpPr txBox="1"/>
            <p:nvPr/>
          </p:nvSpPr>
          <p:spPr>
            <a:xfrm>
              <a:off x="1273261" y="3723057"/>
              <a:ext cx="908594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www.instagram.com/usace_nola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6EB5E8D-FE84-CCE5-DA8F-D72448AB58E3}"/>
                </a:ext>
              </a:extLst>
            </p:cNvPr>
            <p:cNvSpPr txBox="1"/>
            <p:nvPr/>
          </p:nvSpPr>
          <p:spPr>
            <a:xfrm>
              <a:off x="4060005" y="4749738"/>
              <a:ext cx="629919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twitter.com/usacenola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82A257-EAD8-0BC9-A10D-D21F4D7A1082}"/>
                </a:ext>
              </a:extLst>
            </p:cNvPr>
            <p:cNvSpPr txBox="1"/>
            <p:nvPr/>
          </p:nvSpPr>
          <p:spPr>
            <a:xfrm>
              <a:off x="1853834" y="5776420"/>
              <a:ext cx="850537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LinkedIn - New Orleans District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094D72F-BAC6-9B6A-6866-C9A0461FB3E7}"/>
              </a:ext>
            </a:extLst>
          </p:cNvPr>
          <p:cNvSpPr txBox="1"/>
          <p:nvPr/>
        </p:nvSpPr>
        <p:spPr>
          <a:xfrm>
            <a:off x="1986848" y="509049"/>
            <a:ext cx="9981317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rise" dir="t">
                <a:rot lat="0" lon="0" rev="10800000"/>
              </a:lightRig>
            </a:scene3d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ORLEANS DISTRICT CHANNELS</a:t>
            </a:r>
          </a:p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Follow For The Latest News And Events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E34732-AE47-CDB3-17C8-6A6E47096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41" y="191901"/>
            <a:ext cx="1760007" cy="16454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2" name="Picture 1" descr="A picture containing qr code&#10;&#10;Description automatically generated">
            <a:extLst>
              <a:ext uri="{FF2B5EF4-FFF2-40B4-BE49-F238E27FC236}">
                <a16:creationId xmlns:a16="http://schemas.microsoft.com/office/drawing/2014/main" id="{F46A9261-74BA-EB09-EBE7-00824B72DF5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87" y="5821911"/>
            <a:ext cx="2139512" cy="949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0132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6813ED52E36E44BCC77F37ED9944F2" ma:contentTypeVersion="0" ma:contentTypeDescription="Create a new document." ma:contentTypeScope="" ma:versionID="eccecc2ae636d64e3788ae7d3d2749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BBE9A7-ECB2-4E9D-8E63-C51238B31F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ED1B4D-FF11-414C-98EA-A0BF2660B2E3}">
  <ds:schemaRefs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FB7BEDB-5CA8-44DC-8286-CCF52CAB1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fc4d76ba-f17c-4c50-b9a7-8f3163d27582}" enabled="0" method="" siteId="{fc4d76ba-f17c-4c50-b9a7-8f3163d2758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15250</TotalTime>
  <Words>475</Words>
  <Application>Microsoft Office PowerPoint</Application>
  <PresentationFormat>Widescreen</PresentationFormat>
  <Paragraphs>122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Britannic Bold</vt:lpstr>
      <vt:lpstr>Calibri</vt:lpstr>
      <vt:lpstr>Office Theme</vt:lpstr>
      <vt:lpstr>ASSOCIATION OF LEVEE BOARDS OF LOUISIANA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to edit Master title slide               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Reisenbigler, Ildiko CIV USARMY CEIT (USA)</dc:creator>
  <cp:lastModifiedBy>Crowne Plaza</cp:lastModifiedBy>
  <cp:revision>26</cp:revision>
  <cp:lastPrinted>2025-03-26T17:06:50Z</cp:lastPrinted>
  <dcterms:created xsi:type="dcterms:W3CDTF">2025-01-14T15:11:55Z</dcterms:created>
  <dcterms:modified xsi:type="dcterms:W3CDTF">2026-05-07T17:39:27Z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0x0101002F6813ED52E36E44BCC77F37ED9944F2</vt:lpwstr>
  </property>
</Properties>
</file>