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2.xml" ContentType="application/vnd.openxmlformats-officedocument.presentationml.notesSlide+xml"/>
  <Override PartName="/ppt/tags/tag131.xml" ContentType="application/vnd.openxmlformats-officedocument.presentationml.tags+xml"/>
  <Override PartName="/ppt/notesSlides/notesSlide13.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4.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5.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6.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7.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8.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9.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20.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21.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22.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23.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24.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25.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26.xml" ContentType="application/vnd.openxmlformats-officedocument.presentationml.notesSlide+xml"/>
  <Override PartName="/ppt/tags/tag387.xml" ContentType="application/vnd.openxmlformats-officedocument.presentationml.tags+xml"/>
  <Override PartName="/ppt/notesSlides/notesSlide27.xml" ContentType="application/vnd.openxmlformats-officedocument.presentationml.notesSlide+xml"/>
  <Override PartName="/ppt/tags/tag388.xml" ContentType="application/vnd.openxmlformats-officedocument.presentationml.tags+xml"/>
  <Override PartName="/ppt/notesSlides/notesSlide28.xml" ContentType="application/vnd.openxmlformats-officedocument.presentationml.notesSlide+xml"/>
  <Override PartName="/ppt/tags/tag389.xml" ContentType="application/vnd.openxmlformats-officedocument.presentationml.tags+xml"/>
  <Override PartName="/ppt/notesSlides/notesSlide29.xml" ContentType="application/vnd.openxmlformats-officedocument.presentationml.notesSlide+xml"/>
  <Override PartName="/ppt/tags/tag390.xml" ContentType="application/vnd.openxmlformats-officedocument.presentationml.tags+xml"/>
  <Override PartName="/ppt/notesSlides/notesSlide30.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31.xml" ContentType="application/vnd.openxmlformats-officedocument.presentationml.notesSlid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7" r:id="rId3"/>
    <p:sldId id="301" r:id="rId4"/>
    <p:sldId id="282" r:id="rId5"/>
    <p:sldId id="283" r:id="rId6"/>
    <p:sldId id="284" r:id="rId7"/>
    <p:sldId id="285" r:id="rId8"/>
    <p:sldId id="286" r:id="rId9"/>
    <p:sldId id="302" r:id="rId10"/>
    <p:sldId id="287" r:id="rId11"/>
    <p:sldId id="288" r:id="rId12"/>
    <p:sldId id="303" r:id="rId13"/>
    <p:sldId id="289" r:id="rId14"/>
    <p:sldId id="304" r:id="rId15"/>
    <p:sldId id="290" r:id="rId16"/>
    <p:sldId id="291" r:id="rId17"/>
    <p:sldId id="292" r:id="rId18"/>
    <p:sldId id="294" r:id="rId19"/>
    <p:sldId id="293" r:id="rId20"/>
    <p:sldId id="295" r:id="rId21"/>
    <p:sldId id="296" r:id="rId22"/>
    <p:sldId id="297" r:id="rId23"/>
    <p:sldId id="305" r:id="rId24"/>
    <p:sldId id="298" r:id="rId25"/>
    <p:sldId id="299" r:id="rId26"/>
    <p:sldId id="300" r:id="rId27"/>
    <p:sldId id="270" r:id="rId28"/>
    <p:sldId id="276" r:id="rId29"/>
    <p:sldId id="277" r:id="rId30"/>
    <p:sldId id="278" r:id="rId31"/>
    <p:sldId id="279" r:id="rId32"/>
    <p:sldId id="271" r:id="rId33"/>
    <p:sldId id="30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12" autoAdjust="0"/>
    <p:restoredTop sz="71840" autoAdjust="0"/>
  </p:normalViewPr>
  <p:slideViewPr>
    <p:cSldViewPr snapToGrid="0">
      <p:cViewPr varScale="1">
        <p:scale>
          <a:sx n="62" d="100"/>
          <a:sy n="62" d="100"/>
        </p:scale>
        <p:origin x="1260" y="66"/>
      </p:cViewPr>
      <p:guideLst/>
    </p:cSldViewPr>
  </p:slideViewPr>
  <p:notesTextViewPr>
    <p:cViewPr>
      <p:scale>
        <a:sx n="1" d="1"/>
        <a:sy n="1" d="1"/>
      </p:scale>
      <p:origin x="0" y="0"/>
    </p:cViewPr>
  </p:notesTextViewPr>
  <p:notesViewPr>
    <p:cSldViewPr snapToGrid="0">
      <p:cViewPr varScale="1">
        <p:scale>
          <a:sx n="61" d="100"/>
          <a:sy n="61" d="100"/>
        </p:scale>
        <p:origin x="336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FDA5E452-A3AF-4F74-A208-341400B89563}" type="datetimeFigureOut">
              <a:rPr lang="en-US" smtClean="0"/>
              <a:t>5/7/2026</a:t>
            </a:fld>
            <a:endParaRPr lang="en-US"/>
          </a:p>
        </p:txBody>
      </p:sp>
      <p:sp>
        <p:nvSpPr>
          <p:cNvPr id="4" name="Slide Image Placeholder 3"/>
          <p:cNvSpPr>
            <a:spLocks noGrp="1" noRot="1" noChangeAspect="1"/>
          </p:cNvSpPr>
          <p:nvPr>
            <p:ph type="sldImg" idx="2"/>
          </p:nvPr>
        </p:nvSpPr>
        <p:spPr>
          <a:xfrm>
            <a:off x="717550" y="466725"/>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3670085"/>
            <a:ext cx="5608320" cy="5033268"/>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AD895DB8-FDC9-4B5D-8D11-64B654C669C1}" type="slidenum">
              <a:rPr lang="en-US" smtClean="0"/>
              <a:t>‹#›</a:t>
            </a:fld>
            <a:endParaRPr lang="en-US"/>
          </a:p>
        </p:txBody>
      </p:sp>
    </p:spTree>
    <p:extLst>
      <p:ext uri="{BB962C8B-B14F-4D97-AF65-F5344CB8AC3E}">
        <p14:creationId xmlns:p14="http://schemas.microsoft.com/office/powerpoint/2010/main" val="1406104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3.amazonaws.com/images.chaptermanager.com/chapters/4c9b589e-ff70-8eca-4c80-cabbccb45236/files/25-bid-form-002.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1.next.westlaw.com/Link/Document/FullText?findType=L&amp;pubNum=1000016&amp;cite=LACOART6S44&amp;originatingDoc=NDA050450236E11EDBF319CB432A087A8&amp;refType=LQ&amp;originationContext=document&amp;transitionType=DocumentItem&amp;ppcid=09af1e47c8464f0dab2587907f575b9e&amp;contextData=(sc.Catego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dirty="0">
                <a:latin typeface="Garamond" panose="02020404030301010803" pitchFamily="18" charset="0"/>
                <a:ea typeface="Times New Roman" panose="02020603050405020304" pitchFamily="18" charset="0"/>
              </a:rPr>
              <a:t>Good [morning/afternoon], everyone. My name is Chelsea Zachary. I serve as an Assistant Attorney General with the Louisiana Department of Justice, in the Public Contracts and Finance Section. Today, </a:t>
            </a:r>
            <a:r>
              <a:rPr lang="en-US" dirty="0">
                <a:latin typeface="Garamond" panose="02020404030301010803" pitchFamily="18" charset="0"/>
              </a:rPr>
              <a:t>we will talk about Public Bid Law. Public Bid Law</a:t>
            </a:r>
            <a:r>
              <a:rPr lang="en-US" baseline="0" dirty="0">
                <a:latin typeface="Garamond" panose="02020404030301010803" pitchFamily="18" charset="0"/>
              </a:rPr>
              <a:t> answers the question “How do you use public money?”</a:t>
            </a:r>
            <a:endParaRPr lang="en-US" dirty="0">
              <a:latin typeface="Garamond" panose="02020404030301010803" pitchFamily="18" charset="0"/>
            </a:endParaRPr>
          </a:p>
          <a:p>
            <a:pPr marL="297168" indent="-297168" algn="just">
              <a:buFont typeface="Arial" panose="020B0604020202020204" pitchFamily="34" charset="0"/>
              <a:buChar char="•"/>
            </a:pPr>
            <a:r>
              <a:rPr lang="en-US" dirty="0">
                <a:latin typeface="Garamond" panose="02020404030301010803" pitchFamily="18" charset="0"/>
              </a:rPr>
              <a:t>I want to emphasize that this presentation is for informational purposes only. Public Bid Law complaints are also submitted to our office so this is not intended to provide legal advice, and answers to questions does not create an attorney-client relationship. </a:t>
            </a:r>
          </a:p>
          <a:p>
            <a:pPr algn="just"/>
            <a:endParaRPr lang="en-US" dirty="0">
              <a:latin typeface="Garamond" panose="02020404030301010803" pitchFamily="18" charset="0"/>
            </a:endParaRPr>
          </a:p>
          <a:p>
            <a:pPr algn="just"/>
            <a:r>
              <a:rPr lang="en-US" dirty="0">
                <a:latin typeface="Garamond" panose="02020404030301010803" pitchFamily="18" charset="0"/>
              </a:rPr>
              <a:t>Next slide: Purpose</a:t>
            </a:r>
          </a:p>
        </p:txBody>
      </p:sp>
      <p:sp>
        <p:nvSpPr>
          <p:cNvPr id="4" name="Slide Number Placeholder 3"/>
          <p:cNvSpPr>
            <a:spLocks noGrp="1"/>
          </p:cNvSpPr>
          <p:nvPr>
            <p:ph type="sldNum" sz="quarter" idx="10"/>
          </p:nvPr>
        </p:nvSpPr>
        <p:spPr/>
        <p:txBody>
          <a:bodyPr/>
          <a:lstStyle/>
          <a:p>
            <a:fld id="{DE97A3D2-FD55-4245-A70C-0CDD190CCD13}" type="slidenum">
              <a:rPr lang="en-US" smtClean="0"/>
              <a:t>1</a:t>
            </a:fld>
            <a:endParaRPr lang="en-US"/>
          </a:p>
        </p:txBody>
      </p:sp>
    </p:spTree>
    <p:extLst>
      <p:ext uri="{BB962C8B-B14F-4D97-AF65-F5344CB8AC3E}">
        <p14:creationId xmlns:p14="http://schemas.microsoft.com/office/powerpoint/2010/main" val="2858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Garamond" panose="02020404030301010803" pitchFamily="18" charset="0"/>
                <a:hlinkClick r:id="rId3">
                  <a:extLst>
                    <a:ext uri="{A12FA001-AC4F-418D-AE19-62706E023703}">
                      <ahyp:hlinkClr xmlns:ahyp="http://schemas.microsoft.com/office/drawing/2018/hyperlinkcolor" val="tx"/>
                    </a:ext>
                  </a:extLst>
                </a:hlinkClick>
              </a:rPr>
              <a:t>Louisiana Uniform Bid Form</a:t>
            </a:r>
            <a:endParaRPr lang="en-US" dirty="0">
              <a:latin typeface="Garamond" panose="02020404030301010803" pitchFamily="18" charset="0"/>
            </a:endParaRPr>
          </a:p>
          <a:p>
            <a:pPr marL="757042" lvl="1" indent="-291169" algn="just">
              <a:buFont typeface="Arial" panose="020B0604020202020204" pitchFamily="34" charset="0"/>
              <a:buChar char="•"/>
            </a:pPr>
            <a:r>
              <a:rPr lang="en-US" dirty="0">
                <a:latin typeface="Garamond" panose="02020404030301010803" pitchFamily="18" charset="0"/>
              </a:rPr>
              <a:t>Bid Bond or Bid Security</a:t>
            </a:r>
          </a:p>
          <a:p>
            <a:pPr marL="757042" lvl="1" indent="-291169" algn="just">
              <a:buFont typeface="Arial" panose="020B0604020202020204" pitchFamily="34" charset="0"/>
              <a:buChar char="•"/>
            </a:pPr>
            <a:r>
              <a:rPr lang="en-US" dirty="0">
                <a:latin typeface="Garamond" panose="02020404030301010803" pitchFamily="18" charset="0"/>
              </a:rPr>
              <a:t>Acknowledgement of Addenda</a:t>
            </a:r>
          </a:p>
          <a:p>
            <a:pPr marL="757042" lvl="1" indent="-291169" algn="just">
              <a:buFont typeface="Arial" panose="020B0604020202020204" pitchFamily="34" charset="0"/>
              <a:buChar char="•"/>
            </a:pPr>
            <a:r>
              <a:rPr lang="en-US" dirty="0">
                <a:latin typeface="Garamond" panose="02020404030301010803" pitchFamily="18" charset="0"/>
              </a:rPr>
              <a:t>Base Bid and alternates, if any</a:t>
            </a:r>
          </a:p>
          <a:p>
            <a:pPr marL="757042" lvl="1" indent="-291169" algn="just">
              <a:buFont typeface="Arial" panose="020B0604020202020204" pitchFamily="34" charset="0"/>
              <a:buChar char="•"/>
            </a:pPr>
            <a:r>
              <a:rPr lang="en-US" dirty="0">
                <a:latin typeface="Garamond" panose="02020404030301010803" pitchFamily="18" charset="0"/>
              </a:rPr>
              <a:t>Signature of Bidder</a:t>
            </a:r>
          </a:p>
          <a:p>
            <a:pPr marL="757042" lvl="1" indent="-291169" algn="just">
              <a:buFont typeface="Arial" panose="020B0604020202020204" pitchFamily="34" charset="0"/>
              <a:buChar char="•"/>
            </a:pPr>
            <a:r>
              <a:rPr lang="en-US" dirty="0">
                <a:latin typeface="Garamond" panose="02020404030301010803" pitchFamily="18" charset="0"/>
              </a:rPr>
              <a:t>Name, Title, and Address of bidder</a:t>
            </a:r>
          </a:p>
          <a:p>
            <a:pPr marL="757042" lvl="1" indent="-291169" algn="just">
              <a:buFont typeface="Arial" panose="020B0604020202020204" pitchFamily="34" charset="0"/>
              <a:buChar char="•"/>
            </a:pPr>
            <a:r>
              <a:rPr lang="en-US" dirty="0">
                <a:latin typeface="Garamond" panose="02020404030301010803" pitchFamily="18" charset="0"/>
              </a:rPr>
              <a:t>Name of Firm or Joint Venture </a:t>
            </a:r>
          </a:p>
          <a:p>
            <a:pPr marL="757042" lvl="1" indent="-291169" algn="just">
              <a:buFont typeface="Arial" panose="020B0604020202020204" pitchFamily="34" charset="0"/>
              <a:buChar char="•"/>
            </a:pPr>
            <a:r>
              <a:rPr lang="en-US" dirty="0">
                <a:latin typeface="Garamond" panose="02020404030301010803" pitchFamily="18" charset="0"/>
              </a:rPr>
              <a:t>Corporate Resolution or written evidence of authority of the person signing the bid</a:t>
            </a:r>
          </a:p>
          <a:p>
            <a:pPr marL="757042" lvl="1" indent="-291169" algn="just">
              <a:buFont typeface="Arial" panose="020B0604020202020204" pitchFamily="34" charset="0"/>
              <a:buChar char="•"/>
            </a:pPr>
            <a:r>
              <a:rPr lang="en-US" dirty="0">
                <a:latin typeface="Garamond" panose="02020404030301010803" pitchFamily="18" charset="0"/>
              </a:rPr>
              <a:t>Louisiana Contractors License Number (on the envelope)</a:t>
            </a:r>
          </a:p>
          <a:p>
            <a:pPr marL="757042" lvl="1" indent="-291169" algn="just">
              <a:buFont typeface="Arial" panose="020B0604020202020204" pitchFamily="34" charset="0"/>
              <a:buChar char="•"/>
            </a:pPr>
            <a:r>
              <a:rPr lang="en-US" dirty="0">
                <a:latin typeface="Garamond" panose="02020404030301010803" pitchFamily="18" charset="0"/>
              </a:rPr>
              <a:t>Unit price and description for each unit (where unit prices are utilized)</a:t>
            </a:r>
          </a:p>
          <a:p>
            <a:pPr algn="just"/>
            <a:endParaRPr lang="en-US" dirty="0">
              <a:latin typeface="Garamond" panose="02020404030301010803" pitchFamily="18" charset="0"/>
            </a:endParaRPr>
          </a:p>
          <a:p>
            <a:pPr algn="just"/>
            <a:r>
              <a:rPr lang="en-US" dirty="0">
                <a:latin typeface="Garamond" panose="02020404030301010803" pitchFamily="18" charset="0"/>
              </a:rPr>
              <a:t>First, part of the process is when entities prepare the bid documents.</a:t>
            </a:r>
          </a:p>
          <a:p>
            <a:pPr algn="just"/>
            <a:r>
              <a:rPr lang="en-US" dirty="0">
                <a:latin typeface="Garamond" panose="02020404030301010803" pitchFamily="18" charset="0"/>
              </a:rPr>
              <a:t>Second,</a:t>
            </a:r>
            <a:r>
              <a:rPr lang="en-US" baseline="0" dirty="0">
                <a:latin typeface="Garamond" panose="02020404030301010803" pitchFamily="18" charset="0"/>
              </a:rPr>
              <a:t> entities prepare comprehensive bid documents that outline project specification, timeliness, and proper documentation.</a:t>
            </a:r>
            <a:endParaRPr lang="en-US" dirty="0">
              <a:latin typeface="Garamond" panose="02020404030301010803" pitchFamily="18" charset="0"/>
            </a:endParaRPr>
          </a:p>
          <a:p>
            <a:pPr algn="just"/>
            <a:r>
              <a:rPr lang="en-US" dirty="0">
                <a:latin typeface="Garamond" panose="02020404030301010803" pitchFamily="18" charset="0"/>
              </a:rPr>
              <a:t>Public entities cannot require bidders to submit more than what is required in the statute.</a:t>
            </a:r>
          </a:p>
          <a:p>
            <a:pPr algn="just"/>
            <a:endParaRPr lang="en-US" dirty="0">
              <a:latin typeface="Garamond" panose="02020404030301010803" pitchFamily="18" charset="0"/>
            </a:endParaRPr>
          </a:p>
          <a:p>
            <a:pPr algn="just"/>
            <a:r>
              <a:rPr lang="en-US" dirty="0">
                <a:latin typeface="Garamond" panose="02020404030301010803" pitchFamily="18" charset="0"/>
              </a:rPr>
              <a:t>Next slide: sample bid form</a:t>
            </a:r>
          </a:p>
        </p:txBody>
      </p:sp>
      <p:sp>
        <p:nvSpPr>
          <p:cNvPr id="4" name="Slide Number Placeholder 3"/>
          <p:cNvSpPr>
            <a:spLocks noGrp="1"/>
          </p:cNvSpPr>
          <p:nvPr>
            <p:ph type="sldNum" sz="quarter" idx="10"/>
          </p:nvPr>
        </p:nvSpPr>
        <p:spPr/>
        <p:txBody>
          <a:bodyPr/>
          <a:lstStyle/>
          <a:p>
            <a:fld id="{DE97A3D2-FD55-4245-A70C-0CDD190CCD13}" type="slidenum">
              <a:rPr lang="en-US" smtClean="0"/>
              <a:t>10</a:t>
            </a:fld>
            <a:endParaRPr lang="en-US"/>
          </a:p>
        </p:txBody>
      </p:sp>
    </p:spTree>
    <p:extLst>
      <p:ext uri="{BB962C8B-B14F-4D97-AF65-F5344CB8AC3E}">
        <p14:creationId xmlns:p14="http://schemas.microsoft.com/office/powerpoint/2010/main" val="107893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bid form from the division of administration</a:t>
            </a:r>
          </a:p>
          <a:p>
            <a:endParaRPr lang="en-US" dirty="0"/>
          </a:p>
          <a:p>
            <a:r>
              <a:rPr lang="en-US" dirty="0"/>
              <a:t>Next slide: written evidence of the authority signing the bid</a:t>
            </a:r>
          </a:p>
        </p:txBody>
      </p:sp>
      <p:sp>
        <p:nvSpPr>
          <p:cNvPr id="4" name="Slide Number Placeholder 3"/>
          <p:cNvSpPr>
            <a:spLocks noGrp="1"/>
          </p:cNvSpPr>
          <p:nvPr>
            <p:ph type="sldNum" sz="quarter" idx="10"/>
          </p:nvPr>
        </p:nvSpPr>
        <p:spPr/>
        <p:txBody>
          <a:bodyPr/>
          <a:lstStyle/>
          <a:p>
            <a:fld id="{AD895DB8-FDC9-4B5D-8D11-64B654C669C1}" type="slidenum">
              <a:rPr lang="en-US" smtClean="0"/>
              <a:t>11</a:t>
            </a:fld>
            <a:endParaRPr lang="en-US"/>
          </a:p>
        </p:txBody>
      </p:sp>
    </p:spTree>
    <p:extLst>
      <p:ext uri="{BB962C8B-B14F-4D97-AF65-F5344CB8AC3E}">
        <p14:creationId xmlns:p14="http://schemas.microsoft.com/office/powerpoint/2010/main" val="1115459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These are key cases that the courts have litigated regarding the written evidence of the authority of the person signing the bid. There are some cases that shows how strictly you must</a:t>
            </a:r>
            <a:r>
              <a:rPr lang="en-US" baseline="0" dirty="0">
                <a:latin typeface="Garamond" panose="02020404030301010803" pitchFamily="18" charset="0"/>
              </a:rPr>
              <a:t> comply with the PBL.</a:t>
            </a:r>
            <a:endParaRPr lang="en-US" dirty="0">
              <a:latin typeface="Garamond" panose="02020404030301010803" pitchFamily="18" charset="0"/>
            </a:endParaRPr>
          </a:p>
          <a:p>
            <a:pPr algn="just">
              <a:lnSpc>
                <a:spcPct val="100000"/>
              </a:lnSpc>
            </a:pPr>
            <a:endParaRPr lang="en-US" dirty="0">
              <a:latin typeface="Garamond" panose="02020404030301010803" pitchFamily="18" charset="0"/>
            </a:endParaRPr>
          </a:p>
          <a:p>
            <a:pPr algn="just">
              <a:lnSpc>
                <a:spcPct val="100000"/>
              </a:lnSpc>
            </a:pPr>
            <a:r>
              <a:rPr lang="en-US" altLang="en-US" b="1" i="1" u="sng" dirty="0">
                <a:latin typeface="Garamond" panose="02020404030301010803" pitchFamily="18" charset="0"/>
              </a:rPr>
              <a:t>Ryan </a:t>
            </a:r>
            <a:r>
              <a:rPr lang="en-US" altLang="en-US" b="1" i="1" u="sng" dirty="0" err="1">
                <a:latin typeface="Garamond" panose="02020404030301010803" pitchFamily="18" charset="0"/>
              </a:rPr>
              <a:t>Gootee</a:t>
            </a:r>
            <a:r>
              <a:rPr lang="en-US" altLang="en-US" b="1" i="1" u="sng" dirty="0">
                <a:latin typeface="Garamond" panose="02020404030301010803" pitchFamily="18" charset="0"/>
              </a:rPr>
              <a:t> General Contractors, LLC v. Plaquemines Parish School Board &amp; One Construction, Inc</a:t>
            </a:r>
            <a:r>
              <a:rPr lang="en-US" altLang="en-US" b="1" u="sng" dirty="0">
                <a:latin typeface="Garamond" panose="02020404030301010803" pitchFamily="18" charset="0"/>
              </a:rPr>
              <a:t>.</a:t>
            </a:r>
            <a:r>
              <a:rPr lang="en-US" altLang="en-US" b="1" dirty="0">
                <a:latin typeface="Garamond" panose="02020404030301010803" pitchFamily="18" charset="0"/>
              </a:rPr>
              <a:t> (5</a:t>
            </a:r>
            <a:r>
              <a:rPr lang="en-US" altLang="en-US" b="1" baseline="30000" dirty="0">
                <a:latin typeface="Garamond" panose="02020404030301010803" pitchFamily="18" charset="0"/>
              </a:rPr>
              <a:t>th</a:t>
            </a:r>
            <a:r>
              <a:rPr lang="en-US" altLang="en-US" b="1" dirty="0">
                <a:latin typeface="Garamond" panose="02020404030301010803" pitchFamily="18" charset="0"/>
              </a:rPr>
              <a:t> Circuit)</a:t>
            </a:r>
          </a:p>
          <a:p>
            <a:pPr algn="just">
              <a:lnSpc>
                <a:spcPct val="100000"/>
              </a:lnSpc>
            </a:pPr>
            <a:r>
              <a:rPr lang="en-US" altLang="en-US" b="1" u="sng" dirty="0">
                <a:latin typeface="Garamond" panose="02020404030301010803" pitchFamily="18" charset="0"/>
              </a:rPr>
              <a:t>La. R.S. 38:2212(B)(5):</a:t>
            </a:r>
            <a:r>
              <a:rPr lang="en-US" altLang="en-US" dirty="0">
                <a:latin typeface="Garamond" panose="02020404030301010803" pitchFamily="18" charset="0"/>
              </a:rPr>
              <a:t> </a:t>
            </a:r>
          </a:p>
          <a:p>
            <a:pPr lvl="0" algn="just">
              <a:lnSpc>
                <a:spcPct val="100000"/>
              </a:lnSpc>
            </a:pPr>
            <a:r>
              <a:rPr lang="en-US" dirty="0">
                <a:latin typeface="Garamond" panose="02020404030301010803" pitchFamily="18" charset="0"/>
              </a:rPr>
              <a:t>Written evidence of the authority of the person signing the bid for public works </a:t>
            </a:r>
            <a:r>
              <a:rPr lang="en-US" b="0" dirty="0">
                <a:latin typeface="Garamond" panose="02020404030301010803" pitchFamily="18" charset="0"/>
              </a:rPr>
              <a:t>shall be submitted at the time of bidding. </a:t>
            </a:r>
          </a:p>
          <a:p>
            <a:pPr lvl="0" algn="just">
              <a:lnSpc>
                <a:spcPct val="100000"/>
              </a:lnSpc>
            </a:pPr>
            <a:r>
              <a:rPr lang="en-US" b="0" dirty="0">
                <a:latin typeface="Garamond" panose="02020404030301010803" pitchFamily="18" charset="0"/>
              </a:rPr>
              <a:t>The authority of the signature of the person submitting the bid shall be deemed sufficient and acceptable if any of the following conditions are met:</a:t>
            </a:r>
            <a:endParaRPr lang="en-US" altLang="en-US" b="0" dirty="0">
              <a:latin typeface="Garamond" panose="02020404030301010803" pitchFamily="18" charset="0"/>
            </a:endParaRPr>
          </a:p>
          <a:p>
            <a:pPr lvl="1" algn="just">
              <a:lnSpc>
                <a:spcPct val="100000"/>
              </a:lnSpc>
            </a:pPr>
            <a:r>
              <a:rPr lang="en-US" b="0" dirty="0">
                <a:latin typeface="Garamond" panose="02020404030301010803" pitchFamily="18" charset="0"/>
              </a:rPr>
              <a:t>(a) The signature on the bid is that of any corporate officer, or of any member of a partnership, LLC, LLP, or other legal entity on file with the secretary of state. </a:t>
            </a:r>
          </a:p>
          <a:p>
            <a:pPr lvl="1" algn="just">
              <a:lnSpc>
                <a:spcPct val="100000"/>
              </a:lnSpc>
            </a:pPr>
            <a:r>
              <a:rPr lang="en-US" dirty="0">
                <a:latin typeface="Garamond" panose="02020404030301010803" pitchFamily="18" charset="0"/>
              </a:rPr>
              <a:t>(b) The signature on the bid is that of an authorized representative as documented by the legal entity certifying the authority of the person.</a:t>
            </a:r>
          </a:p>
          <a:p>
            <a:pPr lvl="1" algn="just">
              <a:lnSpc>
                <a:spcPct val="100000"/>
              </a:lnSpc>
            </a:pPr>
            <a:r>
              <a:rPr lang="en-US" dirty="0">
                <a:latin typeface="Garamond" panose="02020404030301010803" pitchFamily="18" charset="0"/>
              </a:rPr>
              <a:t>(c) The legal entity has filed in the appropriate records of the secretary of state of this state, an affidavit or resolution indicating the names of all parties authorized to submit bids for public contracts. </a:t>
            </a:r>
            <a:endParaRPr lang="en-US" altLang="en-US" dirty="0">
              <a:latin typeface="Garamond" panose="02020404030301010803" pitchFamily="18" charset="0"/>
            </a:endParaRPr>
          </a:p>
          <a:p>
            <a:pPr algn="just">
              <a:lnSpc>
                <a:spcPct val="100000"/>
              </a:lnSpc>
            </a:pPr>
            <a:r>
              <a:rPr lang="en-US" altLang="en-US" b="1" dirty="0">
                <a:latin typeface="Garamond" panose="02020404030301010803" pitchFamily="18" charset="0"/>
              </a:rPr>
              <a:t>The low bid in this case was signed by a managing member of the LLC. (just signed,</a:t>
            </a:r>
            <a:r>
              <a:rPr lang="en-US" altLang="en-US" b="1" baseline="0" dirty="0">
                <a:latin typeface="Garamond" panose="02020404030301010803" pitchFamily="18" charset="0"/>
              </a:rPr>
              <a:t> no evidence)</a:t>
            </a:r>
            <a:endParaRPr lang="en-US" altLang="en-US" b="1" dirty="0">
              <a:latin typeface="Garamond" panose="02020404030301010803" pitchFamily="18" charset="0"/>
            </a:endParaRPr>
          </a:p>
          <a:p>
            <a:pPr algn="just">
              <a:lnSpc>
                <a:spcPct val="100000"/>
              </a:lnSpc>
            </a:pPr>
            <a:r>
              <a:rPr lang="en-US" altLang="en-US" dirty="0">
                <a:latin typeface="Garamond" panose="02020404030301010803" pitchFamily="18" charset="0"/>
              </a:rPr>
              <a:t>The Fifth Circuit held that the second sentence of La. R.S. 38:2212(B)(5) does not exempt bidders from complying with the first sentence.</a:t>
            </a:r>
          </a:p>
          <a:p>
            <a:pPr algn="just">
              <a:lnSpc>
                <a:spcPct val="100000"/>
              </a:lnSpc>
            </a:pPr>
            <a:r>
              <a:rPr lang="en-US" altLang="en-US" dirty="0">
                <a:latin typeface="Garamond" panose="02020404030301010803" pitchFamily="18" charset="0"/>
              </a:rPr>
              <a:t>Essentially, all bids </a:t>
            </a:r>
            <a:r>
              <a:rPr lang="en-US" altLang="en-US" i="1" dirty="0">
                <a:latin typeface="Garamond" panose="02020404030301010803" pitchFamily="18" charset="0"/>
              </a:rPr>
              <a:t>must</a:t>
            </a:r>
            <a:r>
              <a:rPr lang="en-US" altLang="en-US" dirty="0">
                <a:latin typeface="Garamond" panose="02020404030301010803" pitchFamily="18" charset="0"/>
              </a:rPr>
              <a:t> be accompanied by written evidence of the authority of the person signing the bid. </a:t>
            </a:r>
          </a:p>
          <a:p>
            <a:pPr algn="just">
              <a:lnSpc>
                <a:spcPct val="100000"/>
              </a:lnSpc>
            </a:pPr>
            <a:br>
              <a:rPr lang="en-US" altLang="en-US" b="1" u="sng" dirty="0">
                <a:latin typeface="Garamond" panose="02020404030301010803" pitchFamily="18" charset="0"/>
              </a:rPr>
            </a:br>
            <a:r>
              <a:rPr lang="en-US" altLang="en-US" b="1" i="1" u="sng" dirty="0">
                <a:latin typeface="Garamond" panose="02020404030301010803" pitchFamily="18" charset="0"/>
              </a:rPr>
              <a:t>Dynamic Constructors, L.L.C. v. Plaquemines Parish Government</a:t>
            </a:r>
            <a:r>
              <a:rPr lang="en-US" altLang="en-US" b="1" i="1" dirty="0">
                <a:latin typeface="Garamond" panose="02020404030301010803" pitchFamily="18" charset="0"/>
              </a:rPr>
              <a:t> </a:t>
            </a:r>
            <a:r>
              <a:rPr lang="en-US" altLang="en-US" b="1" dirty="0">
                <a:latin typeface="Garamond" panose="02020404030301010803" pitchFamily="18" charset="0"/>
              </a:rPr>
              <a:t>(4</a:t>
            </a:r>
            <a:r>
              <a:rPr lang="en-US" altLang="en-US" b="1" baseline="30000" dirty="0">
                <a:latin typeface="Garamond" panose="02020404030301010803" pitchFamily="18" charset="0"/>
              </a:rPr>
              <a:t>th</a:t>
            </a:r>
            <a:r>
              <a:rPr lang="en-US" altLang="en-US" b="1" dirty="0">
                <a:latin typeface="Garamond" panose="02020404030301010803" pitchFamily="18" charset="0"/>
              </a:rPr>
              <a:t> Circuit)</a:t>
            </a:r>
          </a:p>
          <a:p>
            <a:pPr algn="just">
              <a:lnSpc>
                <a:spcPct val="100000"/>
              </a:lnSpc>
            </a:pPr>
            <a:r>
              <a:rPr lang="en-US" altLang="en-US" b="1" u="sng" dirty="0">
                <a:latin typeface="Garamond" panose="02020404030301010803" pitchFamily="18" charset="0"/>
              </a:rPr>
              <a:t>Is simply stating that you are the owner of the firm sufficient?</a:t>
            </a:r>
          </a:p>
          <a:p>
            <a:pPr algn="just">
              <a:lnSpc>
                <a:spcPct val="100000"/>
              </a:lnSpc>
            </a:pPr>
            <a:r>
              <a:rPr lang="en-US" altLang="en-US" dirty="0">
                <a:latin typeface="Garamond" panose="02020404030301010803" pitchFamily="18" charset="0"/>
              </a:rPr>
              <a:t>The owner of Dynamic Constructors, L.L.C signed the bid as “First Name – Last Name, </a:t>
            </a:r>
            <a:r>
              <a:rPr lang="en-US" altLang="en-US" i="1" dirty="0">
                <a:latin typeface="Garamond" panose="02020404030301010803" pitchFamily="18" charset="0"/>
              </a:rPr>
              <a:t>Owner</a:t>
            </a:r>
            <a:r>
              <a:rPr lang="en-US" altLang="en-US" dirty="0">
                <a:latin typeface="Garamond" panose="02020404030301010803" pitchFamily="18" charset="0"/>
              </a:rPr>
              <a:t>”</a:t>
            </a:r>
          </a:p>
          <a:p>
            <a:pPr algn="just">
              <a:lnSpc>
                <a:spcPct val="100000"/>
              </a:lnSpc>
            </a:pPr>
            <a:r>
              <a:rPr lang="en-US" altLang="en-US" dirty="0">
                <a:latin typeface="Garamond" panose="02020404030301010803" pitchFamily="18" charset="0"/>
              </a:rPr>
              <a:t>-NOT sufficient.</a:t>
            </a:r>
          </a:p>
          <a:p>
            <a:pPr algn="just">
              <a:lnSpc>
                <a:spcPct val="100000"/>
              </a:lnSpc>
            </a:pPr>
            <a:r>
              <a:rPr lang="en-US" altLang="en-US" dirty="0">
                <a:latin typeface="Garamond" panose="02020404030301010803" pitchFamily="18" charset="0"/>
              </a:rPr>
              <a:t>The Public Bid Law requires the bidder to present </a:t>
            </a:r>
            <a:r>
              <a:rPr lang="en-US" altLang="en-US" u="sng" dirty="0">
                <a:latin typeface="Garamond" panose="02020404030301010803" pitchFamily="18" charset="0"/>
              </a:rPr>
              <a:t>some form of written evidence</a:t>
            </a:r>
            <a:r>
              <a:rPr lang="en-US" altLang="en-US" dirty="0">
                <a:latin typeface="Garamond" panose="02020404030301010803" pitchFamily="18" charset="0"/>
              </a:rPr>
              <a:t> or documentation substantiating that the signer of the bid had the requisite authority to sign on the bidder’s behalf. </a:t>
            </a:r>
          </a:p>
          <a:p>
            <a:pPr algn="just">
              <a:lnSpc>
                <a:spcPct val="100000"/>
              </a:lnSpc>
            </a:pPr>
            <a:endParaRPr lang="en-US" altLang="en-US" dirty="0">
              <a:latin typeface="Garamond" panose="02020404030301010803" pitchFamily="18" charset="0"/>
            </a:endParaRPr>
          </a:p>
          <a:p>
            <a:pPr algn="just">
              <a:lnSpc>
                <a:spcPct val="100000"/>
              </a:lnSpc>
            </a:pPr>
            <a:r>
              <a:rPr lang="en-US" b="1" i="1" u="sng" dirty="0">
                <a:latin typeface="Garamond" panose="02020404030301010803" pitchFamily="18" charset="0"/>
              </a:rPr>
              <a:t>LeBlanc Marine, LLC v. Division of Administration </a:t>
            </a:r>
            <a:r>
              <a:rPr lang="en-US" b="1" u="sng" dirty="0">
                <a:latin typeface="Garamond" panose="02020404030301010803" pitchFamily="18" charset="0"/>
              </a:rPr>
              <a:t>(Supreme Court)</a:t>
            </a:r>
          </a:p>
          <a:p>
            <a:pPr marL="184678" indent="-184678" algn="just">
              <a:buFont typeface="Arial" panose="020B0604020202020204" pitchFamily="34" charset="0"/>
              <a:buChar char="•"/>
            </a:pPr>
            <a:r>
              <a:rPr lang="en-US" dirty="0">
                <a:latin typeface="Garamond" panose="02020404030301010803" pitchFamily="18" charset="0"/>
              </a:rPr>
              <a:t>State’s bidding instructions limited bidders to only two of the types of evidence for </a:t>
            </a:r>
            <a:r>
              <a:rPr lang="en-US" i="1" dirty="0">
                <a:latin typeface="Garamond" panose="02020404030301010803" pitchFamily="18" charset="0"/>
              </a:rPr>
              <a:t>proof of authority </a:t>
            </a:r>
            <a:r>
              <a:rPr lang="en-US" dirty="0">
                <a:latin typeface="Garamond" panose="02020404030301010803" pitchFamily="18" charset="0"/>
              </a:rPr>
              <a:t>rather than including all three methods of evidence of proof.</a:t>
            </a:r>
          </a:p>
          <a:p>
            <a:pPr marL="650549" lvl="1" indent="-184678" algn="just">
              <a:buFont typeface="Arial" panose="020B0604020202020204" pitchFamily="34" charset="0"/>
              <a:buChar char="•"/>
            </a:pPr>
            <a:r>
              <a:rPr lang="en-US" dirty="0">
                <a:latin typeface="Garamond" panose="02020404030301010803" pitchFamily="18" charset="0"/>
              </a:rPr>
              <a:t>In the statute, there are three evidence you can use. In this case, they used two.</a:t>
            </a:r>
          </a:p>
          <a:p>
            <a:pPr marL="184678" indent="-184678" algn="just">
              <a:buFont typeface="Arial" panose="020B0604020202020204" pitchFamily="34" charset="0"/>
              <a:buChar char="•"/>
            </a:pPr>
            <a:r>
              <a:rPr lang="en-US" dirty="0">
                <a:latin typeface="Garamond" panose="02020404030301010803" pitchFamily="18" charset="0"/>
              </a:rPr>
              <a:t>State’s bidding instructions were </a:t>
            </a:r>
            <a:r>
              <a:rPr lang="en-US" i="1" dirty="0">
                <a:latin typeface="Garamond" panose="02020404030301010803" pitchFamily="18" charset="0"/>
              </a:rPr>
              <a:t>facially invalid </a:t>
            </a:r>
            <a:r>
              <a:rPr lang="en-US" dirty="0">
                <a:latin typeface="Garamond" panose="02020404030301010803" pitchFamily="18" charset="0"/>
              </a:rPr>
              <a:t>and must yield to the mandatory statutory requirements in the Public Bid Law.</a:t>
            </a:r>
          </a:p>
          <a:p>
            <a:pPr marL="184678" indent="-184678" algn="just">
              <a:buFont typeface="Arial" panose="020B0604020202020204" pitchFamily="34" charset="0"/>
              <a:buChar char="•"/>
            </a:pPr>
            <a:r>
              <a:rPr lang="en-US" dirty="0">
                <a:latin typeface="Garamond" panose="02020404030301010803" pitchFamily="18" charset="0"/>
              </a:rPr>
              <a:t>Bidding instructions which conflict with, rather than merely exceed, the statutory requirements and procedures set forth in the Public Bid Law are not valid.</a:t>
            </a:r>
          </a:p>
          <a:p>
            <a:pPr algn="just">
              <a:lnSpc>
                <a:spcPct val="100000"/>
              </a:lnSpc>
            </a:pPr>
            <a:endParaRPr lang="en-US" altLang="en-US" dirty="0">
              <a:latin typeface="Garamond" panose="02020404030301010803" pitchFamily="18" charset="0"/>
            </a:endParaRPr>
          </a:p>
          <a:p>
            <a:pPr algn="just">
              <a:lnSpc>
                <a:spcPct val="100000"/>
              </a:lnSpc>
            </a:pPr>
            <a:r>
              <a:rPr lang="en-US" b="1" i="1" u="sng" dirty="0">
                <a:latin typeface="Garamond" panose="02020404030301010803" pitchFamily="18" charset="0"/>
              </a:rPr>
              <a:t>Boone Services, LLC v. Ascension Parish Government</a:t>
            </a:r>
            <a:r>
              <a:rPr lang="en-US" b="1" u="sng" dirty="0">
                <a:latin typeface="Garamond" panose="02020404030301010803" pitchFamily="18" charset="0"/>
              </a:rPr>
              <a:t> (1</a:t>
            </a:r>
            <a:r>
              <a:rPr lang="en-US" b="1" u="sng" baseline="30000" dirty="0">
                <a:latin typeface="Garamond" panose="02020404030301010803" pitchFamily="18" charset="0"/>
              </a:rPr>
              <a:t>st</a:t>
            </a:r>
            <a:r>
              <a:rPr lang="en-US" b="1" u="sng" dirty="0">
                <a:latin typeface="Garamond" panose="02020404030301010803" pitchFamily="18" charset="0"/>
              </a:rPr>
              <a:t> Circuit)</a:t>
            </a:r>
            <a:r>
              <a:rPr lang="en-US" b="1" i="1" u="sng" dirty="0">
                <a:latin typeface="Garamond" panose="02020404030301010803" pitchFamily="18" charset="0"/>
              </a:rPr>
              <a:t> </a:t>
            </a:r>
          </a:p>
          <a:p>
            <a:pPr marL="187139" indent="-187139" algn="just">
              <a:buFont typeface="Arial" panose="020B0604020202020204" pitchFamily="34" charset="0"/>
              <a:buChar char="•"/>
            </a:pPr>
            <a:r>
              <a:rPr lang="en-US" dirty="0">
                <a:latin typeface="Garamond" panose="02020404030301010803" pitchFamily="18" charset="0"/>
              </a:rPr>
              <a:t>Satisfying one of the three conditions of La. R.S. 38:2212(B)(5)(a), (b), and (c) does not relieve a bidder of La. R.S. 38:2212(B)(5)’s requirement to submit written evidence of the authority with its bid.</a:t>
            </a:r>
          </a:p>
          <a:p>
            <a:pPr marL="187139" indent="-187139" algn="just">
              <a:buFont typeface="Arial" panose="020B0604020202020204" pitchFamily="34" charset="0"/>
              <a:buChar char="•"/>
            </a:pPr>
            <a:r>
              <a:rPr lang="en-US" dirty="0">
                <a:latin typeface="Garamond" panose="02020404030301010803" pitchFamily="18" charset="0"/>
              </a:rPr>
              <a:t>Unlike Leblanc Marine, LLC, the bid form and bid instructions in this case does not conflict with 38:2212(B), “it merely reiterate the written requirements set forth in 38:2212(B)(5).”</a:t>
            </a:r>
          </a:p>
          <a:p>
            <a:pPr marL="653012" lvl="1" indent="-187139" algn="just">
              <a:buFont typeface="Arial" panose="020B0604020202020204" pitchFamily="34" charset="0"/>
              <a:buChar char="•"/>
            </a:pPr>
            <a:r>
              <a:rPr lang="en-US" dirty="0">
                <a:latin typeface="Garamond" panose="02020404030301010803" pitchFamily="18" charset="0"/>
              </a:rPr>
              <a:t>“The authority of the signature of the person submitting the bid shall be deemed sufficient and acceptable [if any of the following conditions are met]”</a:t>
            </a:r>
          </a:p>
          <a:p>
            <a:pPr marL="196543" indent="-187139" algn="just">
              <a:buFont typeface="Arial" panose="020B0604020202020204" pitchFamily="34" charset="0"/>
              <a:buChar char="•"/>
            </a:pPr>
            <a:r>
              <a:rPr lang="en-US" dirty="0">
                <a:latin typeface="Garamond" panose="02020404030301010803" pitchFamily="18" charset="0"/>
              </a:rPr>
              <a:t>The lowest bidder did not submit written evidence because the bid documents stated “The authority of the signature of the person submitting the bid shall be deemed sufficient and acceptable [if any of the following conditions are met].”</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a:t>
            </a:r>
            <a:r>
              <a:rPr lang="en-US" baseline="0" dirty="0">
                <a:latin typeface="Garamond" panose="02020404030301010803" pitchFamily="18" charset="0"/>
              </a:rPr>
              <a:t> La. R.S. 38:2212(B)(5)</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12</a:t>
            </a:fld>
            <a:endParaRPr lang="en-US"/>
          </a:p>
        </p:txBody>
      </p:sp>
    </p:spTree>
    <p:extLst>
      <p:ext uri="{BB962C8B-B14F-4D97-AF65-F5344CB8AC3E}">
        <p14:creationId xmlns:p14="http://schemas.microsoft.com/office/powerpoint/2010/main" val="31047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Entity</a:t>
            </a:r>
            <a:r>
              <a:rPr lang="en-US" baseline="0" dirty="0"/>
              <a:t> advertises</a:t>
            </a:r>
            <a:endParaRPr lang="en-US" dirty="0"/>
          </a:p>
        </p:txBody>
      </p:sp>
      <p:sp>
        <p:nvSpPr>
          <p:cNvPr id="4" name="Slide Number Placeholder 3"/>
          <p:cNvSpPr>
            <a:spLocks noGrp="1"/>
          </p:cNvSpPr>
          <p:nvPr>
            <p:ph type="sldNum" sz="quarter" idx="10"/>
          </p:nvPr>
        </p:nvSpPr>
        <p:spPr/>
        <p:txBody>
          <a:bodyPr/>
          <a:lstStyle/>
          <a:p>
            <a:fld id="{AD895DB8-FDC9-4B5D-8D11-64B654C669C1}" type="slidenum">
              <a:rPr lang="en-US" smtClean="0"/>
              <a:t>13</a:t>
            </a:fld>
            <a:endParaRPr lang="en-US"/>
          </a:p>
        </p:txBody>
      </p:sp>
    </p:spTree>
    <p:extLst>
      <p:ext uri="{BB962C8B-B14F-4D97-AF65-F5344CB8AC3E}">
        <p14:creationId xmlns:p14="http://schemas.microsoft.com/office/powerpoint/2010/main" val="242439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Advertisements must begin at least 25 days before the bid opening. They should run weekly for three weeks. Detailing the bid timeline and location. </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If you are going to have a pre-bid conference, you have to put the time &amp; place of the conference.</a:t>
            </a:r>
          </a:p>
          <a:p>
            <a:pPr algn="just">
              <a:lnSpc>
                <a:spcPct val="100000"/>
              </a:lnSpc>
            </a:pPr>
            <a:endParaRPr lang="en-US" dirty="0">
              <a:latin typeface="Garamond" panose="02020404030301010803" pitchFamily="18" charset="0"/>
            </a:endParaRPr>
          </a:p>
          <a:p>
            <a:pPr algn="just">
              <a:lnSpc>
                <a:spcPct val="100000"/>
              </a:lnSpc>
            </a:pPr>
            <a:r>
              <a:rPr lang="en-US" b="1" dirty="0">
                <a:latin typeface="Garamond" panose="02020404030301010803" pitchFamily="18" charset="0"/>
              </a:rPr>
              <a:t>Advertisement</a:t>
            </a:r>
          </a:p>
          <a:p>
            <a:pPr marL="679612" indent="-184678" algn="just">
              <a:buFont typeface="Arial" panose="020B0604020202020204" pitchFamily="34" charset="0"/>
              <a:buChar char="•"/>
            </a:pPr>
            <a:r>
              <a:rPr lang="en-US" dirty="0">
                <a:latin typeface="Garamond" panose="02020404030301010803" pitchFamily="18" charset="0"/>
              </a:rPr>
              <a:t>Advertising is done in a newspaper once a week for three different weeks in</a:t>
            </a:r>
            <a:r>
              <a:rPr lang="en-US" baseline="0" dirty="0">
                <a:latin typeface="Garamond" panose="02020404030301010803" pitchFamily="18" charset="0"/>
              </a:rPr>
              <a:t> the public entity’s</a:t>
            </a:r>
            <a:r>
              <a:rPr lang="en-US" dirty="0">
                <a:latin typeface="Garamond" panose="02020404030301010803" pitchFamily="18" charset="0"/>
              </a:rPr>
              <a:t> locality. La. R.S. 38:2212(G)(1) and 2212.1(B)(2) </a:t>
            </a:r>
          </a:p>
          <a:p>
            <a:pPr marL="679612" indent="-184678" algn="just">
              <a:buFont typeface="Arial" panose="020B0604020202020204" pitchFamily="34" charset="0"/>
              <a:buChar char="•"/>
            </a:pPr>
            <a:r>
              <a:rPr lang="en-US" dirty="0">
                <a:latin typeface="Garamond" panose="02020404030301010803" pitchFamily="18" charset="0"/>
              </a:rPr>
              <a:t>May also publish advertisement via electronic media available to the general public (2212(G)(1)) and 2212.1(B)(1).</a:t>
            </a:r>
          </a:p>
          <a:p>
            <a:pPr marL="679612" indent="-184678" algn="just">
              <a:buFont typeface="Arial" panose="020B0604020202020204" pitchFamily="34" charset="0"/>
              <a:buChar char="•"/>
            </a:pPr>
            <a:r>
              <a:rPr lang="en-US" dirty="0">
                <a:latin typeface="Garamond" panose="02020404030301010803" pitchFamily="18" charset="0"/>
              </a:rPr>
              <a:t>All bidding documents must be available on the date of the first advertisement and remain so until 24 hours before bidding. 2212(G)(2).</a:t>
            </a:r>
          </a:p>
          <a:p>
            <a:pPr marL="679612" indent="-184678" algn="just">
              <a:buFont typeface="Arial" panose="020B0604020202020204" pitchFamily="34" charset="0"/>
              <a:buChar char="•"/>
            </a:pPr>
            <a:r>
              <a:rPr lang="en-US" dirty="0">
                <a:latin typeface="Garamond" panose="02020404030301010803" pitchFamily="18" charset="0"/>
              </a:rPr>
              <a:t>Entity may require mandatory pre-bid meeting, and a prospective bidder who does not attend from start to finish may be disqualified (2212)(I).</a:t>
            </a:r>
          </a:p>
          <a:p>
            <a:pPr marL="679612" indent="-184678" algn="just">
              <a:buFont typeface="Arial" panose="020B0604020202020204" pitchFamily="34" charset="0"/>
              <a:buChar char="•"/>
            </a:pPr>
            <a:r>
              <a:rPr lang="en-US" dirty="0">
                <a:latin typeface="Garamond" panose="02020404030301010803" pitchFamily="18" charset="0"/>
              </a:rPr>
              <a:t>2212 discusses advertising. </a:t>
            </a:r>
          </a:p>
          <a:p>
            <a:pPr marL="494934" algn="just"/>
            <a:endParaRPr lang="en-US" dirty="0">
              <a:latin typeface="Garamond" panose="02020404030301010803" pitchFamily="18" charset="0"/>
            </a:endParaRPr>
          </a:p>
          <a:p>
            <a:r>
              <a:rPr lang="en-US" dirty="0">
                <a:latin typeface="Garamond" panose="02020404030301010803" pitchFamily="18" charset="0"/>
              </a:rPr>
              <a:t>Next slide: addendum</a:t>
            </a:r>
            <a:r>
              <a:rPr lang="en-US" baseline="0" dirty="0">
                <a:latin typeface="Garamond" panose="02020404030301010803" pitchFamily="18" charset="0"/>
              </a:rPr>
              <a:t> (need to change something in your bid)</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14</a:t>
            </a:fld>
            <a:endParaRPr lang="en-US"/>
          </a:p>
        </p:txBody>
      </p:sp>
    </p:spTree>
    <p:extLst>
      <p:ext uri="{BB962C8B-B14F-4D97-AF65-F5344CB8AC3E}">
        <p14:creationId xmlns:p14="http://schemas.microsoft.com/office/powerpoint/2010/main" val="3546132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So, what if the Public Entity need s to make a change to the bid document?</a:t>
            </a:r>
          </a:p>
          <a:p>
            <a:pPr algn="just">
              <a:lnSpc>
                <a:spcPct val="100000"/>
              </a:lnSpc>
            </a:pPr>
            <a:endParaRPr lang="en-US" dirty="0">
              <a:latin typeface="Garamond" panose="02020404030301010803" pitchFamily="18" charset="0"/>
            </a:endParaRPr>
          </a:p>
          <a:p>
            <a:pPr algn="just" defTabSz="984946">
              <a:defRPr/>
            </a:pPr>
            <a:r>
              <a:rPr lang="en-US" dirty="0">
                <a:latin typeface="Garamond" panose="02020404030301010803" pitchFamily="18" charset="0"/>
              </a:rPr>
              <a:t>2212(O)</a:t>
            </a:r>
          </a:p>
          <a:p>
            <a:pPr algn="just">
              <a:lnSpc>
                <a:spcPct val="100000"/>
              </a:lnSpc>
            </a:pPr>
            <a:r>
              <a:rPr lang="en-US" altLang="en-US" dirty="0">
                <a:latin typeface="Garamond" panose="02020404030301010803" pitchFamily="18" charset="0"/>
              </a:rPr>
              <a:t>Addenda are use to make changes to the bid documents</a:t>
            </a:r>
          </a:p>
          <a:p>
            <a:pPr algn="just">
              <a:lnSpc>
                <a:spcPct val="100000"/>
              </a:lnSpc>
            </a:pPr>
            <a:r>
              <a:rPr lang="en-US" altLang="en-US" dirty="0">
                <a:latin typeface="Garamond" panose="02020404030301010803" pitchFamily="18" charset="0"/>
              </a:rPr>
              <a:t>The bid period may be extended up to 30 days through the issuance of an addendum without the requirement of re-advertising; </a:t>
            </a:r>
          </a:p>
          <a:p>
            <a:pPr algn="just">
              <a:lnSpc>
                <a:spcPct val="100000"/>
              </a:lnSpc>
            </a:pPr>
            <a:endParaRPr lang="en-US" altLang="en-US" dirty="0">
              <a:latin typeface="Garamond" panose="02020404030301010803" pitchFamily="18" charset="0"/>
            </a:endParaRPr>
          </a:p>
          <a:p>
            <a:pPr algn="just">
              <a:lnSpc>
                <a:spcPct val="100000"/>
              </a:lnSpc>
            </a:pPr>
            <a:r>
              <a:rPr lang="en-US" altLang="en-US" b="1" u="sng" dirty="0">
                <a:latin typeface="Garamond" panose="02020404030301010803" pitchFamily="18" charset="0"/>
              </a:rPr>
              <a:t>HOWEVER:</a:t>
            </a:r>
            <a:endParaRPr lang="en-US" altLang="en-US" dirty="0">
              <a:latin typeface="Garamond" panose="02020404030301010803" pitchFamily="18" charset="0"/>
            </a:endParaRPr>
          </a:p>
          <a:p>
            <a:pPr algn="just">
              <a:lnSpc>
                <a:spcPct val="100000"/>
              </a:lnSpc>
            </a:pPr>
            <a:r>
              <a:rPr lang="en-US" dirty="0">
                <a:latin typeface="Garamond" panose="02020404030301010803" pitchFamily="18" charset="0"/>
              </a:rPr>
              <a:t>If addendum is issued </a:t>
            </a:r>
            <a:r>
              <a:rPr lang="en-US" b="1" dirty="0">
                <a:latin typeface="Garamond" panose="02020404030301010803" pitchFamily="18" charset="0"/>
              </a:rPr>
              <a:t>within 7 days</a:t>
            </a:r>
            <a:r>
              <a:rPr lang="en-US" dirty="0">
                <a:latin typeface="Garamond" panose="02020404030301010803" pitchFamily="18" charset="0"/>
              </a:rPr>
              <a:t> of the bid opening, the public entity must transmit a copy of the addendum within 24 hours to all prime bidders who have requested bid documents</a:t>
            </a:r>
          </a:p>
          <a:p>
            <a:pPr lvl="1" algn="just">
              <a:lnSpc>
                <a:spcPct val="100000"/>
              </a:lnSpc>
            </a:pPr>
            <a:r>
              <a:rPr lang="en-US" dirty="0">
                <a:latin typeface="Garamond" panose="02020404030301010803" pitchFamily="18" charset="0"/>
              </a:rPr>
              <a:t>If the addendum cannot be transmitted, bid opening must postponed at least 7 days</a:t>
            </a:r>
            <a:endParaRPr lang="en-US" altLang="en-US" dirty="0">
              <a:latin typeface="Garamond" panose="02020404030301010803" pitchFamily="18" charset="0"/>
            </a:endParaRPr>
          </a:p>
          <a:p>
            <a:pPr algn="just">
              <a:lnSpc>
                <a:spcPct val="100000"/>
              </a:lnSpc>
            </a:pPr>
            <a:r>
              <a:rPr lang="en-US" dirty="0">
                <a:latin typeface="Garamond" panose="02020404030301010803" pitchFamily="18" charset="0"/>
              </a:rPr>
              <a:t>If addendum is issued </a:t>
            </a:r>
            <a:r>
              <a:rPr lang="en-US" b="1" dirty="0">
                <a:latin typeface="Garamond" panose="02020404030301010803" pitchFamily="18" charset="0"/>
              </a:rPr>
              <a:t>within 72 hours</a:t>
            </a:r>
            <a:r>
              <a:rPr lang="en-US" dirty="0">
                <a:latin typeface="Garamond" panose="02020404030301010803" pitchFamily="18" charset="0"/>
              </a:rPr>
              <a:t> of the advertised time of bid opening:</a:t>
            </a:r>
          </a:p>
          <a:p>
            <a:pPr lvl="1" algn="just">
              <a:lnSpc>
                <a:spcPct val="100000"/>
              </a:lnSpc>
            </a:pPr>
            <a:r>
              <a:rPr lang="en-US" dirty="0">
                <a:latin typeface="Garamond" panose="02020404030301010803" pitchFamily="18" charset="0"/>
              </a:rPr>
              <a:t>Entity must extend the opening of bids at least 7 but no more than 21 working days</a:t>
            </a:r>
          </a:p>
          <a:p>
            <a:pPr algn="just">
              <a:lnSpc>
                <a:spcPct val="100000"/>
              </a:lnSpc>
            </a:pPr>
            <a:endParaRPr lang="en-US" dirty="0">
              <a:latin typeface="Garamond" panose="02020404030301010803" pitchFamily="18" charset="0"/>
            </a:endParaRPr>
          </a:p>
          <a:p>
            <a:pPr algn="just" defTabSz="984946">
              <a:defRPr/>
            </a:pPr>
            <a:r>
              <a:rPr lang="en-US" b="1" u="sng" dirty="0">
                <a:latin typeface="Garamond" panose="02020404030301010803" pitchFamily="18" charset="0"/>
              </a:rPr>
              <a:t>Can the public entity require bidders to include the addendum date? La. Atty. Gen. Op. No. 17-0175</a:t>
            </a:r>
          </a:p>
          <a:p>
            <a:pPr marL="679612" indent="-184678" algn="just">
              <a:buFont typeface="Arial" panose="020B0604020202020204" pitchFamily="34" charset="0"/>
              <a:buChar char="•"/>
            </a:pPr>
            <a:r>
              <a:rPr lang="en-US" dirty="0">
                <a:latin typeface="Garamond" panose="02020404030301010803" pitchFamily="18" charset="0"/>
              </a:rPr>
              <a:t>The failure of the low bidder to insert the addendum date on the Uniform Public Bid Form does NOT render the bid non-responsive.</a:t>
            </a:r>
          </a:p>
          <a:p>
            <a:pPr marL="679612" indent="-184678" algn="just">
              <a:buFont typeface="Arial" panose="020B0604020202020204" pitchFamily="34" charset="0"/>
              <a:buChar char="•"/>
            </a:pPr>
            <a:r>
              <a:rPr lang="en-US" dirty="0">
                <a:latin typeface="Garamond" panose="02020404030301010803" pitchFamily="18" charset="0"/>
              </a:rPr>
              <a:t>Public entity issued two addenda for a bulkhead project requiring each bidder to acknowledge receipt of the addenda by placing each addendum number and date in the space provided.</a:t>
            </a:r>
          </a:p>
          <a:p>
            <a:pPr marL="679612" indent="-184678" algn="just">
              <a:buFont typeface="Arial" panose="020B0604020202020204" pitchFamily="34" charset="0"/>
              <a:buChar char="•"/>
            </a:pPr>
            <a:r>
              <a:rPr lang="en-US" dirty="0">
                <a:latin typeface="Garamond" panose="02020404030301010803" pitchFamily="18" charset="0"/>
              </a:rPr>
              <a:t>Low bidder placed the number of each addendum but not the date.</a:t>
            </a:r>
          </a:p>
          <a:p>
            <a:pPr marL="679612" indent="-184678" algn="just">
              <a:buFont typeface="Arial" panose="020B0604020202020204" pitchFamily="34" charset="0"/>
              <a:buChar char="•"/>
            </a:pPr>
            <a:r>
              <a:rPr lang="en-US" dirty="0">
                <a:latin typeface="Garamond" panose="02020404030301010803" pitchFamily="18" charset="0"/>
              </a:rPr>
              <a:t>La. R.S. 38:2212(B)(2): “Acknowledgment of Addenda”</a:t>
            </a:r>
          </a:p>
          <a:p>
            <a:pPr marL="679612" indent="-184678" algn="just">
              <a:buFont typeface="Arial" panose="020B0604020202020204" pitchFamily="34" charset="0"/>
              <a:buChar char="•"/>
            </a:pPr>
            <a:r>
              <a:rPr lang="en-US" dirty="0">
                <a:latin typeface="Garamond" panose="02020404030301010803" pitchFamily="18" charset="0"/>
              </a:rPr>
              <a:t>Public entities cannot require bidders to provide anything beyond what is required in La. R.S. 38:2212(B)(2) for initial bids. </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What are the requirements for addenda?</a:t>
            </a:r>
          </a:p>
          <a:p>
            <a:pPr marL="679612" indent="-184678" algn="just">
              <a:buFont typeface="Arial" panose="020B0604020202020204" pitchFamily="34" charset="0"/>
              <a:buChar char="•"/>
            </a:pPr>
            <a:r>
              <a:rPr lang="en-US" dirty="0">
                <a:latin typeface="Garamond" panose="02020404030301010803" pitchFamily="18" charset="0"/>
              </a:rPr>
              <a:t>The bid period may be extended up to 30 days through the issuance of an addendum without the requirement of re-advertising.</a:t>
            </a:r>
          </a:p>
          <a:p>
            <a:pPr marL="679612" indent="-184678" algn="just">
              <a:buFont typeface="Arial" panose="020B0604020202020204" pitchFamily="34" charset="0"/>
              <a:buChar char="•"/>
            </a:pPr>
            <a:r>
              <a:rPr lang="en-US" dirty="0">
                <a:latin typeface="Garamond" panose="02020404030301010803" pitchFamily="18" charset="0"/>
              </a:rPr>
              <a:t>If, however, the addendum is issued within 72 hours of the advertised time of opening bids, the opening of bids must be extended for at least 7 but not more than 21 working days without the requirement of re-advertising. The addendum shall state the revised time and date of opening of bids.</a:t>
            </a:r>
          </a:p>
          <a:p>
            <a:pPr marL="679612" indent="-184678" algn="just">
              <a:buFont typeface="Arial" panose="020B0604020202020204" pitchFamily="34" charset="0"/>
              <a:buChar char="•"/>
            </a:pPr>
            <a:r>
              <a:rPr lang="en-US" dirty="0">
                <a:latin typeface="Garamond" panose="02020404030301010803" pitchFamily="18" charset="0"/>
              </a:rPr>
              <a:t>If an addendum modifying plans and specifications is issued within 7 days prior to the advertised time for opening bids, the public entity shall transmit -- within 24 hours of the issuance of the addendum -- a copy of the addendum to all prime bidders who have requested bid documents by one of the following methods:</a:t>
            </a:r>
          </a:p>
          <a:p>
            <a:pPr marL="1233645" lvl="1" indent="-246236" algn="just">
              <a:buFont typeface="+mj-lt"/>
              <a:buAutoNum type="arabicParenR"/>
            </a:pPr>
            <a:r>
              <a:rPr lang="en-US" dirty="0">
                <a:latin typeface="Garamond" panose="02020404030301010803" pitchFamily="18" charset="0"/>
              </a:rPr>
              <a:t>Facsimile transmission;</a:t>
            </a:r>
          </a:p>
          <a:p>
            <a:pPr marL="1233645" lvl="1" indent="-246236" algn="just">
              <a:buFont typeface="+mj-lt"/>
              <a:buAutoNum type="arabicParenR"/>
            </a:pPr>
            <a:r>
              <a:rPr lang="en-US" dirty="0">
                <a:latin typeface="Garamond" panose="02020404030301010803" pitchFamily="18" charset="0"/>
              </a:rPr>
              <a:t>E-mail; or</a:t>
            </a:r>
          </a:p>
          <a:p>
            <a:pPr marL="1233645" lvl="1" indent="-246236" algn="just">
              <a:buFont typeface="+mj-lt"/>
              <a:buAutoNum type="arabicParenR"/>
            </a:pPr>
            <a:r>
              <a:rPr lang="en-US" dirty="0">
                <a:latin typeface="Garamond" panose="02020404030301010803" pitchFamily="18" charset="0"/>
              </a:rPr>
              <a:t>Hand-delivery.</a:t>
            </a:r>
          </a:p>
          <a:p>
            <a:pPr marL="987409" lvl="1" algn="just"/>
            <a:endParaRPr lang="en-US" dirty="0">
              <a:latin typeface="Garamond" panose="02020404030301010803" pitchFamily="18" charset="0"/>
            </a:endParaRPr>
          </a:p>
          <a:p>
            <a:r>
              <a:rPr lang="en-US" dirty="0">
                <a:latin typeface="Garamond" panose="02020404030301010803" pitchFamily="18" charset="0"/>
              </a:rPr>
              <a:t>Next slide: Bid delivery</a:t>
            </a:r>
          </a:p>
        </p:txBody>
      </p:sp>
      <p:sp>
        <p:nvSpPr>
          <p:cNvPr id="4" name="Slide Number Placeholder 3"/>
          <p:cNvSpPr>
            <a:spLocks noGrp="1"/>
          </p:cNvSpPr>
          <p:nvPr>
            <p:ph type="sldNum" sz="quarter" idx="10"/>
          </p:nvPr>
        </p:nvSpPr>
        <p:spPr/>
        <p:txBody>
          <a:bodyPr/>
          <a:lstStyle/>
          <a:p>
            <a:fld id="{DE97A3D2-FD55-4245-A70C-0CDD190CCD13}" type="slidenum">
              <a:rPr lang="en-US" smtClean="0"/>
              <a:t>15</a:t>
            </a:fld>
            <a:endParaRPr lang="en-US"/>
          </a:p>
        </p:txBody>
      </p:sp>
    </p:spTree>
    <p:extLst>
      <p:ext uri="{BB962C8B-B14F-4D97-AF65-F5344CB8AC3E}">
        <p14:creationId xmlns:p14="http://schemas.microsoft.com/office/powerpoint/2010/main" val="746607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Garamond" panose="02020404030301010803" pitchFamily="18" charset="0"/>
              </a:rPr>
              <a:t>2212(E) and 2212(B)(4)</a:t>
            </a:r>
          </a:p>
          <a:p>
            <a:pPr algn="just" defTabSz="931744">
              <a:defRPr/>
            </a:pPr>
            <a:r>
              <a:rPr lang="en-US" dirty="0">
                <a:latin typeface="Garamond" panose="02020404030301010803" pitchFamily="18" charset="0"/>
              </a:rPr>
              <a:t>L.A.C. 4:XV.701</a:t>
            </a:r>
          </a:p>
          <a:p>
            <a:pPr algn="just"/>
            <a:r>
              <a:rPr lang="en-US" dirty="0">
                <a:latin typeface="Garamond" panose="02020404030301010803" pitchFamily="18" charset="0"/>
              </a:rPr>
              <a:t>You are required to provide bidders the option of submitting bids electronically UNLESS you are exempt. 2212(E). Exempt entities:</a:t>
            </a:r>
          </a:p>
          <a:p>
            <a:pPr marL="679612" indent="-184678" algn="just">
              <a:buFont typeface="Arial" panose="020B0604020202020204" pitchFamily="34" charset="0"/>
              <a:buChar char="•"/>
            </a:pPr>
            <a:r>
              <a:rPr lang="en-US" dirty="0">
                <a:latin typeface="Garamond" panose="02020404030301010803" pitchFamily="18" charset="0"/>
              </a:rPr>
              <a:t>no high-speed Internet access</a:t>
            </a:r>
          </a:p>
          <a:p>
            <a:pPr marL="679612" indent="-184678" algn="just">
              <a:buFont typeface="Arial" panose="020B0604020202020204" pitchFamily="34" charset="0"/>
              <a:buChar char="•"/>
            </a:pPr>
            <a:r>
              <a:rPr lang="en-US" dirty="0">
                <a:latin typeface="Garamond" panose="02020404030301010803" pitchFamily="18" charset="0"/>
              </a:rPr>
              <a:t>Policy Jury form of government and population below 20,000</a:t>
            </a:r>
          </a:p>
          <a:p>
            <a:pPr marL="679612" indent="-184678" algn="just">
              <a:buFont typeface="Arial" panose="020B0604020202020204" pitchFamily="34" charset="0"/>
              <a:buChar char="•"/>
            </a:pPr>
            <a:r>
              <a:rPr lang="en-US" dirty="0">
                <a:latin typeface="Garamond" panose="02020404030301010803" pitchFamily="18" charset="0"/>
              </a:rPr>
              <a:t>City or municipality with population below 10,000</a:t>
            </a:r>
          </a:p>
          <a:p>
            <a:pPr marL="679612" indent="-184678" algn="just">
              <a:buFont typeface="Arial" panose="020B0604020202020204" pitchFamily="34" charset="0"/>
              <a:buChar char="•"/>
            </a:pPr>
            <a:r>
              <a:rPr lang="en-US" dirty="0">
                <a:latin typeface="Garamond" panose="02020404030301010803" pitchFamily="18" charset="0"/>
              </a:rPr>
              <a:t>Unable to comply without securing and expending additional funding</a:t>
            </a:r>
          </a:p>
          <a:p>
            <a:pPr algn="just"/>
            <a:r>
              <a:rPr lang="en-US" dirty="0">
                <a:latin typeface="Garamond" panose="02020404030301010803" pitchFamily="18" charset="0"/>
              </a:rPr>
              <a:t>Just because you're exempt doesn’t mean you can’t require electronic submission.</a:t>
            </a:r>
          </a:p>
          <a:p>
            <a:pPr algn="just"/>
            <a:r>
              <a:rPr lang="en-US" dirty="0">
                <a:latin typeface="Garamond" panose="02020404030301010803" pitchFamily="18" charset="0"/>
              </a:rPr>
              <a:t>Public entities have the option to require that all bids be submitted electronically for any competitive bid let out for public bid.</a:t>
            </a:r>
          </a:p>
          <a:p>
            <a:pPr algn="just"/>
            <a:r>
              <a:rPr lang="en-US" dirty="0">
                <a:latin typeface="Garamond" panose="02020404030301010803" pitchFamily="18" charset="0"/>
              </a:rPr>
              <a:t>Public entities shall include all bidding documents as defined in R.S. 38:2211(A), on the electronic website accepting the electronic bids.</a:t>
            </a:r>
          </a:p>
          <a:p>
            <a:pPr algn="just"/>
            <a:r>
              <a:rPr lang="en-US" dirty="0">
                <a:latin typeface="Garamond" panose="02020404030301010803" pitchFamily="18" charset="0"/>
              </a:rPr>
              <a:t>For the purpose of bids submitted electronically, the last timely bid submission by each and any bidder shall be binding.</a:t>
            </a:r>
          </a:p>
          <a:p>
            <a:pPr algn="just"/>
            <a:endParaRPr lang="en-US" dirty="0">
              <a:latin typeface="Garamond" panose="02020404030301010803" pitchFamily="18" charset="0"/>
            </a:endParaRPr>
          </a:p>
          <a:p>
            <a:pPr algn="just"/>
            <a:r>
              <a:rPr lang="en-US" dirty="0">
                <a:latin typeface="Garamond" panose="02020404030301010803" pitchFamily="18" charset="0"/>
              </a:rPr>
              <a:t>Next slide: Bid cancellation</a:t>
            </a:r>
          </a:p>
        </p:txBody>
      </p:sp>
      <p:sp>
        <p:nvSpPr>
          <p:cNvPr id="4" name="Slide Number Placeholder 3"/>
          <p:cNvSpPr>
            <a:spLocks noGrp="1"/>
          </p:cNvSpPr>
          <p:nvPr>
            <p:ph type="sldNum" sz="quarter" idx="10"/>
          </p:nvPr>
        </p:nvSpPr>
        <p:spPr/>
        <p:txBody>
          <a:bodyPr/>
          <a:lstStyle/>
          <a:p>
            <a:fld id="{DE97A3D2-FD55-4245-A70C-0CDD190CCD13}" type="slidenum">
              <a:rPr lang="en-US" smtClean="0"/>
              <a:t>16</a:t>
            </a:fld>
            <a:endParaRPr lang="en-US"/>
          </a:p>
        </p:txBody>
      </p:sp>
    </p:spTree>
    <p:extLst>
      <p:ext uri="{BB962C8B-B14F-4D97-AF65-F5344CB8AC3E}">
        <p14:creationId xmlns:p14="http://schemas.microsoft.com/office/powerpoint/2010/main" val="12421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Cancelation occurs before the bid opening. Rejection occurs after the bid opening. A bid solicitation may be cancelled for any reason before bid opening.</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If you fail to cancel,</a:t>
            </a:r>
            <a:r>
              <a:rPr lang="en-US" baseline="0" dirty="0">
                <a:latin typeface="Garamond" panose="02020404030301010803" pitchFamily="18" charset="0"/>
              </a:rPr>
              <a:t> the bidder can file a mandamus to compel you to grant the contract.</a:t>
            </a:r>
            <a:endParaRPr lang="en-US" dirty="0">
              <a:latin typeface="Garamond" panose="02020404030301010803" pitchFamily="18" charset="0"/>
            </a:endParaRP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Contract must be executed within 60 days of contract being awarded and the Notice to Proceed must be given within 30 days after execution of the contract. </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a:t>
            </a:r>
            <a:r>
              <a:rPr lang="en-US" baseline="0" dirty="0">
                <a:latin typeface="Garamond" panose="02020404030301010803" pitchFamily="18" charset="0"/>
              </a:rPr>
              <a:t> slide: bid opening</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17</a:t>
            </a:fld>
            <a:endParaRPr lang="en-US"/>
          </a:p>
        </p:txBody>
      </p:sp>
    </p:spTree>
    <p:extLst>
      <p:ext uri="{BB962C8B-B14F-4D97-AF65-F5344CB8AC3E}">
        <p14:creationId xmlns:p14="http://schemas.microsoft.com/office/powerpoint/2010/main" val="195864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So what do you do when you open the bid?</a:t>
            </a:r>
          </a:p>
          <a:p>
            <a:pPr algn="just">
              <a:lnSpc>
                <a:spcPct val="100000"/>
              </a:lnSpc>
            </a:pPr>
            <a:r>
              <a:rPr lang="en-US" dirty="0">
                <a:latin typeface="Garamond" panose="02020404030301010803" pitchFamily="18" charset="0"/>
              </a:rPr>
              <a:t>At the time and place in the advertisement</a:t>
            </a:r>
          </a:p>
          <a:p>
            <a:pPr algn="just">
              <a:lnSpc>
                <a:spcPct val="100000"/>
              </a:lnSpc>
            </a:pPr>
            <a:r>
              <a:rPr lang="en-US" dirty="0">
                <a:latin typeface="Garamond" panose="02020404030301010803" pitchFamily="18" charset="0"/>
              </a:rPr>
              <a:t>Publicly opened</a:t>
            </a:r>
          </a:p>
          <a:p>
            <a:pPr lvl="0" algn="just">
              <a:lnSpc>
                <a:spcPct val="100000"/>
              </a:lnSpc>
            </a:pPr>
            <a:endParaRPr lang="en-US" dirty="0">
              <a:latin typeface="Garamond" panose="02020404030301010803" pitchFamily="18" charset="0"/>
            </a:endParaRPr>
          </a:p>
          <a:p>
            <a:pPr lvl="0" algn="just">
              <a:lnSpc>
                <a:spcPct val="100000"/>
              </a:lnSpc>
            </a:pPr>
            <a:r>
              <a:rPr lang="en-US" dirty="0">
                <a:latin typeface="Garamond" panose="02020404030301010803" pitchFamily="18" charset="0"/>
              </a:rPr>
              <a:t>When is the bid opening and what must occur? 2214</a:t>
            </a:r>
          </a:p>
          <a:p>
            <a:pPr marL="679612" indent="-184678" algn="just">
              <a:buFont typeface="Arial" panose="020B0604020202020204" pitchFamily="34" charset="0"/>
              <a:buChar char="•"/>
            </a:pPr>
            <a:r>
              <a:rPr lang="en-US" dirty="0">
                <a:latin typeface="Garamond" panose="02020404030301010803" pitchFamily="18" charset="0"/>
              </a:rPr>
              <a:t>The Bid opening shall be held at the date, time, and location noticed in the public entity’s advertisement. The bid opening shall be at least 25 days after the first published advertisement.</a:t>
            </a:r>
          </a:p>
          <a:p>
            <a:pPr marL="679612" indent="-184678" algn="just">
              <a:buFont typeface="Arial" panose="020B0604020202020204" pitchFamily="34" charset="0"/>
              <a:buChar char="•"/>
            </a:pPr>
            <a:r>
              <a:rPr lang="en-US" dirty="0">
                <a:latin typeface="Garamond" panose="02020404030301010803" pitchFamily="18" charset="0"/>
              </a:rPr>
              <a:t>At the bid opening, the public entity shall publicly open the submitted bids and read them aloud.</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 Bid evaluation</a:t>
            </a:r>
          </a:p>
        </p:txBody>
      </p:sp>
      <p:sp>
        <p:nvSpPr>
          <p:cNvPr id="4" name="Slide Number Placeholder 3"/>
          <p:cNvSpPr>
            <a:spLocks noGrp="1"/>
          </p:cNvSpPr>
          <p:nvPr>
            <p:ph type="sldNum" sz="quarter" idx="10"/>
          </p:nvPr>
        </p:nvSpPr>
        <p:spPr/>
        <p:txBody>
          <a:bodyPr/>
          <a:lstStyle/>
          <a:p>
            <a:fld id="{DE97A3D2-FD55-4245-A70C-0CDD190CCD13}" type="slidenum">
              <a:rPr lang="en-US" smtClean="0"/>
              <a:t>18</a:t>
            </a:fld>
            <a:endParaRPr lang="en-US"/>
          </a:p>
        </p:txBody>
      </p:sp>
    </p:spTree>
    <p:extLst>
      <p:ext uri="{BB962C8B-B14F-4D97-AF65-F5344CB8AC3E}">
        <p14:creationId xmlns:p14="http://schemas.microsoft.com/office/powerpoint/2010/main" val="205693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altLang="en-US" dirty="0">
                <a:latin typeface="Garamond" panose="02020404030301010803" pitchFamily="18" charset="0"/>
              </a:rPr>
              <a:t>La. R.S. 38:2212(A)(1): </a:t>
            </a:r>
            <a:r>
              <a:rPr lang="en-US" dirty="0">
                <a:latin typeface="Garamond" panose="02020404030301010803" pitchFamily="18" charset="0"/>
              </a:rPr>
              <a:t>Public works contracts are awarded to the </a:t>
            </a:r>
            <a:r>
              <a:rPr lang="en-US" b="1" u="sng" dirty="0">
                <a:latin typeface="Garamond" panose="02020404030301010803" pitchFamily="18" charset="0"/>
              </a:rPr>
              <a:t>lowest responsible and responsive bidder</a:t>
            </a:r>
            <a:r>
              <a:rPr lang="en-US" dirty="0">
                <a:latin typeface="Garamond" panose="02020404030301010803" pitchFamily="18" charset="0"/>
              </a:rPr>
              <a:t>.</a:t>
            </a:r>
          </a:p>
          <a:p>
            <a:pPr algn="just"/>
            <a:endParaRPr lang="en-US" dirty="0">
              <a:latin typeface="Garamond" panose="02020404030301010803" pitchFamily="18" charset="0"/>
            </a:endParaRPr>
          </a:p>
          <a:p>
            <a:pPr algn="just"/>
            <a:r>
              <a:rPr lang="en-US" b="1" u="sng" dirty="0">
                <a:latin typeface="Garamond" panose="02020404030301010803" pitchFamily="18" charset="0"/>
              </a:rPr>
              <a:t> Responsive—Bidder offered you what you asked for.</a:t>
            </a:r>
          </a:p>
          <a:p>
            <a:pPr lvl="1" algn="just"/>
            <a:r>
              <a:rPr lang="en-US" dirty="0">
                <a:latin typeface="Garamond" panose="02020404030301010803" pitchFamily="18" charset="0"/>
              </a:rPr>
              <a:t>Bidder is non-responsive?</a:t>
            </a:r>
          </a:p>
          <a:p>
            <a:pPr lvl="2" algn="just"/>
            <a:r>
              <a:rPr lang="en-US" dirty="0">
                <a:latin typeface="Garamond" panose="02020404030301010803" pitchFamily="18" charset="0"/>
              </a:rPr>
              <a:t>Notify bidder of rejection because of non-responsiveness</a:t>
            </a:r>
          </a:p>
          <a:p>
            <a:pPr lvl="2" algn="just"/>
            <a:r>
              <a:rPr lang="en-US" dirty="0">
                <a:latin typeface="Garamond" panose="02020404030301010803" pitchFamily="18" charset="0"/>
              </a:rPr>
              <a:t>Award to next lowest responsible and responsive bidder</a:t>
            </a:r>
          </a:p>
          <a:p>
            <a:pPr lvl="2" algn="just"/>
            <a:endParaRPr lang="en-US" dirty="0">
              <a:latin typeface="Garamond" panose="02020404030301010803" pitchFamily="18" charset="0"/>
            </a:endParaRPr>
          </a:p>
          <a:p>
            <a:pPr algn="just"/>
            <a:r>
              <a:rPr lang="en-US" dirty="0">
                <a:effectLst>
                  <a:outerShdw blurRad="38100" dist="38100" dir="2700000" algn="tl">
                    <a:srgbClr val="C0C0C0"/>
                  </a:outerShdw>
                </a:effectLst>
                <a:latin typeface="Garamond" panose="02020404030301010803" pitchFamily="18" charset="0"/>
              </a:rPr>
              <a:t>“Responsiveness” - </a:t>
            </a:r>
            <a:r>
              <a:rPr lang="en-US" altLang="en-US" dirty="0">
                <a:latin typeface="Garamond" panose="02020404030301010803" pitchFamily="18" charset="0"/>
              </a:rPr>
              <a:t>Has bidder offered you what you ask for?</a:t>
            </a:r>
          </a:p>
          <a:p>
            <a:pPr algn="just"/>
            <a:endParaRPr lang="en-US" altLang="en-US" dirty="0">
              <a:latin typeface="Garamond" panose="02020404030301010803" pitchFamily="18" charset="0"/>
            </a:endParaRPr>
          </a:p>
          <a:p>
            <a:pPr algn="just"/>
            <a:r>
              <a:rPr lang="en-US" altLang="en-US" dirty="0">
                <a:latin typeface="Garamond" panose="02020404030301010803" pitchFamily="18" charset="0"/>
              </a:rPr>
              <a:t>Rejection for </a:t>
            </a:r>
            <a:r>
              <a:rPr lang="en-US" altLang="en-US" u="sng" dirty="0">
                <a:latin typeface="Garamond" panose="02020404030301010803" pitchFamily="18" charset="0"/>
              </a:rPr>
              <a:t>Non-Responsive</a:t>
            </a:r>
          </a:p>
          <a:p>
            <a:pPr marL="679612" indent="-187139" algn="just">
              <a:buFont typeface="Arial" panose="020B0604020202020204" pitchFamily="34" charset="0"/>
              <a:buChar char="•"/>
            </a:pPr>
            <a:r>
              <a:rPr lang="en-US" altLang="en-US" dirty="0">
                <a:latin typeface="Garamond" panose="02020404030301010803" pitchFamily="18" charset="0"/>
              </a:rPr>
              <a:t>Notify bidder of reason why rejected</a:t>
            </a:r>
          </a:p>
          <a:p>
            <a:pPr marL="679612" indent="-187139" algn="just">
              <a:buFont typeface="Arial" panose="020B0604020202020204" pitchFamily="34" charset="0"/>
              <a:buChar char="•"/>
            </a:pPr>
            <a:r>
              <a:rPr lang="en-US" altLang="en-US" dirty="0">
                <a:latin typeface="Garamond" panose="02020404030301010803" pitchFamily="18" charset="0"/>
              </a:rPr>
              <a:t>Award to next lowest responsible and responsive bidder</a:t>
            </a:r>
          </a:p>
          <a:p>
            <a:pPr algn="just" defTabSz="984946">
              <a:defRPr/>
            </a:pPr>
            <a:endParaRPr lang="en-US" dirty="0">
              <a:latin typeface="Garamond" panose="02020404030301010803" pitchFamily="18" charset="0"/>
            </a:endParaRPr>
          </a:p>
          <a:p>
            <a:pPr algn="just"/>
            <a:r>
              <a:rPr lang="en-US" dirty="0">
                <a:latin typeface="Garamond" panose="02020404030301010803" pitchFamily="18" charset="0"/>
              </a:rPr>
              <a:t>Non-responsive also includes bidder’s mistakes in following technical aspects of the law.</a:t>
            </a:r>
          </a:p>
          <a:p>
            <a:pPr algn="just"/>
            <a:r>
              <a:rPr lang="en-US" dirty="0">
                <a:latin typeface="Garamond" panose="02020404030301010803" pitchFamily="18" charset="0"/>
              </a:rPr>
              <a:t>Words govern over numbers on bid evaluation 2212(B)(6)(b).</a:t>
            </a:r>
          </a:p>
          <a:p>
            <a:pPr lvl="2" algn="just"/>
            <a:endParaRPr lang="en-US" dirty="0">
              <a:latin typeface="Garamond" panose="02020404030301010803" pitchFamily="18" charset="0"/>
            </a:endParaRPr>
          </a:p>
          <a:p>
            <a:pPr algn="just"/>
            <a:r>
              <a:rPr lang="en-US" b="1" u="sng" dirty="0">
                <a:latin typeface="Garamond" panose="02020404030301010803" pitchFamily="18" charset="0"/>
              </a:rPr>
              <a:t>Responsible—Bidder has good character and quality.</a:t>
            </a:r>
          </a:p>
          <a:p>
            <a:pPr lvl="1" algn="just"/>
            <a:r>
              <a:rPr lang="en-US" dirty="0">
                <a:latin typeface="Garamond" panose="02020404030301010803" pitchFamily="18" charset="0"/>
              </a:rPr>
              <a:t>Bidder is non-responsible? (ability to do the work as required by the project)</a:t>
            </a:r>
          </a:p>
          <a:p>
            <a:pPr lvl="2" algn="just"/>
            <a:r>
              <a:rPr lang="en-US" dirty="0">
                <a:latin typeface="Garamond" panose="02020404030301010803" pitchFamily="18" charset="0"/>
              </a:rPr>
              <a:t>Written notice to bidder including reasons for disqualification</a:t>
            </a:r>
          </a:p>
          <a:p>
            <a:pPr lvl="2" algn="just"/>
            <a:r>
              <a:rPr lang="en-US" dirty="0">
                <a:latin typeface="Garamond" panose="02020404030301010803" pitchFamily="18" charset="0"/>
              </a:rPr>
              <a:t>Hearing within 5 days of notice (can be informal)</a:t>
            </a:r>
          </a:p>
          <a:p>
            <a:pPr lvl="2" algn="just"/>
            <a:r>
              <a:rPr lang="en-US" dirty="0">
                <a:latin typeface="Garamond" panose="02020404030301010803" pitchFamily="18" charset="0"/>
              </a:rPr>
              <a:t>Written ruling within 5 days of hearing (only then can you award to another bidder)</a:t>
            </a:r>
          </a:p>
          <a:p>
            <a:pPr algn="just"/>
            <a:endParaRPr lang="en-US" dirty="0">
              <a:latin typeface="Garamond" panose="02020404030301010803" pitchFamily="18" charset="0"/>
            </a:endParaRPr>
          </a:p>
          <a:p>
            <a:pPr algn="just"/>
            <a:r>
              <a:rPr lang="en-US" dirty="0">
                <a:effectLst>
                  <a:outerShdw blurRad="38100" dist="38100" dir="2700000" algn="tl">
                    <a:srgbClr val="C0C0C0"/>
                  </a:outerShdw>
                </a:effectLst>
                <a:latin typeface="Garamond" panose="02020404030301010803" pitchFamily="18" charset="0"/>
              </a:rPr>
              <a:t>“</a:t>
            </a:r>
            <a:r>
              <a:rPr lang="en-US" dirty="0">
                <a:latin typeface="Garamond" panose="02020404030301010803" pitchFamily="18" charset="0"/>
              </a:rPr>
              <a:t>Responsibility</a:t>
            </a:r>
            <a:r>
              <a:rPr lang="en-US" dirty="0">
                <a:effectLst>
                  <a:outerShdw blurRad="38100" dist="38100" dir="2700000" algn="tl">
                    <a:srgbClr val="C0C0C0"/>
                  </a:outerShdw>
                </a:effectLst>
                <a:latin typeface="Garamond" panose="02020404030301010803" pitchFamily="18" charset="0"/>
              </a:rPr>
              <a:t>” - </a:t>
            </a:r>
            <a:r>
              <a:rPr lang="en-US" altLang="en-US" dirty="0">
                <a:latin typeface="Garamond" panose="02020404030301010803" pitchFamily="18" charset="0"/>
              </a:rPr>
              <a:t>Refers to the character or quality of the bidder</a:t>
            </a:r>
          </a:p>
          <a:p>
            <a:pPr marL="679612" indent="-187139" algn="just">
              <a:buFont typeface="Arial" panose="020B0604020202020204" pitchFamily="34" charset="0"/>
              <a:buChar char="•"/>
            </a:pPr>
            <a:r>
              <a:rPr lang="en-US" altLang="en-US" dirty="0">
                <a:latin typeface="Garamond" panose="02020404030301010803" pitchFamily="18" charset="0"/>
              </a:rPr>
              <a:t>Past experience with bidder?</a:t>
            </a:r>
          </a:p>
          <a:p>
            <a:pPr marL="679612" indent="-187139" algn="just">
              <a:buFont typeface="Arial" panose="020B0604020202020204" pitchFamily="34" charset="0"/>
              <a:buChar char="•"/>
            </a:pPr>
            <a:r>
              <a:rPr lang="en-US" altLang="en-US" dirty="0">
                <a:latin typeface="Garamond" panose="02020404030301010803" pitchFamily="18" charset="0"/>
              </a:rPr>
              <a:t>Are you safe doing business with this contractor?</a:t>
            </a:r>
          </a:p>
          <a:p>
            <a:pPr algn="just"/>
            <a:endParaRPr lang="en-US" altLang="en-US" dirty="0">
              <a:latin typeface="Garamond" panose="02020404030301010803" pitchFamily="18" charset="0"/>
            </a:endParaRPr>
          </a:p>
          <a:p>
            <a:pPr algn="just" defTabSz="984946">
              <a:defRPr/>
            </a:pPr>
            <a:r>
              <a:rPr lang="en-US" dirty="0">
                <a:latin typeface="Garamond" panose="02020404030301010803" pitchFamily="18" charset="0"/>
              </a:rPr>
              <a:t>Entity has wide discretion to determine responsibility of a bidder when awarding a public bid; court will look to see if entity acted in fair and legal manner and not arbitrarily in disqualifying a bidder as non-responsive.</a:t>
            </a:r>
          </a:p>
          <a:p>
            <a:pPr algn="just" defTabSz="984946">
              <a:defRPr/>
            </a:pPr>
            <a:endParaRPr lang="en-US" dirty="0">
              <a:latin typeface="Garamond" panose="02020404030301010803" pitchFamily="18" charset="0"/>
            </a:endParaRPr>
          </a:p>
          <a:p>
            <a:pPr algn="just"/>
            <a:r>
              <a:rPr lang="en-US" altLang="en-US" dirty="0">
                <a:latin typeface="Garamond" panose="02020404030301010803" pitchFamily="18" charset="0"/>
              </a:rPr>
              <a:t>Rejection as a </a:t>
            </a:r>
            <a:r>
              <a:rPr lang="en-US" altLang="en-US" u="sng" dirty="0">
                <a:latin typeface="Garamond" panose="02020404030301010803" pitchFamily="18" charset="0"/>
              </a:rPr>
              <a:t>Non-Responsible</a:t>
            </a:r>
            <a:r>
              <a:rPr lang="en-US" altLang="en-US" dirty="0">
                <a:latin typeface="Garamond" panose="02020404030301010803" pitchFamily="18" charset="0"/>
              </a:rPr>
              <a:t> bidder</a:t>
            </a:r>
            <a:r>
              <a:rPr lang="en-US" altLang="en-US" b="1" dirty="0">
                <a:latin typeface="Garamond" panose="02020404030301010803" pitchFamily="18" charset="0"/>
              </a:rPr>
              <a:t> </a:t>
            </a:r>
            <a:r>
              <a:rPr lang="en-US" altLang="en-US" dirty="0">
                <a:latin typeface="Garamond" panose="02020404030301010803" pitchFamily="18" charset="0"/>
              </a:rPr>
              <a:t>requires the following:</a:t>
            </a:r>
            <a:endParaRPr lang="en-US" altLang="en-US" b="1" dirty="0">
              <a:latin typeface="Garamond" panose="02020404030301010803" pitchFamily="18" charset="0"/>
            </a:endParaRPr>
          </a:p>
          <a:p>
            <a:pPr marL="679612" indent="-187139" algn="just">
              <a:buFont typeface="Arial" panose="020B0604020202020204" pitchFamily="34" charset="0"/>
              <a:buChar char="•"/>
            </a:pPr>
            <a:r>
              <a:rPr lang="en-US" altLang="en-US" dirty="0">
                <a:latin typeface="Garamond" panose="02020404030301010803" pitchFamily="18" charset="0"/>
              </a:rPr>
              <a:t>Written notice to bidder including the reasons for disqualification</a:t>
            </a:r>
          </a:p>
          <a:p>
            <a:pPr marL="679612" indent="-187139" algn="just">
              <a:buFont typeface="Arial" panose="020B0604020202020204" pitchFamily="34" charset="0"/>
              <a:buChar char="•"/>
            </a:pPr>
            <a:r>
              <a:rPr lang="en-US" altLang="en-US" dirty="0">
                <a:latin typeface="Garamond" panose="02020404030301010803" pitchFamily="18" charset="0"/>
              </a:rPr>
              <a:t>An opportunity for hearing within 5 days of the notice of disqualification</a:t>
            </a:r>
          </a:p>
          <a:p>
            <a:pPr marL="1172087" lvl="2" indent="-187139" algn="just">
              <a:buFont typeface="Arial" panose="020B0604020202020204" pitchFamily="34" charset="0"/>
              <a:buChar char="•"/>
            </a:pPr>
            <a:r>
              <a:rPr lang="en-US" altLang="en-US" dirty="0">
                <a:latin typeface="Garamond" panose="02020404030301010803" pitchFamily="18" charset="0"/>
              </a:rPr>
              <a:t>Hearing acts as a condition precedent to any action by the bidder against the public entity.</a:t>
            </a:r>
          </a:p>
          <a:p>
            <a:pPr marL="679612" indent="-187139" algn="just">
              <a:buFont typeface="Arial" panose="020B0604020202020204" pitchFamily="34" charset="0"/>
              <a:buChar char="•"/>
            </a:pPr>
            <a:r>
              <a:rPr lang="en-US" altLang="en-US" dirty="0">
                <a:latin typeface="Garamond" panose="02020404030301010803" pitchFamily="18" charset="0"/>
              </a:rPr>
              <a:t>Public entity will issue a written ruling within 5 days of the hearing </a:t>
            </a:r>
          </a:p>
          <a:p>
            <a:pPr marL="679612" indent="-187139" algn="just">
              <a:buFont typeface="Arial" panose="020B0604020202020204" pitchFamily="34" charset="0"/>
              <a:buChar char="•"/>
            </a:pPr>
            <a:r>
              <a:rPr lang="en-US" altLang="en-US" dirty="0">
                <a:latin typeface="Garamond" panose="02020404030301010803" pitchFamily="18" charset="0"/>
              </a:rPr>
              <a:t>Contract cannot be awarded to another bidder until ruling has been sent</a:t>
            </a:r>
          </a:p>
          <a:p>
            <a:pPr algn="just"/>
            <a:r>
              <a:rPr lang="en-US" dirty="0">
                <a:latin typeface="Garamond" panose="02020404030301010803" pitchFamily="18" charset="0"/>
              </a:rPr>
              <a:t>Hearing can be informal but have to have one</a:t>
            </a:r>
          </a:p>
          <a:p>
            <a:pPr algn="just"/>
            <a:endParaRPr lang="en-US" dirty="0">
              <a:latin typeface="Garamond" panose="02020404030301010803" pitchFamily="18" charset="0"/>
            </a:endParaRPr>
          </a:p>
          <a:p>
            <a:pPr algn="just"/>
            <a:r>
              <a:rPr lang="en-US" dirty="0">
                <a:latin typeface="Garamond" panose="02020404030301010803" pitchFamily="18" charset="0"/>
              </a:rPr>
              <a:t>Next slide: awarding</a:t>
            </a:r>
            <a:r>
              <a:rPr lang="en-US" baseline="0" dirty="0">
                <a:latin typeface="Garamond" panose="02020404030301010803" pitchFamily="18" charset="0"/>
              </a:rPr>
              <a:t> the bid</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19</a:t>
            </a:fld>
            <a:endParaRPr lang="en-US"/>
          </a:p>
        </p:txBody>
      </p:sp>
    </p:spTree>
    <p:extLst>
      <p:ext uri="{BB962C8B-B14F-4D97-AF65-F5344CB8AC3E}">
        <p14:creationId xmlns:p14="http://schemas.microsoft.com/office/powerpoint/2010/main" val="343978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6725"/>
            <a:ext cx="5575300" cy="3136900"/>
          </a:xfrm>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"The purpose of Public Bid Law is rooted in public policy. It is a </a:t>
            </a:r>
            <a:r>
              <a:rPr lang="en-US" b="1" dirty="0">
                <a:latin typeface="Garamond" panose="02020404030301010803" pitchFamily="18" charset="0"/>
              </a:rPr>
              <a:t>prohibitory law</a:t>
            </a:r>
            <a:r>
              <a:rPr lang="en-US" dirty="0">
                <a:latin typeface="Garamond" panose="02020404030301010803" pitchFamily="18" charset="0"/>
              </a:rPr>
              <a:t>. As highlighted in the [Elevator case] case of </a:t>
            </a:r>
            <a:r>
              <a:rPr lang="en-US" i="1" dirty="0">
                <a:latin typeface="Garamond" panose="02020404030301010803" pitchFamily="18" charset="0"/>
              </a:rPr>
              <a:t>Haughton Elevator Division v. State of Louisiana</a:t>
            </a:r>
            <a:r>
              <a:rPr lang="en-US" dirty="0">
                <a:latin typeface="Garamond" panose="02020404030301010803" pitchFamily="18" charset="0"/>
              </a:rPr>
              <a:t>, </a:t>
            </a:r>
            <a:r>
              <a:rPr lang="en-US" b="1" dirty="0">
                <a:latin typeface="Garamond" panose="02020404030301010803" pitchFamily="18" charset="0"/>
              </a:rPr>
              <a:t>it safeguards taxpayers from favoritism and overpricing, ensuring that public funds are spent responsibly.“</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What does that mean? [prohibitory law]</a:t>
            </a:r>
          </a:p>
          <a:p>
            <a:pPr algn="just">
              <a:lnSpc>
                <a:spcPct val="100000"/>
              </a:lnSpc>
            </a:pPr>
            <a:r>
              <a:rPr lang="en-US" dirty="0">
                <a:latin typeface="Garamond" panose="02020404030301010803" pitchFamily="18" charset="0"/>
              </a:rPr>
              <a:t>It means that because it is a prohibitory law, the public entity </a:t>
            </a:r>
            <a:r>
              <a:rPr lang="en-US" b="1" dirty="0">
                <a:latin typeface="Garamond" panose="02020404030301010803" pitchFamily="18" charset="0"/>
              </a:rPr>
              <a:t>does not have any authority to take actions that is inconsistent with the public bid law.</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Why?</a:t>
            </a:r>
          </a:p>
          <a:p>
            <a:pPr algn="just">
              <a:lnSpc>
                <a:spcPct val="100000"/>
              </a:lnSpc>
            </a:pPr>
            <a:r>
              <a:rPr lang="en-US" dirty="0">
                <a:latin typeface="Garamond" panose="02020404030301010803" pitchFamily="18" charset="0"/>
              </a:rPr>
              <a:t>Because when a public entity are spending public funds, the public entity is not spending their own money, they are spending taxpayer money, and with taxpayer money, we need transparency,</a:t>
            </a:r>
            <a:r>
              <a:rPr lang="en-US" baseline="0" dirty="0">
                <a:latin typeface="Garamond" panose="02020404030301010803" pitchFamily="18" charset="0"/>
              </a:rPr>
              <a:t> </a:t>
            </a:r>
            <a:r>
              <a:rPr lang="en-US" dirty="0">
                <a:latin typeface="Garamond" panose="02020404030301010803" pitchFamily="18" charset="0"/>
              </a:rPr>
              <a:t>accountability,</a:t>
            </a:r>
            <a:r>
              <a:rPr lang="en-US" baseline="0" dirty="0">
                <a:latin typeface="Garamond" panose="02020404030301010803" pitchFamily="18" charset="0"/>
              </a:rPr>
              <a:t> and efficiency in the use of taxpayer funds.</a:t>
            </a:r>
            <a:endParaRPr lang="en-US" dirty="0">
              <a:latin typeface="Garamond" panose="02020404030301010803" pitchFamily="18" charset="0"/>
            </a:endParaRP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Haughton Elevator Division was the lowest bidder on nine elevator maintenance contracts advertised by Louisiana’s Division of Administration. However, the Division disqualified Haughton, deeming it not a "responsible" bidder under Louisiana public contract law (La. R.S. 38:2211), citing alleged unsatisfactory performance on prior contracts. Haughton was not given notice of the specific reasons for its disqualification or an opportunity to respond to the charges. Haughton sued to enjoin the contracts being awarded to other bidders, arguing that its disqualification violated procedural due process.</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The court emphasized that public bid law aims to ensure fair competition and prevent favoritism or arbitrary decisions in awarding contracts. The Fourteenth Amendment's due process protections apply because disqualification from bidding deprived Haughton of a protected interest. Haughton was entitled to notice of the disqualifying factors and an opportunity to respond. This process ensures transparency and fairness, consistent with the spirit of the law. In this case, Haughton was not given proper notice or an opportunity to rebut the unfavorable reports regarding its past performance, constituting a denial of due process.</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This case establishes that in Louisiana, </a:t>
            </a:r>
            <a:r>
              <a:rPr lang="en-US" b="1" dirty="0">
                <a:latin typeface="Garamond" panose="02020404030301010803" pitchFamily="18" charset="0"/>
              </a:rPr>
              <a:t>a low bidder on a public contract has a protected right to due process before disqualification, reinforcing the principles of fairness and accountability in public procurement.</a:t>
            </a:r>
          </a:p>
          <a:p>
            <a:pPr algn="just">
              <a:lnSpc>
                <a:spcPct val="100000"/>
              </a:lnSpc>
            </a:pPr>
            <a:endParaRPr lang="en-US" dirty="0">
              <a:latin typeface="Garamond" panose="02020404030301010803" pitchFamily="18" charset="0"/>
            </a:endParaRPr>
          </a:p>
          <a:p>
            <a:pPr algn="just" defTabSz="1005235">
              <a:defRPr/>
            </a:pPr>
            <a:r>
              <a:rPr lang="en-US" dirty="0">
                <a:solidFill>
                  <a:srgbClr val="000000"/>
                </a:solidFill>
                <a:latin typeface="Garamond" panose="02020404030301010803" pitchFamily="18" charset="0"/>
              </a:rPr>
              <a:t>Section 14. </a:t>
            </a:r>
            <a:r>
              <a:rPr lang="en-US" b="0" dirty="0">
                <a:solidFill>
                  <a:srgbClr val="000000"/>
                </a:solidFill>
                <a:latin typeface="Garamond" panose="02020404030301010803" pitchFamily="18" charset="0"/>
              </a:rPr>
              <a:t>(A)</a:t>
            </a:r>
            <a:r>
              <a:rPr lang="en-US" b="0" dirty="0">
                <a:solidFill>
                  <a:srgbClr val="3D3D3D"/>
                </a:solidFill>
                <a:latin typeface="Garamond" panose="02020404030301010803" pitchFamily="18" charset="0"/>
              </a:rPr>
              <a:t> Prohibited Uses.</a:t>
            </a:r>
            <a:r>
              <a:rPr lang="en-US" b="0" dirty="0">
                <a:solidFill>
                  <a:srgbClr val="000000"/>
                </a:solidFill>
                <a:latin typeface="Garamond" panose="02020404030301010803" pitchFamily="18" charset="0"/>
              </a:rPr>
              <a:t> </a:t>
            </a:r>
            <a:r>
              <a:rPr lang="en-US" dirty="0">
                <a:solidFill>
                  <a:srgbClr val="000000"/>
                </a:solidFill>
                <a:latin typeface="Garamond" panose="02020404030301010803" pitchFamily="18" charset="0"/>
              </a:rPr>
              <a:t>Except as otherwise provided by this constitution, the funds, credit, property, or things of value of the state or of any political subdivision shall not be loaned, pledged, or donated to or for any person, association, or corporation, public or private. Except as otherwise provided in this Section, neither the state nor a political subdivision shall subscribe to or purchase the stock of a corporation or association or for any private enterprise.</a:t>
            </a:r>
          </a:p>
          <a:p>
            <a:pPr algn="just" defTabSz="1005235">
              <a:defRPr/>
            </a:pPr>
            <a:endParaRPr lang="en-US" dirty="0">
              <a:solidFill>
                <a:srgbClr val="000000"/>
              </a:solidFill>
              <a:latin typeface="Garamond" panose="02020404030301010803" pitchFamily="18" charset="0"/>
            </a:endParaRPr>
          </a:p>
          <a:p>
            <a:pPr algn="just" defTabSz="1005235">
              <a:defRPr/>
            </a:pPr>
            <a:r>
              <a:rPr lang="en-US" dirty="0">
                <a:solidFill>
                  <a:srgbClr val="000000"/>
                </a:solidFill>
                <a:latin typeface="Garamond" panose="02020404030301010803" pitchFamily="18" charset="0"/>
              </a:rPr>
              <a:t>Next slide: What is Public Bid Law?</a:t>
            </a:r>
          </a:p>
        </p:txBody>
      </p:sp>
      <p:sp>
        <p:nvSpPr>
          <p:cNvPr id="4" name="Slide Number Placeholder 3"/>
          <p:cNvSpPr>
            <a:spLocks noGrp="1"/>
          </p:cNvSpPr>
          <p:nvPr>
            <p:ph type="sldNum" sz="quarter" idx="5"/>
          </p:nvPr>
        </p:nvSpPr>
        <p:spPr/>
        <p:txBody>
          <a:bodyPr/>
          <a:lstStyle/>
          <a:p>
            <a:pPr defTabSz="931744">
              <a:defRPr/>
            </a:pPr>
            <a:fld id="{A058075E-FECF-FD4E-BEFB-E451C057BB92}" type="slidenum">
              <a:rPr lang="en-US">
                <a:solidFill>
                  <a:prstClr val="black"/>
                </a:solidFill>
                <a:latin typeface="Aptos" panose="02110004020202020204"/>
              </a:rPr>
              <a:pPr defTabSz="931744">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1292712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sng" dirty="0">
                <a:latin typeface="Garamond" panose="02020404030301010803" pitchFamily="18" charset="0"/>
              </a:rPr>
              <a:t>Awarding the Contract</a:t>
            </a:r>
          </a:p>
          <a:p>
            <a:pPr algn="just">
              <a:lnSpc>
                <a:spcPct val="100000"/>
              </a:lnSpc>
            </a:pPr>
            <a:r>
              <a:rPr lang="en-US" altLang="en-US" b="1" u="sng" dirty="0">
                <a:latin typeface="Garamond" panose="02020404030301010803" pitchFamily="18" charset="0"/>
              </a:rPr>
              <a:t>(1) Award</a:t>
            </a:r>
          </a:p>
          <a:p>
            <a:pPr lvl="1" algn="just">
              <a:lnSpc>
                <a:spcPct val="100000"/>
              </a:lnSpc>
            </a:pPr>
            <a:r>
              <a:rPr lang="en-US" altLang="en-US" dirty="0">
                <a:latin typeface="Garamond" panose="02020404030301010803" pitchFamily="18" charset="0"/>
              </a:rPr>
              <a:t>Within </a:t>
            </a:r>
            <a:r>
              <a:rPr lang="en-US" altLang="en-US" b="1" u="sng" dirty="0">
                <a:latin typeface="Garamond" panose="02020404030301010803" pitchFamily="18" charset="0"/>
              </a:rPr>
              <a:t>45 days of opening of bids </a:t>
            </a:r>
            <a:r>
              <a:rPr lang="en-US" altLang="en-US" dirty="0">
                <a:latin typeface="Garamond" panose="02020404030301010803" pitchFamily="18" charset="0"/>
              </a:rPr>
              <a:t>the public entity must award the contract to the lowest bidder or:</a:t>
            </a:r>
          </a:p>
          <a:p>
            <a:pPr marL="1264648" lvl="2" algn="just"/>
            <a:r>
              <a:rPr lang="en-US" altLang="en-US" dirty="0">
                <a:latin typeface="Garamond" panose="02020404030301010803" pitchFamily="18" charset="0"/>
              </a:rPr>
              <a:t>Reject bids for just cause; or </a:t>
            </a:r>
          </a:p>
          <a:p>
            <a:pPr marL="1264648" lvl="2" algn="just"/>
            <a:r>
              <a:rPr lang="en-US" altLang="en-US" dirty="0">
                <a:latin typeface="Garamond" panose="02020404030301010803" pitchFamily="18" charset="0"/>
              </a:rPr>
              <a:t>Extend the deadline with consent of lowest bidder</a:t>
            </a:r>
          </a:p>
          <a:p>
            <a:pPr algn="just">
              <a:lnSpc>
                <a:spcPct val="100000"/>
              </a:lnSpc>
            </a:pPr>
            <a:r>
              <a:rPr lang="en-US" altLang="en-US" b="1" u="sng" dirty="0">
                <a:latin typeface="Garamond" panose="02020404030301010803" pitchFamily="18" charset="0"/>
              </a:rPr>
              <a:t>(2) Execute</a:t>
            </a:r>
          </a:p>
          <a:p>
            <a:pPr lvl="1" algn="just">
              <a:lnSpc>
                <a:spcPct val="100000"/>
              </a:lnSpc>
            </a:pPr>
            <a:r>
              <a:rPr lang="en-US" dirty="0">
                <a:latin typeface="Garamond" panose="02020404030301010803" pitchFamily="18" charset="0"/>
              </a:rPr>
              <a:t>Within </a:t>
            </a:r>
            <a:r>
              <a:rPr lang="en-US" b="1" u="sng" dirty="0">
                <a:latin typeface="Garamond" panose="02020404030301010803" pitchFamily="18" charset="0"/>
              </a:rPr>
              <a:t>60 days of award</a:t>
            </a:r>
            <a:r>
              <a:rPr lang="en-US" dirty="0">
                <a:latin typeface="Garamond" panose="02020404030301010803" pitchFamily="18" charset="0"/>
              </a:rPr>
              <a:t>, the public entity must </a:t>
            </a:r>
            <a:r>
              <a:rPr lang="en-US" i="1" dirty="0">
                <a:latin typeface="Garamond" panose="02020404030301010803" pitchFamily="18" charset="0"/>
              </a:rPr>
              <a:t>execute </a:t>
            </a:r>
            <a:r>
              <a:rPr lang="en-US" dirty="0">
                <a:latin typeface="Garamond" panose="02020404030301010803" pitchFamily="18" charset="0"/>
              </a:rPr>
              <a:t>the contract.</a:t>
            </a:r>
            <a:endParaRPr lang="en-US" altLang="en-US" dirty="0">
              <a:latin typeface="Garamond" panose="02020404030301010803" pitchFamily="18" charset="0"/>
            </a:endParaRPr>
          </a:p>
          <a:p>
            <a:pPr algn="just">
              <a:lnSpc>
                <a:spcPct val="100000"/>
              </a:lnSpc>
            </a:pPr>
            <a:r>
              <a:rPr lang="en-US" altLang="en-US" b="1" u="sng" dirty="0">
                <a:latin typeface="Garamond" panose="02020404030301010803" pitchFamily="18" charset="0"/>
              </a:rPr>
              <a:t>(3) Notice to Proceed</a:t>
            </a:r>
          </a:p>
          <a:p>
            <a:pPr lvl="1" algn="just">
              <a:lnSpc>
                <a:spcPct val="100000"/>
              </a:lnSpc>
            </a:pPr>
            <a:r>
              <a:rPr lang="en-US" b="1" u="sng" dirty="0">
                <a:latin typeface="Garamond" panose="02020404030301010803" pitchFamily="18" charset="0"/>
              </a:rPr>
              <a:t>Within 30 days of the execution of the contract</a:t>
            </a:r>
            <a:r>
              <a:rPr lang="en-US" b="1" dirty="0">
                <a:latin typeface="Garamond" panose="02020404030301010803" pitchFamily="18" charset="0"/>
              </a:rPr>
              <a:t>, </a:t>
            </a:r>
            <a:r>
              <a:rPr lang="en-US" i="1" dirty="0">
                <a:latin typeface="Garamond" panose="02020404030301010803" pitchFamily="18" charset="0"/>
              </a:rPr>
              <a:t>Notice to Proceed </a:t>
            </a:r>
            <a:r>
              <a:rPr lang="en-US" dirty="0">
                <a:latin typeface="Garamond" panose="02020404030301010803" pitchFamily="18" charset="0"/>
              </a:rPr>
              <a:t>must be given, subject to mutual consent of the parties.</a:t>
            </a:r>
          </a:p>
          <a:p>
            <a:pPr algn="just">
              <a:lnSpc>
                <a:spcPct val="100000"/>
              </a:lnSpc>
            </a:pPr>
            <a:r>
              <a:rPr lang="en-US" dirty="0">
                <a:latin typeface="Garamond" panose="02020404030301010803" pitchFamily="18" charset="0"/>
              </a:rPr>
              <a:t>These provisions do not apply when the public entity is financing the project through the sale of bonds. (other time delays…Bond Commission approval, going to market, etc.) </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 reject all bids</a:t>
            </a:r>
          </a:p>
        </p:txBody>
      </p:sp>
      <p:sp>
        <p:nvSpPr>
          <p:cNvPr id="4" name="Slide Number Placeholder 3"/>
          <p:cNvSpPr>
            <a:spLocks noGrp="1"/>
          </p:cNvSpPr>
          <p:nvPr>
            <p:ph type="sldNum" sz="quarter" idx="10"/>
          </p:nvPr>
        </p:nvSpPr>
        <p:spPr/>
        <p:txBody>
          <a:bodyPr/>
          <a:lstStyle/>
          <a:p>
            <a:fld id="{DE97A3D2-FD55-4245-A70C-0CDD190CCD13}" type="slidenum">
              <a:rPr lang="en-US" smtClean="0"/>
              <a:t>20</a:t>
            </a:fld>
            <a:endParaRPr lang="en-US"/>
          </a:p>
        </p:txBody>
      </p:sp>
    </p:spTree>
    <p:extLst>
      <p:ext uri="{BB962C8B-B14F-4D97-AF65-F5344CB8AC3E}">
        <p14:creationId xmlns:p14="http://schemas.microsoft.com/office/powerpoint/2010/main" val="4266868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If you do not meet the threshold for just cause, you may be subject to a writ of mandamus directing you to award the bid to the lowest responsive, responsible bidder.</a:t>
            </a:r>
          </a:p>
          <a:p>
            <a:pPr algn="just">
              <a:lnSpc>
                <a:spcPct val="100000"/>
              </a:lnSpc>
            </a:pPr>
            <a:r>
              <a:rPr lang="en-US" dirty="0">
                <a:latin typeface="Garamond" panose="02020404030301010803" pitchFamily="18" charset="0"/>
              </a:rPr>
              <a:t>You do have the right to reject bids from individuals convicted of certain felony crimes. 2212.9</a:t>
            </a:r>
          </a:p>
          <a:p>
            <a:pPr algn="just">
              <a:lnSpc>
                <a:spcPct val="100000"/>
              </a:lnSpc>
            </a:pPr>
            <a:endParaRPr lang="en-US" dirty="0">
              <a:latin typeface="Garamond" panose="02020404030301010803" pitchFamily="18" charset="0"/>
            </a:endParaRPr>
          </a:p>
          <a:p>
            <a:pPr algn="just">
              <a:lnSpc>
                <a:spcPct val="100000"/>
              </a:lnSpc>
            </a:pPr>
            <a:r>
              <a:rPr lang="en-US" b="1" dirty="0">
                <a:latin typeface="Garamond" panose="02020404030301010803" pitchFamily="18" charset="0"/>
              </a:rPr>
              <a:t>You have to have just cause before rejecting.</a:t>
            </a:r>
          </a:p>
          <a:p>
            <a:pPr algn="just">
              <a:lnSpc>
                <a:spcPct val="100000"/>
              </a:lnSpc>
            </a:pPr>
            <a:endParaRPr lang="en-US" dirty="0">
              <a:latin typeface="Garamond" panose="02020404030301010803" pitchFamily="18" charset="0"/>
            </a:endParaRPr>
          </a:p>
          <a:p>
            <a:pPr algn="just">
              <a:lnSpc>
                <a:spcPct val="100000"/>
              </a:lnSpc>
            </a:pPr>
            <a:r>
              <a:rPr lang="en-US" altLang="en-US" b="1" u="sng" dirty="0">
                <a:latin typeface="Garamond" panose="02020404030301010803" pitchFamily="18" charset="0"/>
              </a:rPr>
              <a:t>Just Cause </a:t>
            </a:r>
            <a:r>
              <a:rPr lang="en-US" altLang="en-US" dirty="0">
                <a:latin typeface="Garamond" panose="02020404030301010803" pitchFamily="18" charset="0"/>
              </a:rPr>
              <a:t>includes: 	</a:t>
            </a:r>
          </a:p>
          <a:p>
            <a:pPr marL="857011" lvl="1" indent="-577488" algn="just"/>
            <a:r>
              <a:rPr lang="en-US" dirty="0">
                <a:latin typeface="Garamond" panose="02020404030301010803" pitchFamily="18" charset="0"/>
              </a:rPr>
              <a:t>Lack of sufficient funds for the project </a:t>
            </a:r>
          </a:p>
          <a:p>
            <a:pPr marL="857011" lvl="1" indent="-577488" algn="just"/>
            <a:r>
              <a:rPr lang="en-US" dirty="0">
                <a:latin typeface="Garamond" panose="02020404030301010803" pitchFamily="18" charset="0"/>
              </a:rPr>
              <a:t>Failure of any bidder to submit a bid within pre-construction estimates (i.e., all bids are over budget) </a:t>
            </a:r>
          </a:p>
          <a:p>
            <a:pPr marL="857011" lvl="1" indent="-577488" algn="just"/>
            <a:r>
              <a:rPr lang="en-US" dirty="0">
                <a:latin typeface="Garamond" panose="02020404030301010803" pitchFamily="18" charset="0"/>
              </a:rPr>
              <a:t>Substantial change in scope or design of project</a:t>
            </a:r>
          </a:p>
          <a:p>
            <a:pPr marL="857011" lvl="1" indent="-577488" algn="just"/>
            <a:r>
              <a:rPr lang="en-US" dirty="0">
                <a:latin typeface="Garamond" panose="02020404030301010803" pitchFamily="18" charset="0"/>
              </a:rPr>
              <a:t>Decision to not go forward with the project for at least 12 months from the opening of bids. </a:t>
            </a:r>
          </a:p>
          <a:p>
            <a:pPr marL="857011" lvl="1" indent="-577488" algn="just"/>
            <a:r>
              <a:rPr lang="en-US" dirty="0">
                <a:latin typeface="Garamond" panose="02020404030301010803" pitchFamily="18" charset="0"/>
              </a:rPr>
              <a:t>All bidders are disqualified</a:t>
            </a:r>
          </a:p>
          <a:p>
            <a:pPr algn="just">
              <a:lnSpc>
                <a:spcPct val="100000"/>
              </a:lnSpc>
            </a:pPr>
            <a:endParaRPr lang="en-US" dirty="0">
              <a:latin typeface="Garamond" panose="02020404030301010803" pitchFamily="18" charset="0"/>
            </a:endParaRPr>
          </a:p>
          <a:p>
            <a:pPr algn="just">
              <a:lnSpc>
                <a:spcPct val="100000"/>
              </a:lnSpc>
            </a:pPr>
            <a:r>
              <a:rPr lang="en-US" b="1" i="1" u="sng" dirty="0" err="1">
                <a:latin typeface="Garamond" panose="02020404030301010803" pitchFamily="18" charset="0"/>
              </a:rPr>
              <a:t>Ballay</a:t>
            </a:r>
            <a:r>
              <a:rPr lang="en-US" b="1" i="1" u="sng" dirty="0">
                <a:latin typeface="Garamond" panose="02020404030301010803" pitchFamily="18" charset="0"/>
              </a:rPr>
              <a:t>  v. Cormier</a:t>
            </a:r>
            <a:r>
              <a:rPr lang="en-US" i="1" dirty="0">
                <a:latin typeface="Garamond" panose="02020404030301010803" pitchFamily="18" charset="0"/>
              </a:rPr>
              <a:t> </a:t>
            </a:r>
            <a:r>
              <a:rPr lang="en-US" dirty="0">
                <a:latin typeface="Garamond" panose="02020404030301010803" pitchFamily="18" charset="0"/>
              </a:rPr>
              <a:t>(4</a:t>
            </a:r>
            <a:r>
              <a:rPr lang="en-US" baseline="30000" dirty="0">
                <a:latin typeface="Garamond" panose="02020404030301010803" pitchFamily="18" charset="0"/>
              </a:rPr>
              <a:t>th</a:t>
            </a:r>
            <a:r>
              <a:rPr lang="en-US" dirty="0">
                <a:latin typeface="Garamond" panose="02020404030301010803" pitchFamily="18" charset="0"/>
              </a:rPr>
              <a:t> Circuit)</a:t>
            </a:r>
          </a:p>
          <a:p>
            <a:pPr algn="just">
              <a:lnSpc>
                <a:spcPct val="100000"/>
              </a:lnSpc>
            </a:pPr>
            <a:r>
              <a:rPr lang="en-US" dirty="0">
                <a:latin typeface="Garamond" panose="02020404030301010803" pitchFamily="18" charset="0"/>
              </a:rPr>
              <a:t>Plaquemine Parish advertised bidding for the renovation of the Parish’s District Attorneys office. One of the plaintiffs, CDW Services, LLC, provided the lowest bid and was awarded the project. </a:t>
            </a:r>
          </a:p>
          <a:p>
            <a:pPr algn="just">
              <a:lnSpc>
                <a:spcPct val="100000"/>
              </a:lnSpc>
            </a:pPr>
            <a:r>
              <a:rPr lang="en-US" dirty="0">
                <a:latin typeface="Garamond" panose="02020404030301010803" pitchFamily="18" charset="0"/>
              </a:rPr>
              <a:t>However, between the time bidding was announced by the interim president and the documents were finalized, a new parish president was sworn in and he rejected the bid. </a:t>
            </a:r>
          </a:p>
          <a:p>
            <a:pPr algn="just">
              <a:lnSpc>
                <a:spcPct val="100000"/>
              </a:lnSpc>
            </a:pPr>
            <a:r>
              <a:rPr lang="en-US" dirty="0">
                <a:latin typeface="Garamond" panose="02020404030301010803" pitchFamily="18" charset="0"/>
              </a:rPr>
              <a:t>This was done so under the claim that the parish did not have the adequate funding, and was still waiting on federal funding for the project.</a:t>
            </a:r>
          </a:p>
          <a:p>
            <a:pPr algn="just">
              <a:lnSpc>
                <a:spcPct val="100000"/>
              </a:lnSpc>
            </a:pPr>
            <a:r>
              <a:rPr lang="en-US" dirty="0">
                <a:latin typeface="Garamond" panose="02020404030301010803" pitchFamily="18" charset="0"/>
              </a:rPr>
              <a:t>Both CDW and the DA (Mr. </a:t>
            </a:r>
            <a:r>
              <a:rPr lang="en-US" dirty="0" err="1">
                <a:latin typeface="Garamond" panose="02020404030301010803" pitchFamily="18" charset="0"/>
              </a:rPr>
              <a:t>Ballay</a:t>
            </a:r>
            <a:r>
              <a:rPr lang="en-US" dirty="0">
                <a:latin typeface="Garamond" panose="02020404030301010803" pitchFamily="18" charset="0"/>
              </a:rPr>
              <a:t>) filed: </a:t>
            </a:r>
          </a:p>
          <a:p>
            <a:pPr lvl="1" algn="just">
              <a:lnSpc>
                <a:spcPct val="100000"/>
              </a:lnSpc>
            </a:pPr>
            <a:r>
              <a:rPr lang="en-US" b="1" dirty="0">
                <a:latin typeface="Garamond" panose="02020404030301010803" pitchFamily="18" charset="0"/>
              </a:rPr>
              <a:t>(1) Writs of Mandamus </a:t>
            </a:r>
            <a:r>
              <a:rPr lang="en-US" dirty="0">
                <a:latin typeface="Garamond" panose="02020404030301010803" pitchFamily="18" charset="0"/>
              </a:rPr>
              <a:t>to compel the president to sign the finalized contract; and </a:t>
            </a:r>
          </a:p>
          <a:p>
            <a:pPr lvl="1" algn="just">
              <a:lnSpc>
                <a:spcPct val="100000"/>
              </a:lnSpc>
            </a:pPr>
            <a:r>
              <a:rPr lang="en-US" b="1" dirty="0">
                <a:latin typeface="Garamond" panose="02020404030301010803" pitchFamily="18" charset="0"/>
              </a:rPr>
              <a:t>(2) Petition for a Temporary Restraining Order/Preliminary Injunction </a:t>
            </a:r>
            <a:r>
              <a:rPr lang="en-US" dirty="0">
                <a:latin typeface="Garamond" panose="02020404030301010803" pitchFamily="18" charset="0"/>
              </a:rPr>
              <a:t>to prohibit the Parish from alienating or encumbering the funds appropriated for the project. </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The Fourth Circuit upheld the issuing of the writ of mandamus stating: </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“Once the public entity has exercised its option and accepted a lowest responsible bid, it cannot reject all bids and re-advertise the project.”</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 just cause</a:t>
            </a:r>
          </a:p>
        </p:txBody>
      </p:sp>
      <p:sp>
        <p:nvSpPr>
          <p:cNvPr id="4" name="Slide Number Placeholder 3"/>
          <p:cNvSpPr>
            <a:spLocks noGrp="1"/>
          </p:cNvSpPr>
          <p:nvPr>
            <p:ph type="sldNum" sz="quarter" idx="10"/>
          </p:nvPr>
        </p:nvSpPr>
        <p:spPr/>
        <p:txBody>
          <a:bodyPr/>
          <a:lstStyle/>
          <a:p>
            <a:fld id="{DE97A3D2-FD55-4245-A70C-0CDD190CCD13}" type="slidenum">
              <a:rPr lang="en-US" smtClean="0"/>
              <a:t>21</a:t>
            </a:fld>
            <a:endParaRPr lang="en-US"/>
          </a:p>
        </p:txBody>
      </p:sp>
    </p:spTree>
    <p:extLst>
      <p:ext uri="{BB962C8B-B14F-4D97-AF65-F5344CB8AC3E}">
        <p14:creationId xmlns:p14="http://schemas.microsoft.com/office/powerpoint/2010/main" val="2814848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amending contract after execution</a:t>
            </a:r>
          </a:p>
        </p:txBody>
      </p:sp>
      <p:sp>
        <p:nvSpPr>
          <p:cNvPr id="4" name="Slide Number Placeholder 3"/>
          <p:cNvSpPr>
            <a:spLocks noGrp="1"/>
          </p:cNvSpPr>
          <p:nvPr>
            <p:ph type="sldNum" sz="quarter" idx="10"/>
          </p:nvPr>
        </p:nvSpPr>
        <p:spPr/>
        <p:txBody>
          <a:bodyPr/>
          <a:lstStyle/>
          <a:p>
            <a:fld id="{AD895DB8-FDC9-4B5D-8D11-64B654C669C1}" type="slidenum">
              <a:rPr lang="en-US" smtClean="0"/>
              <a:t>22</a:t>
            </a:fld>
            <a:endParaRPr lang="en-US"/>
          </a:p>
        </p:txBody>
      </p:sp>
    </p:spTree>
    <p:extLst>
      <p:ext uri="{BB962C8B-B14F-4D97-AF65-F5344CB8AC3E}">
        <p14:creationId xmlns:p14="http://schemas.microsoft.com/office/powerpoint/2010/main" val="1941517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solidFill>
                  <a:schemeClr val="accent2"/>
                </a:solidFill>
                <a:latin typeface="Garamond" panose="02020404030301010803" pitchFamily="18" charset="0"/>
              </a:rPr>
              <a:t>You can amend after execution</a:t>
            </a:r>
            <a:r>
              <a:rPr lang="en-US" baseline="0" dirty="0">
                <a:solidFill>
                  <a:schemeClr val="accent2"/>
                </a:solidFill>
                <a:latin typeface="Garamond" panose="02020404030301010803" pitchFamily="18" charset="0"/>
              </a:rPr>
              <a:t> with a change order. A change order is any contract modification that includes an alteration, deviation, addition, or omission to a preexisting public work contract.</a:t>
            </a:r>
          </a:p>
          <a:p>
            <a:pPr algn="just">
              <a:lnSpc>
                <a:spcPct val="100000"/>
              </a:lnSpc>
            </a:pPr>
            <a:endParaRPr lang="en-US" dirty="0">
              <a:solidFill>
                <a:schemeClr val="accent2"/>
              </a:solidFill>
              <a:latin typeface="Garamond" panose="02020404030301010803" pitchFamily="18" charset="0"/>
            </a:endParaRPr>
          </a:p>
          <a:p>
            <a:pPr algn="just">
              <a:lnSpc>
                <a:spcPct val="100000"/>
              </a:lnSpc>
            </a:pPr>
            <a:r>
              <a:rPr lang="en-US" dirty="0">
                <a:solidFill>
                  <a:schemeClr val="accent2"/>
                </a:solidFill>
                <a:latin typeface="Garamond" panose="02020404030301010803" pitchFamily="18" charset="0"/>
              </a:rPr>
              <a:t>Within scope of contract</a:t>
            </a:r>
            <a:r>
              <a:rPr lang="en-US" dirty="0">
                <a:latin typeface="Garamond" panose="02020404030301010803" pitchFamily="18" charset="0"/>
              </a:rPr>
              <a:t>—change order does not alter the nature of the thing to be constructed and is an integral part of the project objective</a:t>
            </a:r>
          </a:p>
          <a:p>
            <a:pPr marL="184678" indent="-184678" algn="just">
              <a:buFont typeface="Arial" panose="020B0604020202020204" pitchFamily="34" charset="0"/>
              <a:buChar char="•"/>
            </a:pPr>
            <a:r>
              <a:rPr lang="en-US" dirty="0">
                <a:latin typeface="Garamond" panose="02020404030301010803" pitchFamily="18" charset="0"/>
              </a:rPr>
              <a:t>Best Practice: Change orders above threshold amount should be let out for bid.</a:t>
            </a:r>
          </a:p>
          <a:p>
            <a:pPr marL="184678" indent="-184678" algn="just">
              <a:buFont typeface="Arial" panose="020B0604020202020204" pitchFamily="34" charset="0"/>
              <a:buChar char="•"/>
            </a:pPr>
            <a:r>
              <a:rPr lang="en-US" dirty="0">
                <a:latin typeface="Garamond" panose="02020404030301010803" pitchFamily="18" charset="0"/>
              </a:rPr>
              <a:t>Negotiated</a:t>
            </a:r>
            <a:r>
              <a:rPr lang="en-US" baseline="0" dirty="0">
                <a:latin typeface="Garamond" panose="02020404030301010803" pitchFamily="18" charset="0"/>
              </a:rPr>
              <a:t> in the public entity’s best interest.</a:t>
            </a:r>
            <a:endParaRPr lang="en-US" dirty="0">
              <a:latin typeface="Garamond" panose="02020404030301010803" pitchFamily="18" charset="0"/>
            </a:endParaRPr>
          </a:p>
          <a:p>
            <a:pPr marL="184678" indent="-184678" algn="just">
              <a:buFont typeface="Arial" panose="020B0604020202020204" pitchFamily="34" charset="0"/>
              <a:buChar char="•"/>
            </a:pPr>
            <a:endParaRPr lang="en-US" i="1" dirty="0">
              <a:solidFill>
                <a:schemeClr val="accent2"/>
              </a:solidFill>
              <a:latin typeface="Garamond" panose="02020404030301010803" pitchFamily="18" charset="0"/>
            </a:endParaRPr>
          </a:p>
          <a:p>
            <a:pPr algn="just">
              <a:lnSpc>
                <a:spcPct val="100000"/>
              </a:lnSpc>
            </a:pPr>
            <a:r>
              <a:rPr lang="en-US" i="1" dirty="0">
                <a:solidFill>
                  <a:schemeClr val="accent2"/>
                </a:solidFill>
                <a:latin typeface="Garamond" panose="02020404030301010803" pitchFamily="18" charset="0"/>
              </a:rPr>
              <a:t>Outside</a:t>
            </a:r>
            <a:r>
              <a:rPr lang="en-US" dirty="0">
                <a:solidFill>
                  <a:schemeClr val="accent2"/>
                </a:solidFill>
                <a:latin typeface="Garamond" panose="02020404030301010803" pitchFamily="18" charset="0"/>
              </a:rPr>
              <a:t> scope of contract</a:t>
            </a:r>
            <a:r>
              <a:rPr lang="en-US" dirty="0">
                <a:latin typeface="Garamond" panose="02020404030301010803" pitchFamily="18" charset="0"/>
              </a:rPr>
              <a:t>—change order </a:t>
            </a:r>
            <a:r>
              <a:rPr lang="en-US" b="1" i="1" u="sng" dirty="0">
                <a:latin typeface="Garamond" panose="02020404030301010803" pitchFamily="18" charset="0"/>
              </a:rPr>
              <a:t>alters</a:t>
            </a:r>
            <a:r>
              <a:rPr lang="en-US" dirty="0">
                <a:latin typeface="Garamond" panose="02020404030301010803" pitchFamily="18" charset="0"/>
              </a:rPr>
              <a:t> the nature of the thing to be constructed </a:t>
            </a:r>
            <a:r>
              <a:rPr lang="en-US" b="1" i="1" u="sng" dirty="0">
                <a:latin typeface="Garamond" panose="02020404030301010803" pitchFamily="18" charset="0"/>
              </a:rPr>
              <a:t>or is not an </a:t>
            </a:r>
            <a:r>
              <a:rPr lang="en-US" dirty="0">
                <a:latin typeface="Garamond" panose="02020404030301010803" pitchFamily="18" charset="0"/>
              </a:rPr>
              <a:t>integral part of the project objective</a:t>
            </a:r>
          </a:p>
          <a:p>
            <a:pPr marL="184678" indent="-184678" algn="just">
              <a:buFont typeface="Arial" panose="020B0604020202020204" pitchFamily="34" charset="0"/>
              <a:buChar char="•"/>
            </a:pPr>
            <a:r>
              <a:rPr lang="en-US" dirty="0">
                <a:latin typeface="Garamond" panose="02020404030301010803" pitchFamily="18" charset="0"/>
              </a:rPr>
              <a:t>Must be let out for bid, should not be performed through a change order</a:t>
            </a:r>
          </a:p>
          <a:p>
            <a:pPr marL="184678" indent="-184678" algn="just">
              <a:buFont typeface="Arial" panose="020B0604020202020204" pitchFamily="34" charset="0"/>
              <a:buChar char="•"/>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Change orders must be recorded in the mortgage records in the parish where the work is to be done when</a:t>
            </a:r>
            <a:endParaRPr lang="en-US" b="1" dirty="0">
              <a:solidFill>
                <a:schemeClr val="accent2"/>
              </a:solidFill>
              <a:latin typeface="Garamond" panose="02020404030301010803" pitchFamily="18" charset="0"/>
            </a:endParaRPr>
          </a:p>
          <a:p>
            <a:pPr marL="677151" lvl="1" indent="-184678" algn="just">
              <a:buFont typeface="Arial" panose="020B0604020202020204" pitchFamily="34" charset="0"/>
              <a:buChar char="•"/>
            </a:pPr>
            <a:r>
              <a:rPr lang="en-US" dirty="0">
                <a:latin typeface="Garamond" panose="02020404030301010803" pitchFamily="18" charset="0"/>
              </a:rPr>
              <a:t>The change order adds an amount of 10% or more of the original contract amount and ≥$10,000; or</a:t>
            </a:r>
          </a:p>
          <a:p>
            <a:pPr marL="677151" lvl="1" indent="-184678" algn="just">
              <a:buFont typeface="Arial" panose="020B0604020202020204" pitchFamily="34" charset="0"/>
              <a:buChar char="•"/>
            </a:pPr>
            <a:r>
              <a:rPr lang="en-US" dirty="0">
                <a:latin typeface="Garamond" panose="02020404030301010803" pitchFamily="18" charset="0"/>
              </a:rPr>
              <a:t>Multiple change orders in aggregate amount to 20% or more of the original contract and ≥$10,000</a:t>
            </a:r>
          </a:p>
          <a:p>
            <a:pPr marL="184678" indent="-184678" algn="just">
              <a:buFont typeface="Arial" panose="020B0604020202020204" pitchFamily="34" charset="0"/>
              <a:buChar char="•"/>
            </a:pPr>
            <a:r>
              <a:rPr lang="en-US" dirty="0">
                <a:latin typeface="Garamond" panose="02020404030301010803" pitchFamily="18" charset="0"/>
              </a:rPr>
              <a:t>Must record within 30 days after date of change order that requires recordation</a:t>
            </a:r>
          </a:p>
          <a:p>
            <a:pPr marL="184678" indent="-184678" algn="just">
              <a:buFont typeface="Arial" panose="020B0604020202020204" pitchFamily="34" charset="0"/>
              <a:buChar char="•"/>
            </a:pPr>
            <a:r>
              <a:rPr lang="en-US" dirty="0">
                <a:latin typeface="Garamond" panose="02020404030301010803" pitchFamily="18" charset="0"/>
              </a:rPr>
              <a:t>Original contract must be recorded with change order (if not previously recorded)</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2211(A)(3) addresses change orders.</a:t>
            </a:r>
          </a:p>
          <a:p>
            <a:pPr algn="just">
              <a:lnSpc>
                <a:spcPct val="100000"/>
              </a:lnSpc>
            </a:pPr>
            <a:r>
              <a:rPr lang="en-US" dirty="0">
                <a:latin typeface="Garamond" panose="02020404030301010803" pitchFamily="18" charset="0"/>
              </a:rPr>
              <a:t>Act 205 of 2021? Says that change orders shall be processed and issued by the public entity no later than 40 days following final execution of the change order.</a:t>
            </a:r>
          </a:p>
          <a:p>
            <a:pPr algn="just">
              <a:lnSpc>
                <a:spcPct val="100000"/>
              </a:lnSpc>
            </a:pPr>
            <a:r>
              <a:rPr lang="en-US" dirty="0">
                <a:latin typeface="Garamond" panose="02020404030301010803" pitchFamily="18" charset="0"/>
              </a:rPr>
              <a:t>Change orders must be signed by the contractor and the public entity or design professional.</a:t>
            </a:r>
          </a:p>
          <a:p>
            <a:pPr algn="just">
              <a:lnSpc>
                <a:spcPct val="100000"/>
              </a:lnSpc>
            </a:pPr>
            <a:r>
              <a:rPr lang="en-US" dirty="0">
                <a:latin typeface="Garamond" panose="02020404030301010803" pitchFamily="18" charset="0"/>
              </a:rPr>
              <a:t>Must be processed no later than 40 days following final execution of the change order 2222(B).</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 materials</a:t>
            </a:r>
            <a:r>
              <a:rPr lang="en-US" baseline="0" dirty="0">
                <a:latin typeface="Garamond" panose="02020404030301010803" pitchFamily="18" charset="0"/>
              </a:rPr>
              <a:t> &amp; supplies</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23</a:t>
            </a:fld>
            <a:endParaRPr lang="en-US"/>
          </a:p>
        </p:txBody>
      </p:sp>
    </p:spTree>
    <p:extLst>
      <p:ext uri="{BB962C8B-B14F-4D97-AF65-F5344CB8AC3E}">
        <p14:creationId xmlns:p14="http://schemas.microsoft.com/office/powerpoint/2010/main" val="4222503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678" indent="-184678" algn="just">
              <a:buFont typeface="Arial" panose="020B0604020202020204" pitchFamily="34" charset="0"/>
              <a:buChar char="•"/>
            </a:pPr>
            <a:r>
              <a:rPr lang="en-US" dirty="0">
                <a:latin typeface="Garamond" panose="02020404030301010803" pitchFamily="18" charset="0"/>
              </a:rPr>
              <a:t>Scope:</a:t>
            </a:r>
          </a:p>
          <a:p>
            <a:pPr marL="677151" lvl="1" indent="-184678" algn="just">
              <a:buFont typeface="Arial" panose="020B0604020202020204" pitchFamily="34" charset="0"/>
              <a:buChar char="•"/>
            </a:pPr>
            <a:r>
              <a:rPr lang="en-US" dirty="0">
                <a:latin typeface="Garamond" panose="02020404030301010803" pitchFamily="18" charset="0"/>
              </a:rPr>
              <a:t>For political subdivisions and local government</a:t>
            </a:r>
          </a:p>
          <a:p>
            <a:pPr marL="677151" lvl="1" indent="-184678" algn="just">
              <a:buFont typeface="Arial" panose="020B0604020202020204" pitchFamily="34" charset="0"/>
              <a:buChar char="•"/>
            </a:pPr>
            <a:r>
              <a:rPr lang="en-US" dirty="0">
                <a:latin typeface="Garamond" panose="02020404030301010803" pitchFamily="18" charset="0"/>
              </a:rPr>
              <a:t>For purchases of equipment, vehicles, supplies, and other movable property</a:t>
            </a:r>
          </a:p>
          <a:p>
            <a:pPr marL="184678" indent="-184678" algn="just">
              <a:buFont typeface="Arial" panose="020B0604020202020204" pitchFamily="34" charset="0"/>
              <a:buChar char="•"/>
            </a:pPr>
            <a:r>
              <a:rPr lang="en-US" dirty="0">
                <a:latin typeface="Garamond" panose="02020404030301010803" pitchFamily="18" charset="0"/>
              </a:rPr>
              <a:t>Threshold Rules</a:t>
            </a:r>
          </a:p>
          <a:p>
            <a:pPr marL="677151" lvl="1" indent="-184678" algn="just">
              <a:buFont typeface="Arial" panose="020B0604020202020204" pitchFamily="34" charset="0"/>
              <a:buChar char="•"/>
            </a:pPr>
            <a:r>
              <a:rPr lang="en-US" dirty="0">
                <a:latin typeface="Garamond" panose="02020404030301010803" pitchFamily="18" charset="0"/>
              </a:rPr>
              <a:t>$0-30,000: No specified procedure [but we recommend that you still have some procedure &amp; document everything to ensure transparency]</a:t>
            </a:r>
          </a:p>
          <a:p>
            <a:pPr marL="677151" lvl="1" indent="-184678" algn="just">
              <a:buFont typeface="Arial" panose="020B0604020202020204" pitchFamily="34" charset="0"/>
              <a:buChar char="•"/>
            </a:pPr>
            <a:r>
              <a:rPr lang="en-US" dirty="0">
                <a:latin typeface="Garamond" panose="02020404030301010803" pitchFamily="18" charset="0"/>
              </a:rPr>
              <a:t>$30,000-60,000: </a:t>
            </a:r>
          </a:p>
          <a:p>
            <a:pPr marL="1169624" lvl="2" indent="-184678" algn="just">
              <a:buFont typeface="Arial" panose="020B0604020202020204" pitchFamily="34" charset="0"/>
              <a:buChar char="•"/>
            </a:pPr>
            <a:r>
              <a:rPr lang="en-US" dirty="0">
                <a:latin typeface="Garamond" panose="02020404030301010803" pitchFamily="18" charset="0"/>
              </a:rPr>
              <a:t>At least 3 quotes via telephone, fax, email, or other printable electronic form</a:t>
            </a:r>
          </a:p>
          <a:p>
            <a:pPr marL="1169624" lvl="2" indent="-184678" algn="just">
              <a:buFont typeface="Arial" panose="020B0604020202020204" pitchFamily="34" charset="0"/>
              <a:buChar char="•"/>
            </a:pPr>
            <a:r>
              <a:rPr lang="en-US" dirty="0">
                <a:latin typeface="Garamond" panose="02020404030301010803" pitchFamily="18" charset="0"/>
              </a:rPr>
              <a:t>Telephone quotes need written confirmation of accepted offers and made part of file</a:t>
            </a:r>
          </a:p>
          <a:p>
            <a:pPr marL="1169624" lvl="2" indent="-184678" algn="just">
              <a:buFont typeface="Arial" panose="020B0604020202020204" pitchFamily="34" charset="0"/>
              <a:buChar char="•"/>
            </a:pPr>
            <a:r>
              <a:rPr lang="en-US" dirty="0">
                <a:latin typeface="Garamond" panose="02020404030301010803" pitchFamily="18" charset="0"/>
              </a:rPr>
              <a:t>Need to record reasons for rejecting lower quotes than the accepted quote</a:t>
            </a:r>
          </a:p>
          <a:p>
            <a:pPr marL="677151" lvl="1" indent="-184678" algn="just">
              <a:buFont typeface="Arial" panose="020B0604020202020204" pitchFamily="34" charset="0"/>
              <a:buChar char="•"/>
            </a:pPr>
            <a:r>
              <a:rPr lang="en-US" dirty="0">
                <a:latin typeface="Garamond" panose="02020404030301010803" pitchFamily="18" charset="0"/>
              </a:rPr>
              <a:t>$60,000+: Advertise for sealed bids</a:t>
            </a:r>
          </a:p>
          <a:p>
            <a:pPr marL="184678" indent="-184678" algn="just">
              <a:buFont typeface="Arial" panose="020B0604020202020204" pitchFamily="34" charset="0"/>
              <a:buChar char="•"/>
            </a:pPr>
            <a:r>
              <a:rPr lang="en-US" dirty="0">
                <a:latin typeface="Garamond" panose="02020404030301010803" pitchFamily="18" charset="0"/>
              </a:rPr>
              <a:t>Specifications</a:t>
            </a:r>
          </a:p>
          <a:p>
            <a:pPr marL="677151" lvl="1" indent="-184678" algn="just">
              <a:buFont typeface="Arial" panose="020B0604020202020204" pitchFamily="34" charset="0"/>
              <a:buChar char="•"/>
            </a:pPr>
            <a:r>
              <a:rPr lang="en-US" dirty="0">
                <a:latin typeface="Garamond" panose="02020404030301010803" pitchFamily="18" charset="0"/>
              </a:rPr>
              <a:t>No more than three alternates</a:t>
            </a:r>
          </a:p>
          <a:p>
            <a:pPr marL="677151" lvl="1" indent="-184678" algn="just">
              <a:buFont typeface="Arial" panose="020B0604020202020204" pitchFamily="34" charset="0"/>
              <a:buChar char="•"/>
            </a:pPr>
            <a:r>
              <a:rPr lang="en-US" dirty="0">
                <a:latin typeface="Garamond" panose="02020404030301010803" pitchFamily="18" charset="0"/>
              </a:rPr>
              <a:t>Alternates accepted in order listed on bid form (unless determination is unchanged)</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ALSO</a:t>
            </a:r>
          </a:p>
          <a:p>
            <a:pPr algn="just">
              <a:lnSpc>
                <a:spcPct val="100000"/>
              </a:lnSpc>
            </a:pPr>
            <a:r>
              <a:rPr lang="en-US" dirty="0">
                <a:latin typeface="Garamond" panose="02020404030301010803" pitchFamily="18" charset="0"/>
              </a:rPr>
              <a:t>Materials, supplies, or equipment needed throughout the year and performed through partial deliveries must be purchased through a contract base on the estimated value of those items during the fiscal year (AGO, 94-54). Some commodities that are volatile may use index price to establish a price.</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LPC is applicable to state agencies w/in the executive branch for procurement of materials and supplies</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“Public entity” means and includes the state of Louisiana, or any agency, board, commission, department, or </a:t>
            </a:r>
            <a:r>
              <a:rPr lang="en-US" b="1" dirty="0">
                <a:latin typeface="Garamond" panose="02020404030301010803" pitchFamily="18" charset="0"/>
              </a:rPr>
              <a:t>public corporation of the state</a:t>
            </a:r>
            <a:r>
              <a:rPr lang="en-US" dirty="0">
                <a:latin typeface="Garamond" panose="02020404030301010803" pitchFamily="18" charset="0"/>
              </a:rPr>
              <a:t>, created by the constitution or statute or pursuant thereto, or any political subdivision of the state, including but not limited to any political subdivision as defined in Article VI Section 44 of the Constitution of Louisiana, and any public housing authority, public school board, or any public officers.</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 Advertisements</a:t>
            </a:r>
          </a:p>
        </p:txBody>
      </p:sp>
      <p:sp>
        <p:nvSpPr>
          <p:cNvPr id="4" name="Slide Number Placeholder 3"/>
          <p:cNvSpPr>
            <a:spLocks noGrp="1"/>
          </p:cNvSpPr>
          <p:nvPr>
            <p:ph type="sldNum" sz="quarter" idx="10"/>
          </p:nvPr>
        </p:nvSpPr>
        <p:spPr/>
        <p:txBody>
          <a:bodyPr/>
          <a:lstStyle/>
          <a:p>
            <a:fld id="{DE97A3D2-FD55-4245-A70C-0CDD190CCD13}" type="slidenum">
              <a:rPr lang="en-US" smtClean="0"/>
              <a:t>24</a:t>
            </a:fld>
            <a:endParaRPr lang="en-US"/>
          </a:p>
        </p:txBody>
      </p:sp>
    </p:spTree>
    <p:extLst>
      <p:ext uri="{BB962C8B-B14F-4D97-AF65-F5344CB8AC3E}">
        <p14:creationId xmlns:p14="http://schemas.microsoft.com/office/powerpoint/2010/main" val="3024418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8494" indent="-98494" algn="just">
              <a:buFont typeface="Arial" panose="020B0604020202020204" pitchFamily="34" charset="0"/>
              <a:buChar char="•"/>
            </a:pPr>
            <a:r>
              <a:rPr lang="en-US" altLang="en-US" dirty="0">
                <a:latin typeface="Garamond" panose="02020404030301010803" pitchFamily="18" charset="0"/>
              </a:rPr>
              <a:t>All advertisements shall occur Two (2) times in the newspaper of the locality.</a:t>
            </a:r>
          </a:p>
          <a:p>
            <a:pPr marL="590967" lvl="2" indent="-98494" algn="just">
              <a:buFont typeface="Arial" panose="020B0604020202020204" pitchFamily="34" charset="0"/>
              <a:buChar char="•"/>
            </a:pPr>
            <a:r>
              <a:rPr lang="en-US" altLang="en-US" dirty="0">
                <a:latin typeface="Garamond" panose="02020404030301010803" pitchFamily="18" charset="0"/>
              </a:rPr>
              <a:t>First ad must appear 15 days before bid opening date</a:t>
            </a:r>
          </a:p>
          <a:p>
            <a:pPr marL="590967" lvl="2" indent="-98494" algn="just">
              <a:buFont typeface="Arial" panose="020B0604020202020204" pitchFamily="34" charset="0"/>
              <a:buChar char="•"/>
            </a:pPr>
            <a:r>
              <a:rPr lang="en-US" altLang="en-US" dirty="0">
                <a:latin typeface="Garamond" panose="02020404030301010803" pitchFamily="18" charset="0"/>
              </a:rPr>
              <a:t>First ad cannot begin on a Saturday, Sunday, or legal holiday</a:t>
            </a:r>
            <a:endParaRPr lang="en-US" altLang="en-US" kern="0" dirty="0">
              <a:latin typeface="Garamond" panose="02020404030301010803" pitchFamily="18" charset="0"/>
            </a:endParaRPr>
          </a:p>
          <a:p>
            <a:pPr marL="98494" indent="-98494" algn="just">
              <a:buFont typeface="Arial" panose="020B0604020202020204" pitchFamily="34" charset="0"/>
              <a:buChar char="•"/>
            </a:pPr>
            <a:r>
              <a:rPr lang="en-US" altLang="en-US" dirty="0">
                <a:latin typeface="Garamond" panose="02020404030301010803" pitchFamily="18" charset="0"/>
              </a:rPr>
              <a:t>All bidding documents and complete plans/specifications must be available on the date of 1</a:t>
            </a:r>
            <a:r>
              <a:rPr lang="en-US" altLang="en-US" baseline="30000" dirty="0">
                <a:latin typeface="Garamond" panose="02020404030301010803" pitchFamily="18" charset="0"/>
              </a:rPr>
              <a:t>st</a:t>
            </a:r>
            <a:r>
              <a:rPr lang="en-US" altLang="en-US" dirty="0">
                <a:latin typeface="Garamond" panose="02020404030301010803" pitchFamily="18" charset="0"/>
              </a:rPr>
              <a:t> advertisement and remain so until 24 hours before bid opening date.</a:t>
            </a:r>
          </a:p>
          <a:p>
            <a:pPr marL="98494" indent="-98494" algn="just">
              <a:buFont typeface="Arial" panose="020B0604020202020204" pitchFamily="34" charset="0"/>
              <a:buChar char="•"/>
            </a:pPr>
            <a:r>
              <a:rPr lang="en-US" altLang="en-US" dirty="0">
                <a:latin typeface="Garamond" panose="02020404030301010803" pitchFamily="18" charset="0"/>
              </a:rPr>
              <a:t>Must include the time and place for delivery of bids and the time and place where bids will be publicly opened.</a:t>
            </a:r>
            <a:endParaRPr lang="en-US" dirty="0">
              <a:latin typeface="Garamond" panose="02020404030301010803" pitchFamily="18" charset="0"/>
            </a:endParaRPr>
          </a:p>
          <a:p>
            <a:pPr marL="98494" indent="-98494" algn="just">
              <a:buFont typeface="Arial" panose="020B0604020202020204" pitchFamily="34" charset="0"/>
              <a:buChar char="•"/>
            </a:pPr>
            <a:r>
              <a:rPr lang="en-US" dirty="0">
                <a:latin typeface="Garamond" panose="02020404030301010803" pitchFamily="18" charset="0"/>
              </a:rPr>
              <a:t>Cannot accept any bids on days recognized as holidays by United States Postal Service</a:t>
            </a:r>
          </a:p>
          <a:p>
            <a:pPr marL="590967" lvl="2" indent="-98494" algn="just">
              <a:buFont typeface="Arial" panose="020B0604020202020204" pitchFamily="34" charset="0"/>
              <a:buChar char="•"/>
            </a:pPr>
            <a:r>
              <a:rPr lang="en-US" dirty="0">
                <a:latin typeface="Garamond" panose="02020404030301010803" pitchFamily="18" charset="0"/>
              </a:rPr>
              <a:t>This includes hand delivery</a:t>
            </a:r>
          </a:p>
          <a:p>
            <a:pPr marL="590967" lvl="2" indent="-98494" algn="just">
              <a:buFont typeface="Arial" panose="020B0604020202020204" pitchFamily="34" charset="0"/>
              <a:buChar char="•"/>
            </a:pPr>
            <a:endParaRPr lang="en-US" dirty="0">
              <a:latin typeface="Garamond" panose="02020404030301010803" pitchFamily="18" charset="0"/>
            </a:endParaRPr>
          </a:p>
          <a:p>
            <a:pPr marL="36004" lvl="1" algn="just"/>
            <a:r>
              <a:rPr lang="en-US" dirty="0">
                <a:latin typeface="Garamond" panose="02020404030301010803" pitchFamily="18" charset="0"/>
              </a:rPr>
              <a:t>Next slide: violation of public bid law</a:t>
            </a:r>
          </a:p>
        </p:txBody>
      </p:sp>
      <p:sp>
        <p:nvSpPr>
          <p:cNvPr id="4" name="Slide Number Placeholder 3"/>
          <p:cNvSpPr>
            <a:spLocks noGrp="1"/>
          </p:cNvSpPr>
          <p:nvPr>
            <p:ph type="sldNum" sz="quarter" idx="10"/>
          </p:nvPr>
        </p:nvSpPr>
        <p:spPr/>
        <p:txBody>
          <a:bodyPr/>
          <a:lstStyle/>
          <a:p>
            <a:fld id="{DE97A3D2-FD55-4245-A70C-0CDD190CCD13}" type="slidenum">
              <a:rPr lang="en-US" smtClean="0"/>
              <a:t>25</a:t>
            </a:fld>
            <a:endParaRPr lang="en-US"/>
          </a:p>
        </p:txBody>
      </p:sp>
    </p:spTree>
    <p:extLst>
      <p:ext uri="{BB962C8B-B14F-4D97-AF65-F5344CB8AC3E}">
        <p14:creationId xmlns:p14="http://schemas.microsoft.com/office/powerpoint/2010/main" val="1858782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a:t>
            </a:r>
            <a:r>
              <a:rPr lang="en-US" baseline="0" dirty="0"/>
              <a:t> you do if you think that there’s a violation of Public Bid Law?</a:t>
            </a:r>
            <a:endParaRPr lang="en-US" dirty="0"/>
          </a:p>
        </p:txBody>
      </p:sp>
      <p:sp>
        <p:nvSpPr>
          <p:cNvPr id="4" name="Slide Number Placeholder 3"/>
          <p:cNvSpPr>
            <a:spLocks noGrp="1"/>
          </p:cNvSpPr>
          <p:nvPr>
            <p:ph type="sldNum" sz="quarter" idx="10"/>
          </p:nvPr>
        </p:nvSpPr>
        <p:spPr/>
        <p:txBody>
          <a:bodyPr/>
          <a:lstStyle/>
          <a:p>
            <a:fld id="{DE97A3D2-FD55-4245-A70C-0CDD190CCD13}" type="slidenum">
              <a:rPr lang="en-US" smtClean="0"/>
              <a:t>26</a:t>
            </a:fld>
            <a:endParaRPr lang="en-US"/>
          </a:p>
        </p:txBody>
      </p:sp>
    </p:spTree>
    <p:extLst>
      <p:ext uri="{BB962C8B-B14F-4D97-AF65-F5344CB8AC3E}">
        <p14:creationId xmlns:p14="http://schemas.microsoft.com/office/powerpoint/2010/main" val="4197413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dirty="0">
                <a:latin typeface="Garamond" panose="02020404030301010803" pitchFamily="18" charset="0"/>
              </a:rPr>
              <a:t>The Louisiana legislature established this legal framework under LA R.S. 38:2220.1 to give private citizens and entities the authority to enforce public bid law violations. The key goal is to deter public entities from entering contracts for public works or purchasing materials in violation of legal requirements. LA R.S. 38:2220.1 through 38:2220.4 empower private citizens to deter violations of public contract law. </a:t>
            </a:r>
          </a:p>
          <a:p>
            <a:pPr algn="just" defTabSz="931744">
              <a:defRPr/>
            </a:pPr>
            <a:endParaRPr lang="en-US" dirty="0">
              <a:latin typeface="Garamond" panose="02020404030301010803" pitchFamily="18" charset="0"/>
            </a:endParaRPr>
          </a:p>
          <a:p>
            <a:pPr algn="just" defTabSz="931744">
              <a:defRPr/>
            </a:pP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27</a:t>
            </a:fld>
            <a:endParaRPr lang="en-US"/>
          </a:p>
        </p:txBody>
      </p:sp>
    </p:spTree>
    <p:extLst>
      <p:ext uri="{BB962C8B-B14F-4D97-AF65-F5344CB8AC3E}">
        <p14:creationId xmlns:p14="http://schemas.microsoft.com/office/powerpoint/2010/main" val="1563338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dirty="0">
                <a:latin typeface="Garamond" panose="02020404030301010803" pitchFamily="18" charset="0"/>
              </a:rPr>
              <a:t>Any entity with direct knowledge of an alleged violation may sue the public entity. The lawsuit must be well-grounded, avoiding reliance on hearsay or media reports unless the plaintiff has direct knowledge. These requirements ensure that frivolous or speculative claims are filtered out.</a:t>
            </a:r>
          </a:p>
          <a:p>
            <a:pPr algn="just" defTabSz="931744">
              <a:defRPr/>
            </a:pP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28</a:t>
            </a:fld>
            <a:endParaRPr lang="en-US"/>
          </a:p>
        </p:txBody>
      </p:sp>
    </p:spTree>
    <p:extLst>
      <p:ext uri="{BB962C8B-B14F-4D97-AF65-F5344CB8AC3E}">
        <p14:creationId xmlns:p14="http://schemas.microsoft.com/office/powerpoint/2010/main" val="275449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dirty="0">
                <a:latin typeface="Garamond" panose="02020404030301010803" pitchFamily="18" charset="0"/>
              </a:rPr>
              <a:t>Most of the time your attorneys will do this automatically. It doesn’t necessarily mean that we have to take action. But if the violation is so egregious, then we might take action. Taking action doesn’t mean filing a lawsuit immediately, we might investigate and see if the entity can correct the violation. The complaint and information sent to the attorney general are confidential and its not subject to discovery or public record until the defendant is served with a civil action.</a:t>
            </a:r>
          </a:p>
          <a:p>
            <a:pPr algn="just" defTabSz="931744">
              <a:defRPr/>
            </a:pP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29</a:t>
            </a:fld>
            <a:endParaRPr lang="en-US"/>
          </a:p>
        </p:txBody>
      </p:sp>
    </p:spTree>
    <p:extLst>
      <p:ext uri="{BB962C8B-B14F-4D97-AF65-F5344CB8AC3E}">
        <p14:creationId xmlns:p14="http://schemas.microsoft.com/office/powerpoint/2010/main" val="449644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1005235">
              <a:defRPr/>
            </a:pPr>
            <a:r>
              <a:rPr lang="en-US" dirty="0">
                <a:latin typeface="Garamond" panose="02020404030301010803" pitchFamily="18" charset="0"/>
                <a:ea typeface="Times New Roman" panose="02020603050405020304" pitchFamily="18" charset="0"/>
              </a:rPr>
              <a:t>The Public Bid Law is the set of laws that governs contracts for public works and the purchase of materials and supplies by public entities that meet certain threshold requirements called the “contract limit” (minimum) when expending public funds. This limit is $60,000 for materials and supplies, and $250,000 for public works.</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Procurement rules for state executive branch entities are contained in the Louisiana Procurement Code (LPC). State executive branch entities (the legislative and judicial branches are exempt) are required to use the LPC for the purchase of materials and supplies. They are, however, required to use the Public Bid Law for public works projects. </a:t>
            </a:r>
          </a:p>
          <a:p>
            <a:pPr algn="just">
              <a:lnSpc>
                <a:spcPct val="100000"/>
              </a:lnSpc>
            </a:pPr>
            <a:endParaRPr lang="en-US" dirty="0">
              <a:latin typeface="Garamond" panose="02020404030301010803" pitchFamily="18" charset="0"/>
            </a:endParaRPr>
          </a:p>
          <a:p>
            <a:pPr algn="just" defTabSz="1005235">
              <a:defRPr/>
            </a:pPr>
            <a:r>
              <a:rPr lang="en-US" dirty="0">
                <a:latin typeface="Garamond" panose="02020404030301010803" pitchFamily="18" charset="0"/>
              </a:rPr>
              <a:t>LPC is applicable to state agencies w/in the executive branch for procurement of materials and supplies.</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Local governmental and political subdivisions are required to follow the Public Bid Law for the procurement of materials and supplies and public works projects. They may however, use the LPC for the procurement of materials and supplies when best interest dictates. They may choose by ordinance or resolution to adopt the LPC in part or in its entirety. They may also purchase from vendors that have been pre-approved by the Office of State Procurement (OSP). Purchasing off the state contract allows agencies to purchase items that have been pre-bid by OSP. </a:t>
            </a:r>
          </a:p>
          <a:p>
            <a:pPr algn="just">
              <a:lnSpc>
                <a:spcPct val="100000"/>
              </a:lnSpc>
            </a:pPr>
            <a:endParaRPr lang="en-US" dirty="0">
              <a:solidFill>
                <a:srgbClr val="1F1F1F"/>
              </a:solidFill>
              <a:latin typeface="Garamond" panose="02020404030301010803" pitchFamily="18" charset="0"/>
            </a:endParaRPr>
          </a:p>
          <a:p>
            <a:pPr algn="just">
              <a:lnSpc>
                <a:spcPct val="100000"/>
              </a:lnSpc>
            </a:pPr>
            <a:r>
              <a:rPr lang="en-US" dirty="0">
                <a:solidFill>
                  <a:srgbClr val="1F1F1F"/>
                </a:solidFill>
                <a:latin typeface="Garamond" panose="02020404030301010803" pitchFamily="18" charset="0"/>
              </a:rPr>
              <a:t>Next Slide: General Rule</a:t>
            </a:r>
          </a:p>
          <a:p>
            <a:pPr algn="just">
              <a:lnSpc>
                <a:spcPct val="100000"/>
              </a:lnSpc>
            </a:pP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3</a:t>
            </a:fld>
            <a:endParaRPr lang="en-US"/>
          </a:p>
        </p:txBody>
      </p:sp>
    </p:spTree>
    <p:extLst>
      <p:ext uri="{BB962C8B-B14F-4D97-AF65-F5344CB8AC3E}">
        <p14:creationId xmlns:p14="http://schemas.microsoft.com/office/powerpoint/2010/main" val="1444432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dirty="0">
                <a:latin typeface="Garamond" panose="02020404030301010803" pitchFamily="18" charset="0"/>
              </a:rPr>
              <a:t>The court makes the final determination if there is a violation or not. You can end up getting reasonable attorney fees depending on the court’s determination.</a:t>
            </a:r>
          </a:p>
          <a:p>
            <a:pPr algn="just" defTabSz="931744">
              <a:defRPr/>
            </a:pPr>
            <a:endParaRPr lang="en-US" dirty="0">
              <a:latin typeface="Garamond" panose="02020404030301010803" pitchFamily="18" charset="0"/>
            </a:endParaRPr>
          </a:p>
          <a:p>
            <a:pPr marL="232936" indent="-232936" algn="just" defTabSz="931744">
              <a:buFont typeface="Arial" panose="020B0604020202020204" pitchFamily="34" charset="0"/>
              <a:buAutoNum type="alphaUcPeriod"/>
              <a:defRPr/>
            </a:pPr>
            <a:r>
              <a:rPr lang="en-US" dirty="0">
                <a:latin typeface="Garamond" panose="02020404030301010803" pitchFamily="18" charset="0"/>
              </a:rPr>
              <a:t>The court shall enter an order declaring whether a violation of R.S. 38:2211 et seq. has occurred. The declaration shall have the force and effect of a final judgment or decree.</a:t>
            </a:r>
          </a:p>
          <a:p>
            <a:pPr marL="232936" indent="-232936" algn="just" defTabSz="931744">
              <a:buFont typeface="Arial" panose="020B0604020202020204" pitchFamily="34" charset="0"/>
              <a:buAutoNum type="alphaUcPeriod"/>
              <a:defRPr/>
            </a:pPr>
            <a:r>
              <a:rPr lang="en-US" dirty="0">
                <a:latin typeface="Garamond" panose="02020404030301010803" pitchFamily="18" charset="0"/>
              </a:rPr>
              <a:t> </a:t>
            </a:r>
          </a:p>
          <a:p>
            <a:pPr marL="698807" lvl="1" indent="-232936" algn="just" defTabSz="931744">
              <a:buFont typeface="+mj-lt"/>
              <a:buAutoNum type="arabicPeriod"/>
              <a:defRPr/>
            </a:pPr>
            <a:r>
              <a:rPr lang="en-US" dirty="0">
                <a:latin typeface="Garamond" panose="02020404030301010803" pitchFamily="18" charset="0"/>
              </a:rPr>
              <a:t>The court shall also award to the principal plaintiff as determined by the court, if successful in his action, reasonable attorney fees. The court shall also award to any prevailing defendant costs and reasonable attorney fees. However, if the court finds fraud on behalf of a defendant, the award to the plaintiff shall be twice the amount of reasonable attorney fees.</a:t>
            </a:r>
          </a:p>
          <a:p>
            <a:pPr marL="698807" lvl="1" indent="-232936" algn="just" defTabSz="931744">
              <a:buFont typeface="+mj-lt"/>
              <a:buAutoNum type="arabicPeriod"/>
              <a:defRPr/>
            </a:pPr>
            <a:r>
              <a:rPr lang="en-US" dirty="0">
                <a:latin typeface="Garamond" panose="02020404030301010803" pitchFamily="18" charset="0"/>
              </a:rPr>
              <a:t>When the public entity has depended upon the written opinion of the attorney general that the action taken by the public entity would be in compliance with law, the public entity shall not be liable for the costs and attorney fees of the adverse party.</a:t>
            </a:r>
          </a:p>
          <a:p>
            <a:pPr marL="232936" indent="-232936" algn="just" defTabSz="931744">
              <a:buFont typeface="+mj-lt"/>
              <a:buAutoNum type="alphaUcPeriod"/>
              <a:defRPr/>
            </a:pPr>
            <a:r>
              <a:rPr lang="en-US" dirty="0">
                <a:latin typeface="Garamond" panose="02020404030301010803" pitchFamily="18" charset="0"/>
              </a:rPr>
              <a:t>A person providing information to the attorney general or bringing a civil action under the provisions of R.S. 38:2220.2 and 2220.3 shall not be subject solely for such reason to dismissal, suspension, or any other form of disciplinary action by an employer, unless the civil action is found by the court to be frivolous.</a:t>
            </a:r>
          </a:p>
          <a:p>
            <a:pPr algn="just" defTabSz="931744">
              <a:defRPr/>
            </a:pPr>
            <a:r>
              <a:rPr lang="en-US" dirty="0">
                <a:latin typeface="Garamond" panose="02020404030301010803" pitchFamily="18" charset="0"/>
              </a:rPr>
              <a:t>La. Rev. Stat. Ann. § 38:2220.4</a:t>
            </a:r>
          </a:p>
        </p:txBody>
      </p:sp>
      <p:sp>
        <p:nvSpPr>
          <p:cNvPr id="4" name="Slide Number Placeholder 3"/>
          <p:cNvSpPr>
            <a:spLocks noGrp="1"/>
          </p:cNvSpPr>
          <p:nvPr>
            <p:ph type="sldNum" sz="quarter" idx="10"/>
          </p:nvPr>
        </p:nvSpPr>
        <p:spPr/>
        <p:txBody>
          <a:bodyPr/>
          <a:lstStyle/>
          <a:p>
            <a:fld id="{DE97A3D2-FD55-4245-A70C-0CDD190CCD13}" type="slidenum">
              <a:rPr lang="en-US" smtClean="0"/>
              <a:t>30</a:t>
            </a:fld>
            <a:endParaRPr lang="en-US"/>
          </a:p>
        </p:txBody>
      </p:sp>
    </p:spTree>
    <p:extLst>
      <p:ext uri="{BB962C8B-B14F-4D97-AF65-F5344CB8AC3E}">
        <p14:creationId xmlns:p14="http://schemas.microsoft.com/office/powerpoint/2010/main" val="1996338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97A3D2-FD55-4245-A70C-0CDD190CCD13}" type="slidenum">
              <a:rPr lang="en-US" smtClean="0"/>
              <a:t>31</a:t>
            </a:fld>
            <a:endParaRPr lang="en-US"/>
          </a:p>
        </p:txBody>
      </p:sp>
    </p:spTree>
    <p:extLst>
      <p:ext uri="{BB962C8B-B14F-4D97-AF65-F5344CB8AC3E}">
        <p14:creationId xmlns:p14="http://schemas.microsoft.com/office/powerpoint/2010/main" val="420518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FD76E-2834-8035-F36D-A8514784B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85D2E-3BAE-6DFC-021F-7D6006FF7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268AA-2C61-5FA4-A7AB-DD3FC4DC4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8F1DCA-5D54-0B94-5303-B8D2A74AC608}"/>
              </a:ext>
            </a:extLst>
          </p:cNvPr>
          <p:cNvSpPr>
            <a:spLocks noGrp="1"/>
          </p:cNvSpPr>
          <p:nvPr>
            <p:ph type="sldNum" sz="quarter" idx="10"/>
          </p:nvPr>
        </p:nvSpPr>
        <p:spPr/>
        <p:txBody>
          <a:bodyPr/>
          <a:lstStyle/>
          <a:p>
            <a:fld id="{DE97A3D2-FD55-4245-A70C-0CDD190CCD13}" type="slidenum">
              <a:rPr lang="en-US" smtClean="0"/>
              <a:t>32</a:t>
            </a:fld>
            <a:endParaRPr lang="en-US"/>
          </a:p>
        </p:txBody>
      </p:sp>
    </p:spTree>
    <p:extLst>
      <p:ext uri="{BB962C8B-B14F-4D97-AF65-F5344CB8AC3E}">
        <p14:creationId xmlns:p14="http://schemas.microsoft.com/office/powerpoint/2010/main" val="421005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What is the general rule? You can find the general rule in section 2212.</a:t>
            </a:r>
          </a:p>
          <a:p>
            <a:pPr algn="just">
              <a:lnSpc>
                <a:spcPct val="100000"/>
              </a:lnSpc>
            </a:pPr>
            <a:endParaRPr lang="en-US" dirty="0">
              <a:latin typeface="Garamond" panose="02020404030301010803" pitchFamily="18" charset="0"/>
            </a:endParaRPr>
          </a:p>
          <a:p>
            <a:pPr algn="just" defTabSz="950938"/>
            <a:r>
              <a:rPr lang="en-US" dirty="0">
                <a:latin typeface="Garamond" panose="02020404030301010803" pitchFamily="18" charset="0"/>
              </a:rPr>
              <a:t>La. R.S. 38:2212(A)(1)(a) — All public work exceeding the contract limit as defined in this Section, including labor and materials, to be done by a public entity shall be advertised and let by contract to the lowest responsible and responsive bidder who bid according to the bidding documents as advertised, and no such public work shall be done except as provided in this Part.</a:t>
            </a:r>
          </a:p>
          <a:p>
            <a:pPr algn="just" defTabSz="950938"/>
            <a:endParaRPr lang="en-US" dirty="0">
              <a:latin typeface="Garamond" panose="02020404030301010803" pitchFamily="18" charset="0"/>
            </a:endParaRPr>
          </a:p>
          <a:p>
            <a:pPr algn="just" defTabSz="950938"/>
            <a:r>
              <a:rPr lang="en-US" dirty="0">
                <a:latin typeface="Garamond" panose="02020404030301010803" pitchFamily="18" charset="0"/>
              </a:rPr>
              <a:t>I know this is a mouthful but instead of just memorizing all of this and just reiterating it, we will look at each part of the general rule.</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 slide: All Public Work…</a:t>
            </a:r>
          </a:p>
        </p:txBody>
      </p:sp>
      <p:sp>
        <p:nvSpPr>
          <p:cNvPr id="4" name="Slide Number Placeholder 3"/>
          <p:cNvSpPr>
            <a:spLocks noGrp="1"/>
          </p:cNvSpPr>
          <p:nvPr>
            <p:ph type="sldNum" sz="quarter" idx="10"/>
          </p:nvPr>
        </p:nvSpPr>
        <p:spPr/>
        <p:txBody>
          <a:bodyPr/>
          <a:lstStyle/>
          <a:p>
            <a:fld id="{DE97A3D2-FD55-4245-A70C-0CDD190CCD13}" type="slidenum">
              <a:rPr lang="en-US" smtClean="0"/>
              <a:t>4</a:t>
            </a:fld>
            <a:endParaRPr lang="en-US"/>
          </a:p>
        </p:txBody>
      </p:sp>
    </p:spTree>
    <p:extLst>
      <p:ext uri="{BB962C8B-B14F-4D97-AF65-F5344CB8AC3E}">
        <p14:creationId xmlns:p14="http://schemas.microsoft.com/office/powerpoint/2010/main" val="113225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Garamond" panose="02020404030301010803" pitchFamily="18" charset="0"/>
              </a:rPr>
              <a:t>The first part of the general rule is “all public work”. So what is public work?</a:t>
            </a:r>
          </a:p>
          <a:p>
            <a:pPr algn="just" defTabSz="950938"/>
            <a:r>
              <a:rPr lang="en-US" dirty="0">
                <a:latin typeface="Garamond" panose="02020404030301010803" pitchFamily="18" charset="0"/>
              </a:rPr>
              <a:t>La. R.S. 38:2211(A)(13) “Public work” means the erection, construction, alteration, improvement or repair of any public facility or immovable property owned, used, or leased by a public entity.</a:t>
            </a:r>
          </a:p>
          <a:p>
            <a:pPr marL="640573" lvl="1" indent="-174702" algn="just" defTabSz="950938">
              <a:buFont typeface="Arial" panose="020B0604020202020204" pitchFamily="34" charset="0"/>
              <a:buChar char="•"/>
            </a:pPr>
            <a:r>
              <a:rPr lang="en-US" dirty="0">
                <a:latin typeface="Garamond" panose="02020404030301010803" pitchFamily="18" charset="0"/>
              </a:rPr>
              <a:t>That includes: construction, remodeling, improvements, roads &amp; bridges</a:t>
            </a:r>
          </a:p>
          <a:p>
            <a:pPr algn="just"/>
            <a:endParaRPr lang="en-US" dirty="0">
              <a:latin typeface="Garamond" panose="02020404030301010803" pitchFamily="18" charset="0"/>
            </a:endParaRPr>
          </a:p>
          <a:p>
            <a:pPr algn="just"/>
            <a:r>
              <a:rPr lang="en-US" b="1" dirty="0">
                <a:latin typeface="Garamond" panose="02020404030301010803" pitchFamily="18" charset="0"/>
              </a:rPr>
              <a:t>What about a contract to demolish? </a:t>
            </a:r>
          </a:p>
          <a:p>
            <a:pPr algn="just" defTabSz="950938"/>
            <a:r>
              <a:rPr lang="en-US" dirty="0">
                <a:latin typeface="Garamond" panose="02020404030301010803" pitchFamily="18" charset="0"/>
              </a:rPr>
              <a:t>The 4</a:t>
            </a:r>
            <a:r>
              <a:rPr lang="en-US" baseline="30000" dirty="0">
                <a:latin typeface="Garamond" panose="02020404030301010803" pitchFamily="18" charset="0"/>
              </a:rPr>
              <a:t>th</a:t>
            </a:r>
            <a:r>
              <a:rPr lang="en-US" dirty="0">
                <a:latin typeface="Garamond" panose="02020404030301010803" pitchFamily="18" charset="0"/>
              </a:rPr>
              <a:t> Circuit said in </a:t>
            </a:r>
            <a:r>
              <a:rPr lang="en-US" altLang="en-US" i="1" dirty="0">
                <a:latin typeface="Garamond" panose="02020404030301010803" pitchFamily="18" charset="0"/>
              </a:rPr>
              <a:t>Concrete Busters of LA, Inc. v. The Board of Commissioners of the Port of New Orleans (4</a:t>
            </a:r>
            <a:r>
              <a:rPr lang="en-US" altLang="en-US" i="1" baseline="30000" dirty="0">
                <a:latin typeface="Garamond" panose="02020404030301010803" pitchFamily="18" charset="0"/>
              </a:rPr>
              <a:t>th</a:t>
            </a:r>
            <a:r>
              <a:rPr lang="en-US" altLang="en-US" i="1" dirty="0">
                <a:latin typeface="Garamond" panose="02020404030301010803" pitchFamily="18" charset="0"/>
              </a:rPr>
              <a:t> Circuit) – </a:t>
            </a:r>
            <a:r>
              <a:rPr lang="en-US" altLang="en-US" dirty="0">
                <a:latin typeface="Garamond" panose="02020404030301010803" pitchFamily="18" charset="0"/>
              </a:rPr>
              <a:t>(2010) </a:t>
            </a:r>
            <a:r>
              <a:rPr lang="en-US" altLang="en-US" u="sng" dirty="0">
                <a:latin typeface="Garamond" panose="02020404030301010803" pitchFamily="18" charset="0"/>
              </a:rPr>
              <a:t>Contract for demolition is a public work</a:t>
            </a:r>
            <a:r>
              <a:rPr lang="en-US" altLang="en-US" dirty="0">
                <a:latin typeface="Garamond" panose="02020404030301010803" pitchFamily="18" charset="0"/>
              </a:rPr>
              <a:t> because demolition results in the alteration of immovable property.</a:t>
            </a:r>
          </a:p>
          <a:p>
            <a:pPr marL="644173" lvl="1" indent="-178301" algn="just">
              <a:buFont typeface="Arial" panose="020B0604020202020204" pitchFamily="34" charset="0"/>
              <a:buChar char="•"/>
            </a:pPr>
            <a:r>
              <a:rPr lang="en-US" dirty="0">
                <a:latin typeface="Garamond" panose="02020404030301010803" pitchFamily="18" charset="0"/>
              </a:rPr>
              <a:t>In this case, the lowest bidder did not attach one of the required documents. The public entity still awarded the bid to the lowest bidder. The second lowest bidder filed a mandamus &amp; injunction. The public entity argued that they do not have to follow the PBL. The 4</a:t>
            </a:r>
            <a:r>
              <a:rPr lang="en-US" baseline="30000" dirty="0">
                <a:latin typeface="Garamond" panose="02020404030301010803" pitchFamily="18" charset="0"/>
              </a:rPr>
              <a:t>th</a:t>
            </a:r>
            <a:r>
              <a:rPr lang="en-US" dirty="0">
                <a:latin typeface="Garamond" panose="02020404030301010803" pitchFamily="18" charset="0"/>
              </a:rPr>
              <a:t> Circuit said that they do because a demolition is </a:t>
            </a:r>
            <a:r>
              <a:rPr lang="en-US" i="1" dirty="0">
                <a:latin typeface="Garamond" panose="02020404030301010803" pitchFamily="18" charset="0"/>
              </a:rPr>
              <a:t>de facto </a:t>
            </a:r>
            <a:r>
              <a:rPr lang="en-US" dirty="0">
                <a:latin typeface="Garamond" panose="02020404030301010803" pitchFamily="18" charset="0"/>
              </a:rPr>
              <a:t>an alteration.</a:t>
            </a:r>
          </a:p>
          <a:p>
            <a:pPr algn="just"/>
            <a:endParaRPr lang="en-US" dirty="0">
              <a:latin typeface="Garamond" panose="02020404030301010803" pitchFamily="18" charset="0"/>
            </a:endParaRPr>
          </a:p>
          <a:p>
            <a:pPr algn="just"/>
            <a:r>
              <a:rPr lang="en-US" b="1" dirty="0">
                <a:latin typeface="Garamond" panose="02020404030301010803" pitchFamily="18" charset="0"/>
              </a:rPr>
              <a:t>What about service contracts and maintenance contracts?</a:t>
            </a:r>
          </a:p>
          <a:p>
            <a:pPr algn="just" defTabSz="950938"/>
            <a:r>
              <a:rPr lang="en-US" u="sng" dirty="0">
                <a:latin typeface="Garamond" panose="02020404030301010803" pitchFamily="18" charset="0"/>
              </a:rPr>
              <a:t>Service Contracts</a:t>
            </a:r>
            <a:r>
              <a:rPr lang="en-US" dirty="0">
                <a:latin typeface="Garamond" panose="02020404030301010803" pitchFamily="18" charset="0"/>
              </a:rPr>
              <a:t>: professional or otherwise (also includes professional services from insurance agents) are not within scope of public bid law. (13-0135)</a:t>
            </a:r>
          </a:p>
          <a:p>
            <a:pPr algn="just" defTabSz="950938"/>
            <a:endParaRPr lang="en-US" dirty="0">
              <a:latin typeface="Garamond" panose="02020404030301010803" pitchFamily="18" charset="0"/>
            </a:endParaRPr>
          </a:p>
          <a:p>
            <a:pPr algn="just" defTabSz="984946">
              <a:defRPr/>
            </a:pPr>
            <a:r>
              <a:rPr lang="en-US" u="sng" dirty="0">
                <a:latin typeface="Garamond" panose="02020404030301010803" pitchFamily="18" charset="0"/>
              </a:rPr>
              <a:t>Maintenance Contracts</a:t>
            </a:r>
            <a:r>
              <a:rPr lang="en-US" dirty="0">
                <a:latin typeface="Garamond" panose="02020404030301010803" pitchFamily="18" charset="0"/>
              </a:rPr>
              <a:t>: You don’t have to follow public bid law process for maintenance contracts, but the contracts requires a minimum of 2 years and must have a fixed annual fee (La. R.S. 38:2212(U)). [Why? To ensure stability &amp; predictability on maintenance management]</a:t>
            </a:r>
          </a:p>
          <a:p>
            <a:pPr algn="just" defTabSz="984946">
              <a:defRPr/>
            </a:pPr>
            <a:r>
              <a:rPr lang="en-US" dirty="0">
                <a:latin typeface="Garamond" panose="02020404030301010803" pitchFamily="18" charset="0"/>
              </a:rPr>
              <a:t>Also, you may provide your own labor necessary for maintenance without going through bid process (La. R.S. 38:2212(W)(1)). These include landscaping, cemetery maintenance, A/C and heating repair, and dredging near a port’s docks.</a:t>
            </a:r>
          </a:p>
          <a:p>
            <a:pPr marL="677151" lvl="1" indent="-184678" algn="just">
              <a:buFont typeface="Arial" panose="020B0604020202020204" pitchFamily="34" charset="0"/>
              <a:buChar char="•"/>
            </a:pPr>
            <a:r>
              <a:rPr lang="en-US" dirty="0">
                <a:latin typeface="Garamond" panose="02020404030301010803" pitchFamily="18" charset="0"/>
              </a:rPr>
              <a:t>Such contracts shall include a </a:t>
            </a:r>
            <a:r>
              <a:rPr lang="en-US" i="1" dirty="0">
                <a:latin typeface="Garamond" panose="02020404030301010803" pitchFamily="18" charset="0"/>
              </a:rPr>
              <a:t>non-appropriation</a:t>
            </a:r>
            <a:r>
              <a:rPr lang="en-US" dirty="0">
                <a:latin typeface="Garamond" panose="02020404030301010803" pitchFamily="18" charset="0"/>
              </a:rPr>
              <a:t> clause. </a:t>
            </a:r>
          </a:p>
          <a:p>
            <a:pPr marL="1133619" lvl="2" indent="-184678" algn="just">
              <a:buFont typeface="Arial" panose="020B0604020202020204" pitchFamily="34" charset="0"/>
              <a:buChar char="•"/>
            </a:pPr>
            <a:r>
              <a:rPr lang="en-US" dirty="0">
                <a:latin typeface="Garamond" panose="02020404030301010803" pitchFamily="18" charset="0"/>
              </a:rPr>
              <a:t>To avoid financial obligations if funds are not made available or appropriated</a:t>
            </a:r>
            <a:r>
              <a:rPr lang="en-US" baseline="0" dirty="0">
                <a:latin typeface="Garamond" panose="02020404030301010803" pitchFamily="18" charset="0"/>
              </a:rPr>
              <a:t> by a governing body.</a:t>
            </a:r>
            <a:endParaRPr lang="en-US" dirty="0">
              <a:latin typeface="Garamond" panose="02020404030301010803" pitchFamily="18" charset="0"/>
            </a:endParaRPr>
          </a:p>
          <a:p>
            <a:pPr marL="677151" lvl="1" indent="-184678" algn="just">
              <a:buFont typeface="Arial" panose="020B0604020202020204" pitchFamily="34" charset="0"/>
              <a:buChar char="•"/>
            </a:pPr>
            <a:r>
              <a:rPr lang="en-US" altLang="en-US" dirty="0">
                <a:latin typeface="Garamond" panose="02020404030301010803" pitchFamily="18" charset="0"/>
              </a:rPr>
              <a:t>Maintenance contracts are </a:t>
            </a:r>
            <a:r>
              <a:rPr lang="en-US" altLang="en-US" b="1" dirty="0">
                <a:solidFill>
                  <a:schemeClr val="tx2">
                    <a:lumMod val="60000"/>
                    <a:lumOff val="40000"/>
                  </a:schemeClr>
                </a:solidFill>
                <a:latin typeface="Garamond" panose="02020404030301010803" pitchFamily="18" charset="0"/>
              </a:rPr>
              <a:t>not</a:t>
            </a:r>
            <a:r>
              <a:rPr lang="en-US" altLang="en-US" dirty="0">
                <a:latin typeface="Garamond" panose="02020404030301010803" pitchFamily="18" charset="0"/>
              </a:rPr>
              <a:t> considered a public work when the above requirements are met. </a:t>
            </a:r>
            <a:endParaRPr lang="en-US" dirty="0">
              <a:latin typeface="Garamond" panose="02020404030301010803" pitchFamily="18" charset="0"/>
            </a:endParaRPr>
          </a:p>
          <a:p>
            <a:pPr marL="677151" lvl="1" indent="-184678" algn="just">
              <a:buFont typeface="Arial" panose="020B0604020202020204" pitchFamily="34" charset="0"/>
              <a:buChar char="•"/>
            </a:pPr>
            <a:r>
              <a:rPr lang="en-US" altLang="en-US" dirty="0">
                <a:latin typeface="Garamond" panose="02020404030301010803" pitchFamily="18" charset="0"/>
              </a:rPr>
              <a:t>However, materials and supplies (in a maintenance contract) over the threshold amount (60k) must still be purchased pursuant to the public bid law. </a:t>
            </a:r>
          </a:p>
          <a:p>
            <a:pPr marL="26601" algn="just"/>
            <a:endParaRPr lang="en-US" altLang="en-US" dirty="0">
              <a:latin typeface="Garamond" panose="02020404030301010803" pitchFamily="18" charset="0"/>
            </a:endParaRPr>
          </a:p>
          <a:p>
            <a:pPr marL="26601" algn="just"/>
            <a:r>
              <a:rPr lang="en-US" altLang="en-US" dirty="0">
                <a:latin typeface="Garamond" panose="02020404030301010803" pitchFamily="18" charset="0"/>
              </a:rPr>
              <a:t>Next Slide: contract limit</a:t>
            </a:r>
          </a:p>
        </p:txBody>
      </p:sp>
      <p:sp>
        <p:nvSpPr>
          <p:cNvPr id="4" name="Slide Number Placeholder 3"/>
          <p:cNvSpPr>
            <a:spLocks noGrp="1"/>
          </p:cNvSpPr>
          <p:nvPr>
            <p:ph type="sldNum" sz="quarter" idx="10"/>
          </p:nvPr>
        </p:nvSpPr>
        <p:spPr/>
        <p:txBody>
          <a:bodyPr/>
          <a:lstStyle/>
          <a:p>
            <a:fld id="{DE97A3D2-FD55-4245-A70C-0CDD190CCD13}" type="slidenum">
              <a:rPr lang="en-US" smtClean="0"/>
              <a:t>5</a:t>
            </a:fld>
            <a:endParaRPr lang="en-US"/>
          </a:p>
        </p:txBody>
      </p:sp>
    </p:spTree>
    <p:extLst>
      <p:ext uri="{BB962C8B-B14F-4D97-AF65-F5344CB8AC3E}">
        <p14:creationId xmlns:p14="http://schemas.microsoft.com/office/powerpoint/2010/main" val="66096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44">
              <a:defRPr/>
            </a:pPr>
            <a:r>
              <a:rPr lang="en-US" dirty="0">
                <a:latin typeface="Garamond" panose="02020404030301010803" pitchFamily="18" charset="0"/>
                <a:ea typeface="Times New Roman" panose="02020603050405020304" pitchFamily="18" charset="0"/>
              </a:rPr>
              <a:t>So, when you are doing a public works contract, you have to account for the total project cost. That includes: labor, materials, equipment, and administrative overhead. The total project cost determines whether the law applies. </a:t>
            </a:r>
          </a:p>
          <a:p>
            <a:pPr marL="627644" lvl="1" indent="-171176" algn="just" defTabSz="931744">
              <a:buFont typeface="Arial" panose="020B0604020202020204" pitchFamily="34" charset="0"/>
              <a:buChar char="•"/>
              <a:defRPr/>
            </a:pPr>
            <a:r>
              <a:rPr lang="en-US" dirty="0">
                <a:latin typeface="Garamond" panose="02020404030301010803" pitchFamily="18" charset="0"/>
                <a:ea typeface="Times New Roman" panose="02020603050405020304" pitchFamily="18" charset="0"/>
              </a:rPr>
              <a:t>260k</a:t>
            </a:r>
            <a:r>
              <a:rPr lang="en-US" baseline="0" dirty="0">
                <a:latin typeface="Garamond" panose="02020404030301010803" pitchFamily="18" charset="0"/>
                <a:ea typeface="Times New Roman" panose="02020603050405020304" pitchFamily="18" charset="0"/>
              </a:rPr>
              <a:t> – public works</a:t>
            </a:r>
          </a:p>
          <a:p>
            <a:pPr marL="627644" lvl="1" indent="-171176" algn="just" defTabSz="931744">
              <a:buFont typeface="Arial" panose="020B0604020202020204" pitchFamily="34" charset="0"/>
              <a:buChar char="•"/>
              <a:defRPr/>
            </a:pPr>
            <a:r>
              <a:rPr lang="en-US" baseline="0" dirty="0">
                <a:latin typeface="Garamond" panose="02020404030301010803" pitchFamily="18" charset="0"/>
                <a:ea typeface="Times New Roman" panose="02020603050405020304" pitchFamily="18" charset="0"/>
              </a:rPr>
              <a:t>60k – materials and supplies</a:t>
            </a:r>
            <a:endParaRPr lang="en-US" dirty="0">
              <a:latin typeface="Garamond" panose="02020404030301010803" pitchFamily="18" charset="0"/>
              <a:ea typeface="Times New Roman" panose="02020603050405020304" pitchFamily="18" charset="0"/>
            </a:endParaRPr>
          </a:p>
          <a:p>
            <a:pPr algn="just"/>
            <a:endParaRPr lang="en-US" dirty="0">
              <a:latin typeface="Garamond" panose="02020404030301010803" pitchFamily="18" charset="0"/>
            </a:endParaRPr>
          </a:p>
          <a:p>
            <a:pPr algn="just"/>
            <a:r>
              <a:rPr lang="en-US" dirty="0">
                <a:latin typeface="Garamond" panose="02020404030301010803" pitchFamily="18" charset="0"/>
              </a:rPr>
              <a:t>*Equipment is valued per the rates in the Associated Equipment Dealers Rental Rate Book</a:t>
            </a:r>
          </a:p>
          <a:p>
            <a:pPr algn="just"/>
            <a:r>
              <a:rPr lang="en-US" dirty="0">
                <a:latin typeface="Garamond" panose="02020404030301010803" pitchFamily="18" charset="0"/>
              </a:rPr>
              <a:t>**Administrative Overhead cannot exceed 15%</a:t>
            </a:r>
          </a:p>
          <a:p>
            <a:pPr algn="just"/>
            <a:r>
              <a:rPr lang="en-US" dirty="0">
                <a:latin typeface="Garamond" panose="02020404030301010803" pitchFamily="18" charset="0"/>
              </a:rPr>
              <a:t>***Ends on February 1, 2025</a:t>
            </a:r>
          </a:p>
          <a:p>
            <a:pPr algn="just"/>
            <a:endParaRPr lang="en-US" dirty="0">
              <a:solidFill>
                <a:srgbClr val="1F1F1F"/>
              </a:solidFill>
              <a:latin typeface="Garamond" panose="02020404030301010803" pitchFamily="18" charset="0"/>
            </a:endParaRPr>
          </a:p>
          <a:p>
            <a:pPr algn="just"/>
            <a:r>
              <a:rPr lang="en-US" dirty="0">
                <a:latin typeface="Garamond" panose="02020404030301010803" pitchFamily="18" charset="0"/>
              </a:rPr>
              <a:t>Design Build: can’t design and build the whole project; La RS 38:2225.2: Neither the state nor any local entity, unless specifically authorized by law, may execute any agreement for the purchase of unimproved property which contains provisions related to the successful design and construction of a construction project prior to the transfer of title to the state or local entity.</a:t>
            </a:r>
          </a:p>
          <a:p>
            <a:pPr algn="just"/>
            <a:endParaRPr lang="en-US" dirty="0">
              <a:latin typeface="Garamond" panose="02020404030301010803" pitchFamily="18" charset="0"/>
            </a:endParaRPr>
          </a:p>
          <a:p>
            <a:pPr marL="0" lvl="1" algn="just" defTabSz="966497">
              <a:defRPr/>
            </a:pPr>
            <a:r>
              <a:rPr lang="en-US" dirty="0">
                <a:latin typeface="Garamond" panose="02020404030301010803" pitchFamily="18" charset="0"/>
              </a:rPr>
              <a:t>Contract limit is subject to an annual adjustment by Facility Planning &amp; Control not to exceed the annual percentage increase in the Consumer Price Index. La. R.S. 38:2212(C)(1).</a:t>
            </a:r>
          </a:p>
          <a:p>
            <a:pPr marL="0" lvl="1" algn="just" defTabSz="966497">
              <a:defRPr/>
            </a:pPr>
            <a:endParaRPr lang="en-US" dirty="0">
              <a:latin typeface="Garamond" panose="02020404030301010803" pitchFamily="18" charset="0"/>
            </a:endParaRPr>
          </a:p>
          <a:p>
            <a:pPr marL="0" lvl="1" algn="just" defTabSz="966497">
              <a:defRPr/>
            </a:pPr>
            <a:r>
              <a:rPr lang="en-US" dirty="0">
                <a:latin typeface="Garamond" panose="02020404030301010803" pitchFamily="18" charset="0"/>
              </a:rPr>
              <a:t>Next slide: Public Entity</a:t>
            </a:r>
          </a:p>
        </p:txBody>
      </p:sp>
      <p:sp>
        <p:nvSpPr>
          <p:cNvPr id="4" name="Slide Number Placeholder 3"/>
          <p:cNvSpPr>
            <a:spLocks noGrp="1"/>
          </p:cNvSpPr>
          <p:nvPr>
            <p:ph type="sldNum" sz="quarter" idx="10"/>
          </p:nvPr>
        </p:nvSpPr>
        <p:spPr/>
        <p:txBody>
          <a:bodyPr/>
          <a:lstStyle/>
          <a:p>
            <a:fld id="{DE97A3D2-FD55-4245-A70C-0CDD190CCD13}" type="slidenum">
              <a:rPr lang="en-US" smtClean="0"/>
              <a:t>6</a:t>
            </a:fld>
            <a:endParaRPr lang="en-US"/>
          </a:p>
        </p:txBody>
      </p:sp>
    </p:spTree>
    <p:extLst>
      <p:ext uri="{BB962C8B-B14F-4D97-AF65-F5344CB8AC3E}">
        <p14:creationId xmlns:p14="http://schemas.microsoft.com/office/powerpoint/2010/main" val="229080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dirty="0">
                <a:latin typeface="Garamond" panose="02020404030301010803" pitchFamily="18" charset="0"/>
              </a:rPr>
              <a:t>…to be done by a public entity…</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What are considered a public entity?</a:t>
            </a:r>
          </a:p>
          <a:p>
            <a:pPr algn="just">
              <a:lnSpc>
                <a:spcPct val="100000"/>
              </a:lnSpc>
            </a:pPr>
            <a:r>
              <a:rPr lang="en-US" dirty="0">
                <a:solidFill>
                  <a:srgbClr val="1F1F1F"/>
                </a:solidFill>
                <a:latin typeface="Garamond" panose="02020404030301010803" pitchFamily="18" charset="0"/>
              </a:rPr>
              <a:t>La. R.S. 38:2211</a:t>
            </a:r>
          </a:p>
          <a:p>
            <a:pPr algn="just">
              <a:lnSpc>
                <a:spcPct val="100000"/>
              </a:lnSpc>
            </a:pPr>
            <a:r>
              <a:rPr lang="en-US" dirty="0">
                <a:solidFill>
                  <a:srgbClr val="1F1F1F"/>
                </a:solidFill>
                <a:latin typeface="Garamond" panose="02020404030301010803" pitchFamily="18" charset="0"/>
              </a:rPr>
              <a:t>(12) “Public entity” means and includes the state of Louisiana, or any agency, board, commission, department, or public corporation of the state, created by the constitution or statute or pursuant thereto, or any political subdivision of the state, including but not limited to any political subdivision as defined in </a:t>
            </a:r>
            <a:r>
              <a:rPr lang="en-US" dirty="0">
                <a:solidFill>
                  <a:srgbClr val="1F1F1F"/>
                </a:solidFill>
                <a:latin typeface="Garamond" panose="02020404030301010803" pitchFamily="18" charset="0"/>
                <a:hlinkClick r:id="rId3"/>
              </a:rPr>
              <a:t>Article VI Section 44 of the Constitution of Louisiana</a:t>
            </a:r>
            <a:r>
              <a:rPr lang="en-US" dirty="0">
                <a:solidFill>
                  <a:srgbClr val="1F1F1F"/>
                </a:solidFill>
                <a:latin typeface="Garamond" panose="02020404030301010803" pitchFamily="18" charset="0"/>
              </a:rPr>
              <a:t>, and any public housing authority, public school board, or any public officer whether or not an officer of a public corporation or political subdivision. “Public entity” shall not include a public body or officer where the particular transaction of the public body or officer is governed by the provisions of the model procurement code.</a:t>
            </a:r>
          </a:p>
          <a:p>
            <a:pPr algn="just">
              <a:lnSpc>
                <a:spcPct val="100000"/>
              </a:lnSpc>
            </a:pPr>
            <a:endParaRPr lang="en-US" dirty="0">
              <a:latin typeface="Garamond" panose="02020404030301010803" pitchFamily="18" charset="0"/>
            </a:endParaRPr>
          </a:p>
          <a:p>
            <a:pPr algn="just">
              <a:lnSpc>
                <a:spcPct val="100000"/>
              </a:lnSpc>
            </a:pPr>
            <a:r>
              <a:rPr lang="en-US" dirty="0">
                <a:latin typeface="Garamond" panose="02020404030301010803" pitchFamily="18" charset="0"/>
              </a:rPr>
              <a:t>Next</a:t>
            </a:r>
            <a:r>
              <a:rPr lang="en-US" baseline="0" dirty="0">
                <a:latin typeface="Garamond" panose="02020404030301010803" pitchFamily="18" charset="0"/>
              </a:rPr>
              <a:t> slide: and no such public work shall be done except as provided in this part</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7</a:t>
            </a:fld>
            <a:endParaRPr lang="en-US"/>
          </a:p>
        </p:txBody>
      </p:sp>
    </p:spTree>
    <p:extLst>
      <p:ext uri="{BB962C8B-B14F-4D97-AF65-F5344CB8AC3E}">
        <p14:creationId xmlns:p14="http://schemas.microsoft.com/office/powerpoint/2010/main" val="3435104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95DB8-FDC9-4B5D-8D11-64B654C669C1}" type="slidenum">
              <a:rPr lang="en-US" smtClean="0"/>
              <a:t>8</a:t>
            </a:fld>
            <a:endParaRPr lang="en-US"/>
          </a:p>
        </p:txBody>
      </p:sp>
    </p:spTree>
    <p:extLst>
      <p:ext uri="{BB962C8B-B14F-4D97-AF65-F5344CB8AC3E}">
        <p14:creationId xmlns:p14="http://schemas.microsoft.com/office/powerpoint/2010/main" val="265614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Now, we will go through the bidding process</a:t>
            </a:r>
            <a:r>
              <a:rPr lang="en-US" baseline="0" dirty="0">
                <a:latin typeface="Garamond" panose="02020404030301010803" pitchFamily="18" charset="0"/>
              </a:rPr>
              <a:t> and how it generally happens.</a:t>
            </a: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E97A3D2-FD55-4245-A70C-0CDD190CCD13}" type="slidenum">
              <a:rPr lang="en-US" smtClean="0"/>
              <a:t>9</a:t>
            </a:fld>
            <a:endParaRPr lang="en-US"/>
          </a:p>
        </p:txBody>
      </p:sp>
    </p:spTree>
    <p:extLst>
      <p:ext uri="{BB962C8B-B14F-4D97-AF65-F5344CB8AC3E}">
        <p14:creationId xmlns:p14="http://schemas.microsoft.com/office/powerpoint/2010/main" val="1509779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6DFF8C-5B36-4631-836D-7F2D81A795A2}"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72786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6DFF8C-5B36-4631-836D-7F2D81A795A2}"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274647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6DFF8C-5B36-4631-836D-7F2D81A795A2}"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3052392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5/7/2026</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4988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810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161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0408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219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300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35987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35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6DFF8C-5B36-4631-836D-7F2D81A795A2}"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1975146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10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0361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5/7/2026</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901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6DFF8C-5B36-4631-836D-7F2D81A795A2}"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189842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6DFF8C-5B36-4631-836D-7F2D81A795A2}"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89995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6DFF8C-5B36-4631-836D-7F2D81A795A2}" type="datetimeFigureOut">
              <a:rPr lang="en-US" smtClean="0"/>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4040937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6DFF8C-5B36-4631-836D-7F2D81A795A2}" type="datetimeFigureOut">
              <a:rPr lang="en-US" smtClean="0"/>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53829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6DFF8C-5B36-4631-836D-7F2D81A795A2}"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394199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6DFF8C-5B36-4631-836D-7F2D81A795A2}"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167091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6DFF8C-5B36-4631-836D-7F2D81A795A2}"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027E5-358A-4BE7-BE83-B7D1969FB9FB}" type="slidenum">
              <a:rPr lang="en-US" smtClean="0"/>
              <a:t>‹#›</a:t>
            </a:fld>
            <a:endParaRPr lang="en-US"/>
          </a:p>
        </p:txBody>
      </p:sp>
    </p:spTree>
    <p:extLst>
      <p:ext uri="{BB962C8B-B14F-4D97-AF65-F5344CB8AC3E}">
        <p14:creationId xmlns:p14="http://schemas.microsoft.com/office/powerpoint/2010/main" val="127947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6DFF8C-5B36-4631-836D-7F2D81A795A2}" type="datetimeFigureOut">
              <a:rPr lang="en-US" smtClean="0"/>
              <a:t>5/7/2026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027E5-358A-4BE7-BE83-B7D1969FB9FB}" type="slidenum">
              <a:rPr lang="en-US" smtClean="0"/>
              <a:t>‹#›</a:t>
            </a:fld>
            <a:endParaRPr lang="en-US"/>
          </a:p>
        </p:txBody>
      </p:sp>
    </p:spTree>
    <p:extLst>
      <p:ext uri="{BB962C8B-B14F-4D97-AF65-F5344CB8AC3E}">
        <p14:creationId xmlns:p14="http://schemas.microsoft.com/office/powerpoint/2010/main" val="169388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5/7/2026</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58877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0" Type="http://schemas.openxmlformats.org/officeDocument/2006/relationships/image" Target="../media/image2.svg"/><Relationship Id="rId4" Type="http://schemas.openxmlformats.org/officeDocument/2006/relationships/tags" Target="../tags/tag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18" Type="http://schemas.openxmlformats.org/officeDocument/2006/relationships/image" Target="../media/image31.svg"/><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image" Target="../media/image30.png"/><Relationship Id="rId2" Type="http://schemas.openxmlformats.org/officeDocument/2006/relationships/tags" Target="../tags/tag96.xml"/><Relationship Id="rId16" Type="http://schemas.openxmlformats.org/officeDocument/2006/relationships/notesSlide" Target="../notesSlides/notesSlide10.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5" Type="http://schemas.openxmlformats.org/officeDocument/2006/relationships/slideLayout" Target="../slideLayouts/slideLayout7.xml"/><Relationship Id="rId10" Type="http://schemas.openxmlformats.org/officeDocument/2006/relationships/tags" Target="../tags/tag104.xml"/><Relationship Id="rId19" Type="http://schemas.openxmlformats.org/officeDocument/2006/relationships/image" Target="../media/image32.svg"/><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tags" Target="../tags/tag126.xml"/><Relationship Id="rId26" Type="http://schemas.openxmlformats.org/officeDocument/2006/relationships/image" Target="../media/image35.png"/><Relationship Id="rId3" Type="http://schemas.openxmlformats.org/officeDocument/2006/relationships/tags" Target="../tags/tag111.xml"/><Relationship Id="rId21" Type="http://schemas.openxmlformats.org/officeDocument/2006/relationships/tags" Target="../tags/tag129.xml"/><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5" Type="http://schemas.openxmlformats.org/officeDocument/2006/relationships/image" Target="../media/image34.png"/><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tags" Target="../tags/tag128.xml"/><Relationship Id="rId29" Type="http://schemas.openxmlformats.org/officeDocument/2006/relationships/image" Target="../media/image2.sv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24" Type="http://schemas.openxmlformats.org/officeDocument/2006/relationships/notesSlide" Target="../notesSlides/notesSlide12.xml"/><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slideLayout" Target="../slideLayouts/slideLayout7.xml"/><Relationship Id="rId28" Type="http://schemas.openxmlformats.org/officeDocument/2006/relationships/image" Target="../media/image13.svg"/><Relationship Id="rId10" Type="http://schemas.openxmlformats.org/officeDocument/2006/relationships/tags" Target="../tags/tag118.xml"/><Relationship Id="rId19" Type="http://schemas.openxmlformats.org/officeDocument/2006/relationships/tags" Target="../tags/tag127.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tags" Target="../tags/tag130.xml"/><Relationship Id="rId27" Type="http://schemas.openxmlformats.org/officeDocument/2006/relationships/image" Target="../media/image12.svg"/><Relationship Id="rId30"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3" Type="http://schemas.openxmlformats.org/officeDocument/2006/relationships/tags" Target="../tags/tag144.xml"/><Relationship Id="rId18" Type="http://schemas.openxmlformats.org/officeDocument/2006/relationships/tags" Target="../tags/tag149.xml"/><Relationship Id="rId26" Type="http://schemas.openxmlformats.org/officeDocument/2006/relationships/tags" Target="../tags/tag157.xml"/><Relationship Id="rId39" Type="http://schemas.openxmlformats.org/officeDocument/2006/relationships/image" Target="../media/image40.svg"/><Relationship Id="rId21" Type="http://schemas.openxmlformats.org/officeDocument/2006/relationships/tags" Target="../tags/tag152.xml"/><Relationship Id="rId34" Type="http://schemas.openxmlformats.org/officeDocument/2006/relationships/notesSlide" Target="../notesSlides/notesSlide14.xml"/><Relationship Id="rId42" Type="http://schemas.openxmlformats.org/officeDocument/2006/relationships/image" Target="../media/image42.svg"/><Relationship Id="rId7" Type="http://schemas.openxmlformats.org/officeDocument/2006/relationships/tags" Target="../tags/tag138.xml"/><Relationship Id="rId2" Type="http://schemas.openxmlformats.org/officeDocument/2006/relationships/tags" Target="../tags/tag133.xml"/><Relationship Id="rId16" Type="http://schemas.openxmlformats.org/officeDocument/2006/relationships/tags" Target="../tags/tag147.xml"/><Relationship Id="rId20" Type="http://schemas.openxmlformats.org/officeDocument/2006/relationships/tags" Target="../tags/tag151.xml"/><Relationship Id="rId29" Type="http://schemas.openxmlformats.org/officeDocument/2006/relationships/tags" Target="../tags/tag160.xml"/><Relationship Id="rId41" Type="http://schemas.openxmlformats.org/officeDocument/2006/relationships/image" Target="../media/image6.sv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tags" Target="../tags/tag142.xml"/><Relationship Id="rId24" Type="http://schemas.openxmlformats.org/officeDocument/2006/relationships/tags" Target="../tags/tag155.xml"/><Relationship Id="rId32" Type="http://schemas.openxmlformats.org/officeDocument/2006/relationships/tags" Target="../tags/tag163.xml"/><Relationship Id="rId37" Type="http://schemas.openxmlformats.org/officeDocument/2006/relationships/image" Target="../media/image39.svg"/><Relationship Id="rId40" Type="http://schemas.openxmlformats.org/officeDocument/2006/relationships/image" Target="../media/image41.svg"/><Relationship Id="rId5" Type="http://schemas.openxmlformats.org/officeDocument/2006/relationships/tags" Target="../tags/tag136.xml"/><Relationship Id="rId15" Type="http://schemas.openxmlformats.org/officeDocument/2006/relationships/tags" Target="../tags/tag146.xml"/><Relationship Id="rId23" Type="http://schemas.openxmlformats.org/officeDocument/2006/relationships/tags" Target="../tags/tag154.xml"/><Relationship Id="rId28" Type="http://schemas.openxmlformats.org/officeDocument/2006/relationships/tags" Target="../tags/tag159.xml"/><Relationship Id="rId36" Type="http://schemas.openxmlformats.org/officeDocument/2006/relationships/image" Target="../media/image38.png"/><Relationship Id="rId10" Type="http://schemas.openxmlformats.org/officeDocument/2006/relationships/tags" Target="../tags/tag141.xml"/><Relationship Id="rId19" Type="http://schemas.openxmlformats.org/officeDocument/2006/relationships/tags" Target="../tags/tag150.xml"/><Relationship Id="rId31" Type="http://schemas.openxmlformats.org/officeDocument/2006/relationships/tags" Target="../tags/tag162.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tags" Target="../tags/tag145.xml"/><Relationship Id="rId22" Type="http://schemas.openxmlformats.org/officeDocument/2006/relationships/tags" Target="../tags/tag153.xml"/><Relationship Id="rId27" Type="http://schemas.openxmlformats.org/officeDocument/2006/relationships/tags" Target="../tags/tag158.xml"/><Relationship Id="rId30" Type="http://schemas.openxmlformats.org/officeDocument/2006/relationships/tags" Target="../tags/tag161.xml"/><Relationship Id="rId35" Type="http://schemas.openxmlformats.org/officeDocument/2006/relationships/image" Target="../media/image20.png"/><Relationship Id="rId8" Type="http://schemas.openxmlformats.org/officeDocument/2006/relationships/tags" Target="../tags/tag139.xml"/><Relationship Id="rId3" Type="http://schemas.openxmlformats.org/officeDocument/2006/relationships/tags" Target="../tags/tag134.xml"/><Relationship Id="rId12" Type="http://schemas.openxmlformats.org/officeDocument/2006/relationships/tags" Target="../tags/tag143.xml"/><Relationship Id="rId17" Type="http://schemas.openxmlformats.org/officeDocument/2006/relationships/tags" Target="../tags/tag148.xml"/><Relationship Id="rId25" Type="http://schemas.openxmlformats.org/officeDocument/2006/relationships/tags" Target="../tags/tag156.xml"/><Relationship Id="rId33" Type="http://schemas.openxmlformats.org/officeDocument/2006/relationships/slideLayout" Target="../slideLayouts/slideLayout7.xml"/><Relationship Id="rId38" Type="http://schemas.openxmlformats.org/officeDocument/2006/relationships/image" Target="../media/image31.svg"/></Relationships>
</file>

<file path=ppt/slides/_rels/slide15.xml.rels><?xml version="1.0" encoding="UTF-8" standalone="yes"?>
<Relationships xmlns="http://schemas.openxmlformats.org/package/2006/relationships"><Relationship Id="rId13" Type="http://schemas.openxmlformats.org/officeDocument/2006/relationships/tags" Target="../tags/tag176.xml"/><Relationship Id="rId18" Type="http://schemas.openxmlformats.org/officeDocument/2006/relationships/tags" Target="../tags/tag181.xml"/><Relationship Id="rId26" Type="http://schemas.openxmlformats.org/officeDocument/2006/relationships/tags" Target="../tags/tag189.xml"/><Relationship Id="rId39" Type="http://schemas.openxmlformats.org/officeDocument/2006/relationships/tags" Target="../tags/tag202.xml"/><Relationship Id="rId21" Type="http://schemas.openxmlformats.org/officeDocument/2006/relationships/tags" Target="../tags/tag184.xml"/><Relationship Id="rId34" Type="http://schemas.openxmlformats.org/officeDocument/2006/relationships/tags" Target="../tags/tag197.xml"/><Relationship Id="rId42" Type="http://schemas.openxmlformats.org/officeDocument/2006/relationships/tags" Target="../tags/tag205.xml"/><Relationship Id="rId47" Type="http://schemas.openxmlformats.org/officeDocument/2006/relationships/image" Target="../media/image6.svg"/><Relationship Id="rId50" Type="http://schemas.openxmlformats.org/officeDocument/2006/relationships/image" Target="../media/image40.svg"/><Relationship Id="rId7" Type="http://schemas.openxmlformats.org/officeDocument/2006/relationships/tags" Target="../tags/tag170.xml"/><Relationship Id="rId2" Type="http://schemas.openxmlformats.org/officeDocument/2006/relationships/tags" Target="../tags/tag165.xml"/><Relationship Id="rId16" Type="http://schemas.openxmlformats.org/officeDocument/2006/relationships/tags" Target="../tags/tag179.xml"/><Relationship Id="rId29" Type="http://schemas.openxmlformats.org/officeDocument/2006/relationships/tags" Target="../tags/tag192.xml"/><Relationship Id="rId11" Type="http://schemas.openxmlformats.org/officeDocument/2006/relationships/tags" Target="../tags/tag174.xml"/><Relationship Id="rId24" Type="http://schemas.openxmlformats.org/officeDocument/2006/relationships/tags" Target="../tags/tag187.xml"/><Relationship Id="rId32" Type="http://schemas.openxmlformats.org/officeDocument/2006/relationships/tags" Target="../tags/tag195.xml"/><Relationship Id="rId37" Type="http://schemas.openxmlformats.org/officeDocument/2006/relationships/tags" Target="../tags/tag200.xml"/><Relationship Id="rId40" Type="http://schemas.openxmlformats.org/officeDocument/2006/relationships/tags" Target="../tags/tag203.xml"/><Relationship Id="rId45" Type="http://schemas.openxmlformats.org/officeDocument/2006/relationships/image" Target="../media/image20.png"/><Relationship Id="rId53" Type="http://schemas.openxmlformats.org/officeDocument/2006/relationships/image" Target="../media/image48.svg"/><Relationship Id="rId5" Type="http://schemas.openxmlformats.org/officeDocument/2006/relationships/tags" Target="../tags/tag168.xml"/><Relationship Id="rId10" Type="http://schemas.openxmlformats.org/officeDocument/2006/relationships/tags" Target="../tags/tag173.xml"/><Relationship Id="rId19" Type="http://schemas.openxmlformats.org/officeDocument/2006/relationships/tags" Target="../tags/tag182.xml"/><Relationship Id="rId31" Type="http://schemas.openxmlformats.org/officeDocument/2006/relationships/tags" Target="../tags/tag194.xml"/><Relationship Id="rId44" Type="http://schemas.openxmlformats.org/officeDocument/2006/relationships/notesSlide" Target="../notesSlides/notesSlide15.xml"/><Relationship Id="rId52" Type="http://schemas.openxmlformats.org/officeDocument/2006/relationships/image" Target="../media/image47.svg"/><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tags" Target="../tags/tag185.xml"/><Relationship Id="rId27" Type="http://schemas.openxmlformats.org/officeDocument/2006/relationships/tags" Target="../tags/tag190.xml"/><Relationship Id="rId30" Type="http://schemas.openxmlformats.org/officeDocument/2006/relationships/tags" Target="../tags/tag193.xml"/><Relationship Id="rId35" Type="http://schemas.openxmlformats.org/officeDocument/2006/relationships/tags" Target="../tags/tag198.xml"/><Relationship Id="rId43" Type="http://schemas.openxmlformats.org/officeDocument/2006/relationships/slideLayout" Target="../slideLayouts/slideLayout7.xml"/><Relationship Id="rId48" Type="http://schemas.openxmlformats.org/officeDocument/2006/relationships/image" Target="../media/image44.svg"/><Relationship Id="rId8" Type="http://schemas.openxmlformats.org/officeDocument/2006/relationships/tags" Target="../tags/tag171.xml"/><Relationship Id="rId51" Type="http://schemas.openxmlformats.org/officeDocument/2006/relationships/image" Target="../media/image46.svg"/><Relationship Id="rId3" Type="http://schemas.openxmlformats.org/officeDocument/2006/relationships/tags" Target="../tags/tag166.xml"/><Relationship Id="rId12" Type="http://schemas.openxmlformats.org/officeDocument/2006/relationships/tags" Target="../tags/tag175.xml"/><Relationship Id="rId17" Type="http://schemas.openxmlformats.org/officeDocument/2006/relationships/tags" Target="../tags/tag180.xml"/><Relationship Id="rId25" Type="http://schemas.openxmlformats.org/officeDocument/2006/relationships/tags" Target="../tags/tag188.xml"/><Relationship Id="rId33" Type="http://schemas.openxmlformats.org/officeDocument/2006/relationships/tags" Target="../tags/tag196.xml"/><Relationship Id="rId38" Type="http://schemas.openxmlformats.org/officeDocument/2006/relationships/tags" Target="../tags/tag201.xml"/><Relationship Id="rId46" Type="http://schemas.openxmlformats.org/officeDocument/2006/relationships/image" Target="../media/image43.png"/><Relationship Id="rId20" Type="http://schemas.openxmlformats.org/officeDocument/2006/relationships/tags" Target="../tags/tag183.xml"/><Relationship Id="rId41" Type="http://schemas.openxmlformats.org/officeDocument/2006/relationships/tags" Target="../tags/tag204.xml"/><Relationship Id="rId54" Type="http://schemas.openxmlformats.org/officeDocument/2006/relationships/image" Target="../media/image32.svg"/><Relationship Id="rId1" Type="http://schemas.openxmlformats.org/officeDocument/2006/relationships/tags" Target="../tags/tag164.xml"/><Relationship Id="rId6" Type="http://schemas.openxmlformats.org/officeDocument/2006/relationships/tags" Target="../tags/tag169.xml"/><Relationship Id="rId15" Type="http://schemas.openxmlformats.org/officeDocument/2006/relationships/tags" Target="../tags/tag178.xml"/><Relationship Id="rId23" Type="http://schemas.openxmlformats.org/officeDocument/2006/relationships/tags" Target="../tags/tag186.xml"/><Relationship Id="rId28" Type="http://schemas.openxmlformats.org/officeDocument/2006/relationships/tags" Target="../tags/tag191.xml"/><Relationship Id="rId36" Type="http://schemas.openxmlformats.org/officeDocument/2006/relationships/tags" Target="../tags/tag199.xml"/><Relationship Id="rId49" Type="http://schemas.openxmlformats.org/officeDocument/2006/relationships/image" Target="../media/image45.svg"/></Relationships>
</file>

<file path=ppt/slides/_rels/slide16.xml.rels><?xml version="1.0" encoding="UTF-8" standalone="yes"?>
<Relationships xmlns="http://schemas.openxmlformats.org/package/2006/relationships"><Relationship Id="rId13" Type="http://schemas.openxmlformats.org/officeDocument/2006/relationships/tags" Target="../tags/tag218.xml"/><Relationship Id="rId18" Type="http://schemas.openxmlformats.org/officeDocument/2006/relationships/tags" Target="../tags/tag223.xml"/><Relationship Id="rId26" Type="http://schemas.openxmlformats.org/officeDocument/2006/relationships/tags" Target="../tags/tag231.xml"/><Relationship Id="rId39" Type="http://schemas.openxmlformats.org/officeDocument/2006/relationships/image" Target="../media/image52.svg"/><Relationship Id="rId21" Type="http://schemas.openxmlformats.org/officeDocument/2006/relationships/tags" Target="../tags/tag226.xml"/><Relationship Id="rId34" Type="http://schemas.openxmlformats.org/officeDocument/2006/relationships/image" Target="../media/image49.svg"/><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tags" Target="../tags/tag222.xml"/><Relationship Id="rId25" Type="http://schemas.openxmlformats.org/officeDocument/2006/relationships/tags" Target="../tags/tag230.xml"/><Relationship Id="rId33" Type="http://schemas.openxmlformats.org/officeDocument/2006/relationships/notesSlide" Target="../notesSlides/notesSlide16.xml"/><Relationship Id="rId38" Type="http://schemas.openxmlformats.org/officeDocument/2006/relationships/image" Target="../media/image48.svg"/><Relationship Id="rId2" Type="http://schemas.openxmlformats.org/officeDocument/2006/relationships/tags" Target="../tags/tag207.xml"/><Relationship Id="rId16" Type="http://schemas.openxmlformats.org/officeDocument/2006/relationships/tags" Target="../tags/tag221.xml"/><Relationship Id="rId20" Type="http://schemas.openxmlformats.org/officeDocument/2006/relationships/tags" Target="../tags/tag225.xml"/><Relationship Id="rId29" Type="http://schemas.openxmlformats.org/officeDocument/2006/relationships/tags" Target="../tags/tag234.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24" Type="http://schemas.openxmlformats.org/officeDocument/2006/relationships/tags" Target="../tags/tag229.xml"/><Relationship Id="rId32" Type="http://schemas.openxmlformats.org/officeDocument/2006/relationships/slideLayout" Target="../slideLayouts/slideLayout7.xml"/><Relationship Id="rId37" Type="http://schemas.openxmlformats.org/officeDocument/2006/relationships/image" Target="../media/image51.svg"/><Relationship Id="rId40" Type="http://schemas.openxmlformats.org/officeDocument/2006/relationships/image" Target="../media/image37.png"/><Relationship Id="rId5" Type="http://schemas.openxmlformats.org/officeDocument/2006/relationships/tags" Target="../tags/tag210.xml"/><Relationship Id="rId15" Type="http://schemas.openxmlformats.org/officeDocument/2006/relationships/tags" Target="../tags/tag220.xml"/><Relationship Id="rId23" Type="http://schemas.openxmlformats.org/officeDocument/2006/relationships/tags" Target="../tags/tag228.xml"/><Relationship Id="rId28" Type="http://schemas.openxmlformats.org/officeDocument/2006/relationships/tags" Target="../tags/tag233.xml"/><Relationship Id="rId36" Type="http://schemas.openxmlformats.org/officeDocument/2006/relationships/image" Target="../media/image50.svg"/><Relationship Id="rId10" Type="http://schemas.openxmlformats.org/officeDocument/2006/relationships/tags" Target="../tags/tag215.xml"/><Relationship Id="rId19" Type="http://schemas.openxmlformats.org/officeDocument/2006/relationships/tags" Target="../tags/tag224.xml"/><Relationship Id="rId31" Type="http://schemas.openxmlformats.org/officeDocument/2006/relationships/tags" Target="../tags/tag236.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 Id="rId22" Type="http://schemas.openxmlformats.org/officeDocument/2006/relationships/tags" Target="../tags/tag227.xml"/><Relationship Id="rId27" Type="http://schemas.openxmlformats.org/officeDocument/2006/relationships/tags" Target="../tags/tag232.xml"/><Relationship Id="rId30" Type="http://schemas.openxmlformats.org/officeDocument/2006/relationships/tags" Target="../tags/tag235.xml"/><Relationship Id="rId35" Type="http://schemas.openxmlformats.org/officeDocument/2006/relationships/image" Target="../media/image6.svg"/><Relationship Id="rId8" Type="http://schemas.openxmlformats.org/officeDocument/2006/relationships/tags" Target="../tags/tag213.xml"/><Relationship Id="rId3" Type="http://schemas.openxmlformats.org/officeDocument/2006/relationships/tags" Target="../tags/tag208.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image" Target="../media/image54.pn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image" Target="../media/image6.svg"/><Relationship Id="rId5" Type="http://schemas.openxmlformats.org/officeDocument/2006/relationships/tags" Target="../tags/tag241.xml"/><Relationship Id="rId10" Type="http://schemas.openxmlformats.org/officeDocument/2006/relationships/image" Target="../media/image53.png"/><Relationship Id="rId4" Type="http://schemas.openxmlformats.org/officeDocument/2006/relationships/tags" Target="../tags/tag240.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tags" Target="../tags/tag256.xml"/><Relationship Id="rId18" Type="http://schemas.openxmlformats.org/officeDocument/2006/relationships/tags" Target="../tags/tag261.xml"/><Relationship Id="rId26" Type="http://schemas.openxmlformats.org/officeDocument/2006/relationships/notesSlide" Target="../notesSlides/notesSlide18.xml"/><Relationship Id="rId3" Type="http://schemas.openxmlformats.org/officeDocument/2006/relationships/tags" Target="../tags/tag246.xml"/><Relationship Id="rId21" Type="http://schemas.openxmlformats.org/officeDocument/2006/relationships/tags" Target="../tags/tag264.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tags" Target="../tags/tag260.xml"/><Relationship Id="rId25" Type="http://schemas.openxmlformats.org/officeDocument/2006/relationships/slideLayout" Target="../slideLayouts/slideLayout7.xml"/><Relationship Id="rId2" Type="http://schemas.openxmlformats.org/officeDocument/2006/relationships/tags" Target="../tags/tag245.xml"/><Relationship Id="rId16" Type="http://schemas.openxmlformats.org/officeDocument/2006/relationships/tags" Target="../tags/tag259.xml"/><Relationship Id="rId20" Type="http://schemas.openxmlformats.org/officeDocument/2006/relationships/tags" Target="../tags/tag263.xml"/><Relationship Id="rId29" Type="http://schemas.openxmlformats.org/officeDocument/2006/relationships/image" Target="../media/image6.svg"/><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24" Type="http://schemas.openxmlformats.org/officeDocument/2006/relationships/tags" Target="../tags/tag267.xml"/><Relationship Id="rId5" Type="http://schemas.openxmlformats.org/officeDocument/2006/relationships/tags" Target="../tags/tag248.xml"/><Relationship Id="rId15" Type="http://schemas.openxmlformats.org/officeDocument/2006/relationships/tags" Target="../tags/tag258.xml"/><Relationship Id="rId23" Type="http://schemas.openxmlformats.org/officeDocument/2006/relationships/tags" Target="../tags/tag266.xml"/><Relationship Id="rId28" Type="http://schemas.openxmlformats.org/officeDocument/2006/relationships/image" Target="../media/image44.svg"/><Relationship Id="rId10" Type="http://schemas.openxmlformats.org/officeDocument/2006/relationships/tags" Target="../tags/tag253.xml"/><Relationship Id="rId19" Type="http://schemas.openxmlformats.org/officeDocument/2006/relationships/tags" Target="../tags/tag262.xml"/><Relationship Id="rId31" Type="http://schemas.openxmlformats.org/officeDocument/2006/relationships/image" Target="../media/image56.svg"/><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tags" Target="../tags/tag257.xml"/><Relationship Id="rId22" Type="http://schemas.openxmlformats.org/officeDocument/2006/relationships/tags" Target="../tags/tag265.xml"/><Relationship Id="rId27" Type="http://schemas.openxmlformats.org/officeDocument/2006/relationships/image" Target="../media/image55.png"/><Relationship Id="rId30"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70.xml"/><Relationship Id="rId7" Type="http://schemas.openxmlformats.org/officeDocument/2006/relationships/tags" Target="../tags/tag274.xml"/><Relationship Id="rId12" Type="http://schemas.openxmlformats.org/officeDocument/2006/relationships/image" Target="../media/image6.sv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11" Type="http://schemas.openxmlformats.org/officeDocument/2006/relationships/image" Target="../media/image58.png"/><Relationship Id="rId5" Type="http://schemas.openxmlformats.org/officeDocument/2006/relationships/tags" Target="../tags/tag272.xml"/><Relationship Id="rId10" Type="http://schemas.openxmlformats.org/officeDocument/2006/relationships/image" Target="../media/image57.png"/><Relationship Id="rId4" Type="http://schemas.openxmlformats.org/officeDocument/2006/relationships/tags" Target="../tags/tag27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slideLayout" Target="../slideLayouts/slideLayout7.xml"/><Relationship Id="rId3" Type="http://schemas.openxmlformats.org/officeDocument/2006/relationships/tags" Target="../tags/tag277.xml"/><Relationship Id="rId21" Type="http://schemas.openxmlformats.org/officeDocument/2006/relationships/image" Target="../media/image59.png"/><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tags" Target="../tags/tag291.xml"/><Relationship Id="rId2" Type="http://schemas.openxmlformats.org/officeDocument/2006/relationships/tags" Target="../tags/tag276.xml"/><Relationship Id="rId16" Type="http://schemas.openxmlformats.org/officeDocument/2006/relationships/tags" Target="../tags/tag290.xml"/><Relationship Id="rId20" Type="http://schemas.openxmlformats.org/officeDocument/2006/relationships/image" Target="../media/image57.png"/><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24" Type="http://schemas.openxmlformats.org/officeDocument/2006/relationships/image" Target="../media/image62.svg"/><Relationship Id="rId5" Type="http://schemas.openxmlformats.org/officeDocument/2006/relationships/tags" Target="../tags/tag279.xml"/><Relationship Id="rId15" Type="http://schemas.openxmlformats.org/officeDocument/2006/relationships/tags" Target="../tags/tag289.xml"/><Relationship Id="rId23" Type="http://schemas.openxmlformats.org/officeDocument/2006/relationships/image" Target="../media/image61.svg"/><Relationship Id="rId10" Type="http://schemas.openxmlformats.org/officeDocument/2006/relationships/tags" Target="../tags/tag284.xml"/><Relationship Id="rId19" Type="http://schemas.openxmlformats.org/officeDocument/2006/relationships/notesSlide" Target="../notesSlides/notesSlide20.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 Id="rId22"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294.xml"/><Relationship Id="rId7" Type="http://schemas.openxmlformats.org/officeDocument/2006/relationships/notesSlide" Target="../notesSlides/notesSlide21.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slideLayout" Target="../slideLayouts/slideLayout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13" Type="http://schemas.openxmlformats.org/officeDocument/2006/relationships/tags" Target="../tags/tag309.xml"/><Relationship Id="rId18" Type="http://schemas.openxmlformats.org/officeDocument/2006/relationships/tags" Target="../tags/tag314.xml"/><Relationship Id="rId26" Type="http://schemas.openxmlformats.org/officeDocument/2006/relationships/tags" Target="../tags/tag322.xml"/><Relationship Id="rId3" Type="http://schemas.openxmlformats.org/officeDocument/2006/relationships/tags" Target="../tags/tag299.xml"/><Relationship Id="rId21" Type="http://schemas.openxmlformats.org/officeDocument/2006/relationships/tags" Target="../tags/tag317.xml"/><Relationship Id="rId34" Type="http://schemas.openxmlformats.org/officeDocument/2006/relationships/image" Target="../media/image56.svg"/><Relationship Id="rId7" Type="http://schemas.openxmlformats.org/officeDocument/2006/relationships/tags" Target="../tags/tag303.xml"/><Relationship Id="rId12" Type="http://schemas.openxmlformats.org/officeDocument/2006/relationships/tags" Target="../tags/tag308.xml"/><Relationship Id="rId17" Type="http://schemas.openxmlformats.org/officeDocument/2006/relationships/tags" Target="../tags/tag313.xml"/><Relationship Id="rId25" Type="http://schemas.openxmlformats.org/officeDocument/2006/relationships/tags" Target="../tags/tag321.xml"/><Relationship Id="rId33" Type="http://schemas.openxmlformats.org/officeDocument/2006/relationships/image" Target="../media/image46.svg"/><Relationship Id="rId2" Type="http://schemas.openxmlformats.org/officeDocument/2006/relationships/tags" Target="../tags/tag298.xml"/><Relationship Id="rId16" Type="http://schemas.openxmlformats.org/officeDocument/2006/relationships/tags" Target="../tags/tag312.xml"/><Relationship Id="rId20" Type="http://schemas.openxmlformats.org/officeDocument/2006/relationships/tags" Target="../tags/tag316.xml"/><Relationship Id="rId29" Type="http://schemas.openxmlformats.org/officeDocument/2006/relationships/image" Target="../media/image20.png"/><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tags" Target="../tags/tag307.xml"/><Relationship Id="rId24" Type="http://schemas.openxmlformats.org/officeDocument/2006/relationships/tags" Target="../tags/tag320.xml"/><Relationship Id="rId32" Type="http://schemas.openxmlformats.org/officeDocument/2006/relationships/image" Target="../media/image6.svg"/><Relationship Id="rId5" Type="http://schemas.openxmlformats.org/officeDocument/2006/relationships/tags" Target="../tags/tag301.xml"/><Relationship Id="rId15" Type="http://schemas.openxmlformats.org/officeDocument/2006/relationships/tags" Target="../tags/tag311.xml"/><Relationship Id="rId23" Type="http://schemas.openxmlformats.org/officeDocument/2006/relationships/tags" Target="../tags/tag319.xml"/><Relationship Id="rId28" Type="http://schemas.openxmlformats.org/officeDocument/2006/relationships/notesSlide" Target="../notesSlides/notesSlide22.xml"/><Relationship Id="rId10" Type="http://schemas.openxmlformats.org/officeDocument/2006/relationships/tags" Target="../tags/tag306.xml"/><Relationship Id="rId19" Type="http://schemas.openxmlformats.org/officeDocument/2006/relationships/tags" Target="../tags/tag315.xml"/><Relationship Id="rId31" Type="http://schemas.openxmlformats.org/officeDocument/2006/relationships/image" Target="../media/image44.svg"/><Relationship Id="rId4" Type="http://schemas.openxmlformats.org/officeDocument/2006/relationships/tags" Target="../tags/tag300.xml"/><Relationship Id="rId9" Type="http://schemas.openxmlformats.org/officeDocument/2006/relationships/tags" Target="../tags/tag305.xml"/><Relationship Id="rId14" Type="http://schemas.openxmlformats.org/officeDocument/2006/relationships/tags" Target="../tags/tag310.xml"/><Relationship Id="rId22" Type="http://schemas.openxmlformats.org/officeDocument/2006/relationships/tags" Target="../tags/tag318.xml"/><Relationship Id="rId27" Type="http://schemas.openxmlformats.org/officeDocument/2006/relationships/slideLayout" Target="../slideLayouts/slideLayout7.xml"/><Relationship Id="rId30" Type="http://schemas.openxmlformats.org/officeDocument/2006/relationships/image" Target="../media/image52.svg"/><Relationship Id="rId8" Type="http://schemas.openxmlformats.org/officeDocument/2006/relationships/tags" Target="../tags/tag304.xml"/></Relationships>
</file>

<file path=ppt/slides/_rels/slide23.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slideLayout" Target="../slideLayouts/slideLayout7.xml"/><Relationship Id="rId18" Type="http://schemas.openxmlformats.org/officeDocument/2006/relationships/image" Target="../media/image6.svg"/><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17" Type="http://schemas.openxmlformats.org/officeDocument/2006/relationships/image" Target="../media/image13.svg"/><Relationship Id="rId2" Type="http://schemas.openxmlformats.org/officeDocument/2006/relationships/tags" Target="../tags/tag324.xml"/><Relationship Id="rId16" Type="http://schemas.openxmlformats.org/officeDocument/2006/relationships/image" Target="../media/image59.png"/><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image" Target="../media/image65.png"/><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tags" Target="../tags/tag347.xml"/><Relationship Id="rId18" Type="http://schemas.openxmlformats.org/officeDocument/2006/relationships/notesSlide" Target="../notesSlides/notesSlide24.xml"/><Relationship Id="rId3" Type="http://schemas.openxmlformats.org/officeDocument/2006/relationships/tags" Target="../tags/tag337.xml"/><Relationship Id="rId21" Type="http://schemas.openxmlformats.org/officeDocument/2006/relationships/image" Target="../media/image68.svg"/><Relationship Id="rId7" Type="http://schemas.openxmlformats.org/officeDocument/2006/relationships/tags" Target="../tags/tag341.xml"/><Relationship Id="rId12" Type="http://schemas.openxmlformats.org/officeDocument/2006/relationships/tags" Target="../tags/tag346.xml"/><Relationship Id="rId17" Type="http://schemas.openxmlformats.org/officeDocument/2006/relationships/slideLayout" Target="../slideLayouts/slideLayout7.xml"/><Relationship Id="rId2" Type="http://schemas.openxmlformats.org/officeDocument/2006/relationships/tags" Target="../tags/tag336.xml"/><Relationship Id="rId16" Type="http://schemas.openxmlformats.org/officeDocument/2006/relationships/tags" Target="../tags/tag350.xml"/><Relationship Id="rId20" Type="http://schemas.openxmlformats.org/officeDocument/2006/relationships/image" Target="../media/image67.svg"/><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tags" Target="../tags/tag345.xml"/><Relationship Id="rId5" Type="http://schemas.openxmlformats.org/officeDocument/2006/relationships/tags" Target="../tags/tag339.xml"/><Relationship Id="rId15" Type="http://schemas.openxmlformats.org/officeDocument/2006/relationships/tags" Target="../tags/tag349.xml"/><Relationship Id="rId10" Type="http://schemas.openxmlformats.org/officeDocument/2006/relationships/tags" Target="../tags/tag344.xml"/><Relationship Id="rId19" Type="http://schemas.openxmlformats.org/officeDocument/2006/relationships/image" Target="../media/image66.png"/><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tags" Target="../tags/tag348.xml"/><Relationship Id="rId22" Type="http://schemas.openxmlformats.org/officeDocument/2006/relationships/image" Target="../media/image69.svg"/></Relationships>
</file>

<file path=ppt/slides/_rels/slide25.xml.rels><?xml version="1.0" encoding="UTF-8" standalone="yes"?>
<Relationships xmlns="http://schemas.openxmlformats.org/package/2006/relationships"><Relationship Id="rId13" Type="http://schemas.openxmlformats.org/officeDocument/2006/relationships/tags" Target="../tags/tag363.xml"/><Relationship Id="rId18" Type="http://schemas.openxmlformats.org/officeDocument/2006/relationships/tags" Target="../tags/tag368.xml"/><Relationship Id="rId26" Type="http://schemas.openxmlformats.org/officeDocument/2006/relationships/tags" Target="../tags/tag376.xml"/><Relationship Id="rId3" Type="http://schemas.openxmlformats.org/officeDocument/2006/relationships/tags" Target="../tags/tag353.xml"/><Relationship Id="rId21" Type="http://schemas.openxmlformats.org/officeDocument/2006/relationships/tags" Target="../tags/tag371.xml"/><Relationship Id="rId34" Type="http://schemas.openxmlformats.org/officeDocument/2006/relationships/image" Target="../media/image70.svg"/><Relationship Id="rId7" Type="http://schemas.openxmlformats.org/officeDocument/2006/relationships/tags" Target="../tags/tag357.xml"/><Relationship Id="rId12" Type="http://schemas.openxmlformats.org/officeDocument/2006/relationships/tags" Target="../tags/tag362.xml"/><Relationship Id="rId17" Type="http://schemas.openxmlformats.org/officeDocument/2006/relationships/tags" Target="../tags/tag367.xml"/><Relationship Id="rId25" Type="http://schemas.openxmlformats.org/officeDocument/2006/relationships/tags" Target="../tags/tag375.xml"/><Relationship Id="rId33" Type="http://schemas.openxmlformats.org/officeDocument/2006/relationships/image" Target="../media/image31.svg"/><Relationship Id="rId2" Type="http://schemas.openxmlformats.org/officeDocument/2006/relationships/tags" Target="../tags/tag352.xml"/><Relationship Id="rId16" Type="http://schemas.openxmlformats.org/officeDocument/2006/relationships/tags" Target="../tags/tag366.xml"/><Relationship Id="rId20" Type="http://schemas.openxmlformats.org/officeDocument/2006/relationships/tags" Target="../tags/tag370.xml"/><Relationship Id="rId29" Type="http://schemas.openxmlformats.org/officeDocument/2006/relationships/notesSlide" Target="../notesSlides/notesSlide25.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24" Type="http://schemas.openxmlformats.org/officeDocument/2006/relationships/tags" Target="../tags/tag374.xml"/><Relationship Id="rId32" Type="http://schemas.openxmlformats.org/officeDocument/2006/relationships/image" Target="../media/image6.svg"/><Relationship Id="rId5" Type="http://schemas.openxmlformats.org/officeDocument/2006/relationships/tags" Target="../tags/tag355.xml"/><Relationship Id="rId15" Type="http://schemas.openxmlformats.org/officeDocument/2006/relationships/tags" Target="../tags/tag365.xml"/><Relationship Id="rId23" Type="http://schemas.openxmlformats.org/officeDocument/2006/relationships/tags" Target="../tags/tag373.xml"/><Relationship Id="rId28" Type="http://schemas.openxmlformats.org/officeDocument/2006/relationships/slideLayout" Target="../slideLayouts/slideLayout7.xml"/><Relationship Id="rId36" Type="http://schemas.openxmlformats.org/officeDocument/2006/relationships/image" Target="../media/image71.svg"/><Relationship Id="rId10" Type="http://schemas.openxmlformats.org/officeDocument/2006/relationships/tags" Target="../tags/tag360.xml"/><Relationship Id="rId19" Type="http://schemas.openxmlformats.org/officeDocument/2006/relationships/tags" Target="../tags/tag369.xml"/><Relationship Id="rId31" Type="http://schemas.openxmlformats.org/officeDocument/2006/relationships/image" Target="../media/image38.png"/><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tags" Target="../tags/tag364.xml"/><Relationship Id="rId22" Type="http://schemas.openxmlformats.org/officeDocument/2006/relationships/tags" Target="../tags/tag372.xml"/><Relationship Id="rId27" Type="http://schemas.openxmlformats.org/officeDocument/2006/relationships/tags" Target="../tags/tag377.xml"/><Relationship Id="rId30" Type="http://schemas.openxmlformats.org/officeDocument/2006/relationships/image" Target="../media/image57.png"/><Relationship Id="rId35" Type="http://schemas.openxmlformats.org/officeDocument/2006/relationships/image" Target="../media/image46.svg"/><Relationship Id="rId8" Type="http://schemas.openxmlformats.org/officeDocument/2006/relationships/tags" Target="../tags/tag358.xml"/></Relationships>
</file>

<file path=ppt/slides/_rels/slide26.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image" Target="../media/image31.svg"/><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image" Target="../media/image72.pn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notesSlide" Target="../notesSlides/notesSlide26.xml"/><Relationship Id="rId5" Type="http://schemas.openxmlformats.org/officeDocument/2006/relationships/tags" Target="../tags/tag382.xml"/><Relationship Id="rId10" Type="http://schemas.openxmlformats.org/officeDocument/2006/relationships/slideLayout" Target="../slideLayouts/slideLayout7.xml"/><Relationship Id="rId4" Type="http://schemas.openxmlformats.org/officeDocument/2006/relationships/tags" Target="../tags/tag381.xml"/><Relationship Id="rId9" Type="http://schemas.openxmlformats.org/officeDocument/2006/relationships/tags" Target="../tags/tag3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8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88.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8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6.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5.png"/><Relationship Id="rId5" Type="http://schemas.openxmlformats.org/officeDocument/2006/relationships/tags" Target="../tags/tag11.xml"/><Relationship Id="rId10" Type="http://schemas.openxmlformats.org/officeDocument/2006/relationships/image" Target="../media/image4.png"/><Relationship Id="rId4" Type="http://schemas.openxmlformats.org/officeDocument/2006/relationships/tags" Target="../tags/tag10.xm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90.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tags" Target="../tags/tag398.xml"/><Relationship Id="rId13" Type="http://schemas.openxmlformats.org/officeDocument/2006/relationships/image" Target="../media/image73.svg"/><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notesSlide" Target="../notesSlides/notesSlide31.xml"/><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slideLayout" Target="../slideLayouts/slideLayout7.xml"/><Relationship Id="rId5" Type="http://schemas.openxmlformats.org/officeDocument/2006/relationships/tags" Target="../tags/tag395.xml"/><Relationship Id="rId10" Type="http://schemas.openxmlformats.org/officeDocument/2006/relationships/tags" Target="../tags/tag400.xml"/><Relationship Id="rId4" Type="http://schemas.openxmlformats.org/officeDocument/2006/relationships/tags" Target="../tags/tag394.xml"/><Relationship Id="rId9" Type="http://schemas.openxmlformats.org/officeDocument/2006/relationships/tags" Target="../tags/tag399.xml"/></Relationships>
</file>

<file path=ppt/slides/_rels/slide32.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image" Target="../media/image73.svg"/><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3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7.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9.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8.png"/><Relationship Id="rId5" Type="http://schemas.openxmlformats.org/officeDocument/2006/relationships/tags" Target="../tags/tag18.xml"/><Relationship Id="rId10" Type="http://schemas.openxmlformats.org/officeDocument/2006/relationships/image" Target="../media/image7.png"/><Relationship Id="rId4" Type="http://schemas.openxmlformats.org/officeDocument/2006/relationships/tags" Target="../tags/tag17.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slideLayout" Target="../slideLayouts/slideLayout7.xml"/><Relationship Id="rId3" Type="http://schemas.openxmlformats.org/officeDocument/2006/relationships/tags" Target="../tags/tag23.xml"/><Relationship Id="rId21" Type="http://schemas.openxmlformats.org/officeDocument/2006/relationships/image" Target="../media/image11.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10.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14.svg"/><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13.svg"/><Relationship Id="rId10" Type="http://schemas.openxmlformats.org/officeDocument/2006/relationships/tags" Target="../tags/tag30.xml"/><Relationship Id="rId19" Type="http://schemas.openxmlformats.org/officeDocument/2006/relationships/notesSlide" Target="../notesSlides/notesSlide5.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17.svg"/><Relationship Id="rId3" Type="http://schemas.openxmlformats.org/officeDocument/2006/relationships/tags" Target="../tags/tag40.xml"/><Relationship Id="rId21" Type="http://schemas.openxmlformats.org/officeDocument/2006/relationships/tags" Target="../tags/tag58.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image" Target="../media/image16.svg"/><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tags" Target="../tags/tag57.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5.png"/><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notesSlide" Target="../notesSlides/notesSlide6.xml"/><Relationship Id="rId28" Type="http://schemas.openxmlformats.org/officeDocument/2006/relationships/image" Target="../media/image19.svg"/><Relationship Id="rId10" Type="http://schemas.openxmlformats.org/officeDocument/2006/relationships/tags" Target="../tags/tag47.xml"/><Relationship Id="rId19" Type="http://schemas.openxmlformats.org/officeDocument/2006/relationships/tags" Target="../tags/tag56.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slideLayout" Target="../slideLayouts/slideLayout7.xml"/><Relationship Id="rId27" Type="http://schemas.openxmlformats.org/officeDocument/2006/relationships/image" Target="../media/image18.svg"/></Relationships>
</file>

<file path=ppt/slides/_rels/slide7.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image" Target="../media/image25.svg"/><Relationship Id="rId21" Type="http://schemas.openxmlformats.org/officeDocument/2006/relationships/tags" Target="../tags/tag79.xml"/><Relationship Id="rId34" Type="http://schemas.openxmlformats.org/officeDocument/2006/relationships/image" Target="../media/image20.png"/><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notesSlide" Target="../notesSlides/notesSlide7.xml"/><Relationship Id="rId38" Type="http://schemas.openxmlformats.org/officeDocument/2006/relationships/image" Target="../media/image24.svg"/><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29" Type="http://schemas.openxmlformats.org/officeDocument/2006/relationships/tags" Target="../tags/tag87.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slideLayout" Target="../slideLayouts/slideLayout7.xml"/><Relationship Id="rId37" Type="http://schemas.openxmlformats.org/officeDocument/2006/relationships/image" Target="../media/image23.svg"/><Relationship Id="rId40" Type="http://schemas.openxmlformats.org/officeDocument/2006/relationships/image" Target="../media/image26.svg"/><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image" Target="../media/image22.svg"/><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image" Target="../media/image21.svg"/><Relationship Id="rId8" Type="http://schemas.openxmlformats.org/officeDocument/2006/relationships/tags" Target="../tags/tag66.xml"/><Relationship Id="rId3" Type="http://schemas.openxmlformats.org/officeDocument/2006/relationships/tags" Target="../tags/tag6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92.xml"/><Relationship Id="rId7" Type="http://schemas.openxmlformats.org/officeDocument/2006/relationships/notesSlide" Target="../notesSlides/notesSlide9.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Layout" Target="../slideLayouts/slideLayout7.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red rectangular object with black border&#10;&#10;AI-generated content may be incorrect.">
            <a:extLst>
              <a:ext uri="{FF2B5EF4-FFF2-40B4-BE49-F238E27FC236}">
                <a16:creationId xmlns:a16="http://schemas.microsoft.com/office/drawing/2014/main" id="{94F0162F-17EB-2840-EEB3-6E0B819B4413}"/>
              </a:ext>
            </a:extLst>
          </p:cNvPr>
          <p:cNvPicPr>
            <a:picLocks noChangeAspect="1"/>
          </p:cNvPicPr>
          <p:nvPr/>
        </p:nvPicPr>
        <p:blipFill>
          <a:blip r:embed="rId9" cstate="print">
            <a:extLst>
              <a:ext uri="{28A0092B-C50C-407E-A947-70E740481C1C}">
                <a14:useLocalDpi xmlns:a14="http://schemas.microsoft.com/office/drawing/2010/main" val="0"/>
              </a:ext>
            </a:extLst>
          </a:blip>
          <a:srcRect r="11155" b="21454"/>
          <a:stretch/>
        </p:blipFill>
        <p:spPr>
          <a:xfrm>
            <a:off x="6099048" y="3785616"/>
            <a:ext cx="6092952" cy="3072384"/>
          </a:xfrm>
          <a:prstGeom prst="rect">
            <a:avLst/>
          </a:prstGeom>
        </p:spPr>
      </p:pic>
      <p:grpSp>
        <p:nvGrpSpPr>
          <p:cNvPr id="11" name="Group 10"/>
          <p:cNvGrpSpPr/>
          <p:nvPr>
            <p:custDataLst>
              <p:tags r:id="rId1"/>
            </p:custDataLst>
          </p:nvPr>
        </p:nvGrpSpPr>
        <p:grpSpPr>
          <a:xfrm>
            <a:off x="1098606" y="2981427"/>
            <a:ext cx="6007853" cy="500297"/>
            <a:chOff x="412925" y="3582296"/>
            <a:chExt cx="6007853" cy="500297"/>
          </a:xfrm>
        </p:grpSpPr>
        <p:grpSp>
          <p:nvGrpSpPr>
            <p:cNvPr id="12" name="Shape4329"/>
            <p:cNvGrpSpPr/>
            <p:nvPr>
              <p:custDataLst>
                <p:tags r:id="rId3"/>
              </p:custDataLst>
            </p:nvPr>
          </p:nvGrpSpPr>
          <p:grpSpPr>
            <a:xfrm>
              <a:off x="412925" y="3582296"/>
              <a:ext cx="579261" cy="500297"/>
              <a:chOff x="558752" y="1446767"/>
              <a:chExt cx="579261" cy="500297"/>
            </a:xfrm>
          </p:grpSpPr>
          <p:sp>
            <p:nvSpPr>
              <p:cNvPr id="13" name="Shape4325">
                <a:extLst>
                  <a:ext uri="{FF2B5EF4-FFF2-40B4-BE49-F238E27FC236}">
                    <a16:creationId xmlns:a16="http://schemas.microsoft.com/office/drawing/2014/main" id="{EB29E4FB-6D8E-A8FF-B862-AD5339A07FF8}"/>
                  </a:ext>
                </a:extLst>
              </p:cNvPr>
              <p:cNvSpPr/>
              <p:nvPr>
                <p:custDataLst>
                  <p:tags r:id="rId5"/>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p>
                <a:pPr defTabSz="731520"/>
                <a:endParaRPr lang="ru-RU" sz="400">
                  <a:solidFill>
                    <a:srgbClr val="000000"/>
                  </a:solidFill>
                  <a:latin typeface="Open Sans"/>
                </a:endParaRPr>
              </a:p>
            </p:txBody>
          </p:sp>
          <p:pic>
            <p:nvPicPr>
              <p:cNvPr id="15" name="Shape4334"/>
              <p:cNvPicPr/>
              <p:nvPr>
                <p:custDataLst>
                  <p:tags r:id="rId6"/>
                </p:custDataLst>
              </p:nvPr>
            </p:nvPicPr>
            <p:blipFill>
              <a:blip>
                <a:extLst>
                  <a:ext uri="{96DAC541-7B7A-43D3-8B79-37D633B846F1}">
                    <asvg:svgBlip xmlns:asvg="http://schemas.microsoft.com/office/drawing/2016/SVG/main" r:embed="rId10"/>
                  </a:ext>
                </a:extLst>
              </a:blip>
              <a:stretch>
                <a:fillRect/>
              </a:stretch>
            </p:blipFill>
            <p:spPr>
              <a:xfrm>
                <a:off x="603021" y="1446767"/>
                <a:ext cx="341345" cy="428497"/>
              </a:xfrm>
              <a:prstGeom prst="rect">
                <a:avLst/>
              </a:prstGeom>
            </p:spPr>
          </p:pic>
        </p:grpSp>
        <p:sp>
          <p:nvSpPr>
            <p:cNvPr id="16" name="Shape4335"/>
            <p:cNvSpPr/>
            <p:nvPr>
              <p:custDataLst>
                <p:tags r:id="rId4"/>
              </p:custDataLst>
            </p:nvPr>
          </p:nvSpPr>
          <p:spPr>
            <a:xfrm>
              <a:off x="1190721" y="3641461"/>
              <a:ext cx="523005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l">
                <a:lnSpc>
                  <a:spcPct val="100000"/>
                </a:lnSpc>
                <a:spcBef>
                  <a:spcPct val="0"/>
                </a:spcBef>
                <a:spcAft>
                  <a:spcPct val="0"/>
                </a:spcAft>
              </a:pPr>
              <a:r>
                <a:rPr sz="2400" dirty="0">
                  <a:solidFill>
                    <a:srgbClr val="000000"/>
                  </a:solidFill>
                  <a:latin typeface="Arial" panose="020B0604020202020204" pitchFamily="34" charset="0"/>
                  <a:cs typeface="Arial" panose="020B0604020202020204" pitchFamily="34" charset="0"/>
                </a:rPr>
                <a:t>Louisiana Department of Justice</a:t>
              </a:r>
            </a:p>
          </p:txBody>
        </p:sp>
      </p:grpSp>
      <p:sp>
        <p:nvSpPr>
          <p:cNvPr id="4" name="Shape4324">
            <a:extLst>
              <a:ext uri="{FF2B5EF4-FFF2-40B4-BE49-F238E27FC236}">
                <a16:creationId xmlns:a16="http://schemas.microsoft.com/office/drawing/2014/main" id="{E660C36E-E13E-59C0-5AAE-E9DB83628AA6}"/>
              </a:ext>
            </a:extLst>
          </p:cNvPr>
          <p:cNvSpPr/>
          <p:nvPr>
            <p:custDataLst>
              <p:tags r:id="rId2"/>
            </p:custDataLst>
          </p:nvPr>
        </p:nvSpPr>
        <p:spPr>
          <a:xfrm>
            <a:off x="1098606" y="1824042"/>
            <a:ext cx="4384214" cy="62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p>
            <a:pPr>
              <a:lnSpc>
                <a:spcPct val="85000"/>
              </a:lnSpc>
              <a:spcBef>
                <a:spcPct val="0"/>
              </a:spcBef>
              <a:spcAft>
                <a:spcPct val="0"/>
              </a:spcAft>
            </a:pPr>
            <a:r>
              <a:rPr lang="en-US" sz="4800" b="1" dirty="0">
                <a:solidFill>
                  <a:srgbClr val="000000"/>
                </a:solidFill>
                <a:latin typeface="Arial" panose="020B0604020202020204" pitchFamily="34" charset="0"/>
                <a:cs typeface="Arial" panose="020B0604020202020204" pitchFamily="34" charset="0"/>
              </a:rPr>
              <a:t>Public Bid Law</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6574" y="3002594"/>
            <a:ext cx="2857899" cy="2857899"/>
          </a:xfrm>
          <a:prstGeom prst="rect">
            <a:avLst/>
          </a:prstGeom>
        </p:spPr>
      </p:pic>
    </p:spTree>
    <p:extLst>
      <p:ext uri="{BB962C8B-B14F-4D97-AF65-F5344CB8AC3E}">
        <p14:creationId xmlns:p14="http://schemas.microsoft.com/office/powerpoint/2010/main" val="4282816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Shape4329"/>
          <p:cNvGrpSpPr/>
          <p:nvPr>
            <p:custDataLst>
              <p:tags r:id="rId1"/>
            </p:custDataLst>
          </p:nvPr>
        </p:nvGrpSpPr>
        <p:grpSpPr>
          <a:xfrm>
            <a:off x="0" y="0"/>
            <a:ext cx="12192000" cy="6161690"/>
            <a:chOff x="-635000" y="-635000"/>
            <a:chExt cx="12192000" cy="6161690"/>
          </a:xfrm>
        </p:grpSpPr>
        <p:sp>
          <p:nvSpPr>
            <p:cNvPr id="18" name="Shape4323">
              <a:extLst>
                <a:ext uri="{FF2B5EF4-FFF2-40B4-BE49-F238E27FC236}">
                  <a16:creationId xmlns:a16="http://schemas.microsoft.com/office/drawing/2014/main" id="{86CAA50E-EE54-A052-047D-7E12ADBF4E41}"/>
                </a:ext>
              </a:extLst>
            </p:cNvPr>
            <p:cNvSpPr/>
            <p:nvPr>
              <p:custDataLst>
                <p:tags r:id="rId13"/>
              </p:custDataLst>
            </p:nvPr>
          </p:nvSpPr>
          <p:spPr>
            <a:xfrm rot="10800000">
              <a:off x="-635000" y="-635000"/>
              <a:ext cx="12192000" cy="3465512"/>
            </a:xfrm>
            <a:prstGeom prst="round2SameRect">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marL="0" marR="0" lvl="0" indent="0" algn="ctr" defTabSz="914400">
                <a:lnSpc>
                  <a:spcPct val="100000"/>
                </a:lnSpc>
                <a:spcBef>
                  <a:spcPct val="0"/>
                </a:spcBef>
                <a:spcAft>
                  <a:spcPct val="0"/>
                </a:spcAft>
                <a:buNone/>
                <a:defRPr/>
              </a:pP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sp>
          <p:nvSpPr>
            <p:cNvPr id="19" name="Shape4324">
              <a:extLst>
                <a:ext uri="{FF2B5EF4-FFF2-40B4-BE49-F238E27FC236}">
                  <a16:creationId xmlns:a16="http://schemas.microsoft.com/office/drawing/2014/main" id="{C0123D95-80F7-6BED-E9A0-44B4DFD36550}"/>
                </a:ext>
              </a:extLst>
            </p:cNvPr>
            <p:cNvSpPr/>
            <p:nvPr>
              <p:custDataLst>
                <p:tags r:id="rId14"/>
              </p:custDataLst>
            </p:nvPr>
          </p:nvSpPr>
          <p:spPr>
            <a:xfrm>
              <a:off x="6312338" y="61310"/>
              <a:ext cx="4372304" cy="5465380"/>
            </a:xfrm>
            <a:prstGeom prst="rect">
              <a:avLst/>
            </a:prstGeom>
            <a:blipFill>
              <a:blip r:embed="rId17"/>
              <a:stretch>
                <a:fillRect l="-12450" t="-40" r="-12450" b="-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en-US" sz="1800" b="0" i="0" u="none" strike="noStrike" dirty="0">
                <a:solidFill>
                  <a:schemeClr val="tx1"/>
                </a:solidFill>
                <a:effectLst/>
                <a:latin typeface="Arial" panose="020B0604020202020204" pitchFamily="34" charset="0"/>
                <a:ea typeface="Sans Serif Collection" panose="020B0502040504020204" pitchFamily="34" charset="0"/>
                <a:cs typeface="Arial" panose="020B0604020202020204" pitchFamily="34" charset="0"/>
              </a:endParaRPr>
            </a:p>
          </p:txBody>
        </p:sp>
      </p:grpSp>
      <p:grpSp>
        <p:nvGrpSpPr>
          <p:cNvPr id="5" name="Group 4"/>
          <p:cNvGrpSpPr/>
          <p:nvPr>
            <p:custDataLst>
              <p:tags r:id="rId2"/>
            </p:custDataLst>
          </p:nvPr>
        </p:nvGrpSpPr>
        <p:grpSpPr>
          <a:xfrm>
            <a:off x="1047926" y="3793524"/>
            <a:ext cx="3400875" cy="804189"/>
            <a:chOff x="412926" y="3158524"/>
            <a:chExt cx="3400875" cy="804189"/>
          </a:xfrm>
        </p:grpSpPr>
        <p:grpSp>
          <p:nvGrpSpPr>
            <p:cNvPr id="6" name="Shape4327"/>
            <p:cNvGrpSpPr/>
            <p:nvPr>
              <p:custDataLst>
                <p:tags r:id="rId9"/>
              </p:custDataLst>
            </p:nvPr>
          </p:nvGrpSpPr>
          <p:grpSpPr>
            <a:xfrm>
              <a:off x="412926" y="3158524"/>
              <a:ext cx="579261" cy="500297"/>
              <a:chOff x="558752" y="1446767"/>
              <a:chExt cx="579261" cy="500297"/>
            </a:xfrm>
          </p:grpSpPr>
          <p:sp>
            <p:nvSpPr>
              <p:cNvPr id="7" name="Shape4326">
                <a:extLst>
                  <a:ext uri="{FF2B5EF4-FFF2-40B4-BE49-F238E27FC236}">
                    <a16:creationId xmlns:a16="http://schemas.microsoft.com/office/drawing/2014/main" id="{EB29E4FB-6D8E-A8FF-B862-AD5339A07FF8}"/>
                  </a:ext>
                </a:extLst>
              </p:cNvPr>
              <p:cNvSpPr/>
              <p:nvPr>
                <p:custDataLst>
                  <p:tags r:id="rId1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30"/>
              <p:cNvPicPr/>
              <p:nvPr>
                <p:custDataLst>
                  <p:tags r:id="rId12"/>
                </p:custDataLst>
              </p:nvPr>
            </p:nvPicPr>
            <p:blipFill>
              <a:blip>
                <a:extLst>
                  <a:ext uri="{96DAC541-7B7A-43D3-8B79-37D633B846F1}">
                    <asvg:svgBlip xmlns:asvg="http://schemas.microsoft.com/office/drawing/2016/SVG/main" r:embed="rId18"/>
                  </a:ext>
                </a:extLst>
              </a:blip>
              <a:stretch>
                <a:fillRect/>
              </a:stretch>
            </p:blipFill>
            <p:spPr>
              <a:xfrm>
                <a:off x="559445" y="1446767"/>
                <a:ext cx="428497" cy="428497"/>
              </a:xfrm>
              <a:prstGeom prst="rect">
                <a:avLst/>
              </a:prstGeom>
            </p:spPr>
          </p:pic>
        </p:grpSp>
        <p:sp>
          <p:nvSpPr>
            <p:cNvPr id="10" name="Shape4331"/>
            <p:cNvSpPr/>
            <p:nvPr>
              <p:custDataLst>
                <p:tags r:id="rId10"/>
              </p:custDataLst>
            </p:nvPr>
          </p:nvSpPr>
          <p:spPr>
            <a:xfrm>
              <a:off x="1244187" y="3224049"/>
              <a:ext cx="256961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Louisiana Uniform 
Bid Form</a:t>
              </a:r>
            </a:p>
          </p:txBody>
        </p:sp>
      </p:grpSp>
      <p:grpSp>
        <p:nvGrpSpPr>
          <p:cNvPr id="11" name="Group 10"/>
          <p:cNvGrpSpPr/>
          <p:nvPr>
            <p:custDataLst>
              <p:tags r:id="rId3"/>
            </p:custDataLst>
          </p:nvPr>
        </p:nvGrpSpPr>
        <p:grpSpPr>
          <a:xfrm>
            <a:off x="1047926" y="4885799"/>
            <a:ext cx="4324205" cy="1173563"/>
            <a:chOff x="412926" y="4250799"/>
            <a:chExt cx="4324205" cy="1173563"/>
          </a:xfrm>
        </p:grpSpPr>
        <p:grpSp>
          <p:nvGrpSpPr>
            <p:cNvPr id="12" name="Shape4328"/>
            <p:cNvGrpSpPr/>
            <p:nvPr>
              <p:custDataLst>
                <p:tags r:id="rId5"/>
              </p:custDataLst>
            </p:nvPr>
          </p:nvGrpSpPr>
          <p:grpSpPr>
            <a:xfrm>
              <a:off x="412926" y="4250799"/>
              <a:ext cx="579261" cy="500297"/>
              <a:chOff x="558752" y="1446767"/>
              <a:chExt cx="579261" cy="500297"/>
            </a:xfrm>
          </p:grpSpPr>
          <p:sp>
            <p:nvSpPr>
              <p:cNvPr id="13" name="Shape4326">
                <a:extLst>
                  <a:ext uri="{FF2B5EF4-FFF2-40B4-BE49-F238E27FC236}">
                    <a16:creationId xmlns:a16="http://schemas.microsoft.com/office/drawing/2014/main" id="{EB29E4FB-6D8E-A8FF-B862-AD5339A07FF8}"/>
                  </a:ext>
                </a:extLst>
              </p:cNvPr>
              <p:cNvSpPr/>
              <p:nvPr>
                <p:custDataLst>
                  <p:tags r:id="rId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5" name="Shape4332"/>
              <p:cNvPicPr/>
              <p:nvPr>
                <p:custDataLst>
                  <p:tags r:id="rId8"/>
                </p:custDataLst>
              </p:nvPr>
            </p:nvPicPr>
            <p:blipFill>
              <a:blip>
                <a:extLst>
                  <a:ext uri="{96DAC541-7B7A-43D3-8B79-37D633B846F1}">
                    <asvg:svgBlip xmlns:asvg="http://schemas.microsoft.com/office/drawing/2016/SVG/main" r:embed="rId19"/>
                  </a:ext>
                </a:extLst>
              </a:blip>
              <a:stretch>
                <a:fillRect/>
              </a:stretch>
            </p:blipFill>
            <p:spPr>
              <a:xfrm>
                <a:off x="558752" y="1449656"/>
                <a:ext cx="429883" cy="422718"/>
              </a:xfrm>
              <a:prstGeom prst="rect">
                <a:avLst/>
              </a:prstGeom>
            </p:spPr>
          </p:pic>
        </p:grpSp>
        <p:sp>
          <p:nvSpPr>
            <p:cNvPr id="16" name="Shape4333"/>
            <p:cNvSpPr/>
            <p:nvPr>
              <p:custDataLst>
                <p:tags r:id="rId6"/>
              </p:custDataLst>
            </p:nvPr>
          </p:nvSpPr>
          <p:spPr>
            <a:xfrm>
              <a:off x="1244187" y="4316366"/>
              <a:ext cx="3492944"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Bid documents shall only 
require the following: La. 
R.S. 38:2212(B)(2)</a:t>
              </a:r>
            </a:p>
          </p:txBody>
        </p:sp>
      </p:grpSp>
      <p:sp>
        <p:nvSpPr>
          <p:cNvPr id="4" name="Shape4325">
            <a:extLst>
              <a:ext uri="{FF2B5EF4-FFF2-40B4-BE49-F238E27FC236}">
                <a16:creationId xmlns:a16="http://schemas.microsoft.com/office/drawing/2014/main" id="{29B4505A-AAC6-3C4A-D219-CDAFC771DF6E}"/>
              </a:ext>
            </a:extLst>
          </p:cNvPr>
          <p:cNvSpPr/>
          <p:nvPr>
            <p:custDataLst>
              <p:tags r:id="rId4"/>
            </p:custDataLst>
          </p:nvPr>
        </p:nvSpPr>
        <p:spPr>
          <a:xfrm>
            <a:off x="1047926" y="1105679"/>
            <a:ext cx="3800720" cy="1255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8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Entity 
Prepares Bid</a:t>
            </a:r>
          </a:p>
        </p:txBody>
      </p:sp>
    </p:spTree>
    <p:extLst>
      <p:ext uri="{BB962C8B-B14F-4D97-AF65-F5344CB8AC3E}">
        <p14:creationId xmlns:p14="http://schemas.microsoft.com/office/powerpoint/2010/main" val="220985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899" y="0"/>
            <a:ext cx="5296201" cy="6858000"/>
          </a:xfrm>
          <a:prstGeom prst="rect">
            <a:avLst/>
          </a:prstGeom>
          <a:ln>
            <a:solidFill>
              <a:schemeClr val="tx1"/>
            </a:solidFill>
          </a:ln>
        </p:spPr>
      </p:pic>
    </p:spTree>
    <p:extLst>
      <p:ext uri="{BB962C8B-B14F-4D97-AF65-F5344CB8AC3E}">
        <p14:creationId xmlns:p14="http://schemas.microsoft.com/office/powerpoint/2010/main" val="359269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25">
            <a:extLst>
              <a:ext uri="{28A0092B-C50C-407E-A947-70E740481C1C}">
                <a14:useLocalDpi xmlns:a14="http://schemas.microsoft.com/office/drawing/2010/main" val="0"/>
              </a:ext>
            </a:extLst>
          </a:blip>
          <a:srcRect l="14198" t="62698"/>
          <a:stretch/>
        </p:blipFill>
        <p:spPr>
          <a:xfrm>
            <a:off x="0" y="0"/>
            <a:ext cx="3923172" cy="1719072"/>
          </a:xfrm>
          <a:prstGeom prst="rect">
            <a:avLst/>
          </a:prstGeom>
        </p:spPr>
      </p:pic>
      <p:pic>
        <p:nvPicPr>
          <p:cNvPr id="3" name="Shape4331"/>
          <p:cNvPicPr/>
          <p:nvPr>
            <p:custDataLst>
              <p:tags r:id="rId1"/>
            </p:custDataLst>
          </p:nvPr>
        </p:nvPicPr>
        <p:blipFill>
          <a:blip r:embed="rId26"/>
          <a:stretch>
            <a:fillRect/>
          </a:stretch>
        </p:blipFill>
        <p:spPr>
          <a:xfrm rot="20300556">
            <a:off x="-240771" y="-1011568"/>
            <a:ext cx="4385436" cy="4385436"/>
          </a:xfrm>
          <a:prstGeom prst="rect">
            <a:avLst/>
          </a:prstGeom>
        </p:spPr>
      </p:pic>
      <p:grpSp>
        <p:nvGrpSpPr>
          <p:cNvPr id="5" name="Group 4"/>
          <p:cNvGrpSpPr/>
          <p:nvPr>
            <p:custDataLst>
              <p:tags r:id="rId2"/>
            </p:custDataLst>
          </p:nvPr>
        </p:nvGrpSpPr>
        <p:grpSpPr>
          <a:xfrm>
            <a:off x="6245158" y="5133203"/>
            <a:ext cx="5001120" cy="734934"/>
            <a:chOff x="5753449" y="77694"/>
            <a:chExt cx="5001120" cy="734934"/>
          </a:xfrm>
        </p:grpSpPr>
        <p:grpSp>
          <p:nvGrpSpPr>
            <p:cNvPr id="6" name="Shape4326"/>
            <p:cNvGrpSpPr/>
            <p:nvPr>
              <p:custDataLst>
                <p:tags r:id="rId19"/>
              </p:custDataLst>
            </p:nvPr>
          </p:nvGrpSpPr>
          <p:grpSpPr>
            <a:xfrm>
              <a:off x="5753449" y="77694"/>
              <a:ext cx="579261" cy="500297"/>
              <a:chOff x="558752" y="1446767"/>
              <a:chExt cx="579261" cy="500297"/>
            </a:xfrm>
          </p:grpSpPr>
          <p:sp>
            <p:nvSpPr>
              <p:cNvPr id="7" name="Shape4325">
                <a:extLst>
                  <a:ext uri="{FF2B5EF4-FFF2-40B4-BE49-F238E27FC236}">
                    <a16:creationId xmlns:a16="http://schemas.microsoft.com/office/drawing/2014/main" id="{EB29E4FB-6D8E-A8FF-B862-AD5339A07FF8}"/>
                  </a:ext>
                </a:extLst>
              </p:cNvPr>
              <p:cNvSpPr/>
              <p:nvPr>
                <p:custDataLst>
                  <p:tags r:id="rId2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32"/>
              <p:cNvPicPr/>
              <p:nvPr>
                <p:custDataLst>
                  <p:tags r:id="rId22"/>
                </p:custDataLst>
              </p:nvPr>
            </p:nvPicPr>
            <p:blipFill>
              <a:blip>
                <a:extLst>
                  <a:ext uri="{96DAC541-7B7A-43D3-8B79-37D633B846F1}">
                    <asvg:svgBlip xmlns:asvg="http://schemas.microsoft.com/office/drawing/2016/SVG/main" r:embed="rId27"/>
                  </a:ext>
                </a:extLst>
              </a:blip>
              <a:stretch>
                <a:fillRect/>
              </a:stretch>
            </p:blipFill>
            <p:spPr>
              <a:xfrm>
                <a:off x="559445" y="1446767"/>
                <a:ext cx="428497" cy="428497"/>
              </a:xfrm>
              <a:prstGeom prst="rect">
                <a:avLst/>
              </a:prstGeom>
            </p:spPr>
          </p:pic>
        </p:grpSp>
        <p:sp>
          <p:nvSpPr>
            <p:cNvPr id="10" name="Shape4333"/>
            <p:cNvSpPr/>
            <p:nvPr>
              <p:custDataLst>
                <p:tags r:id="rId20"/>
              </p:custDataLst>
            </p:nvPr>
          </p:nvSpPr>
          <p:spPr>
            <a:xfrm>
              <a:off x="6584710" y="166297"/>
              <a:ext cx="4169859"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Boone Services, LLC v. Ascension 
Parish Government </a:t>
              </a: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(1st Circuit)</a:t>
              </a:r>
            </a:p>
          </p:txBody>
        </p:sp>
      </p:grpSp>
      <p:grpSp>
        <p:nvGrpSpPr>
          <p:cNvPr id="11" name="Group 10"/>
          <p:cNvGrpSpPr/>
          <p:nvPr>
            <p:custDataLst>
              <p:tags r:id="rId3"/>
            </p:custDataLst>
          </p:nvPr>
        </p:nvGrpSpPr>
        <p:grpSpPr>
          <a:xfrm>
            <a:off x="6186364" y="631522"/>
            <a:ext cx="5061587" cy="1381340"/>
            <a:chOff x="5753449" y="1100703"/>
            <a:chExt cx="5061587" cy="1381340"/>
          </a:xfrm>
        </p:grpSpPr>
        <p:grpSp>
          <p:nvGrpSpPr>
            <p:cNvPr id="12" name="Shape4327"/>
            <p:cNvGrpSpPr/>
            <p:nvPr>
              <p:custDataLst>
                <p:tags r:id="rId15"/>
              </p:custDataLst>
            </p:nvPr>
          </p:nvGrpSpPr>
          <p:grpSpPr>
            <a:xfrm>
              <a:off x="5753449" y="1100703"/>
              <a:ext cx="579261" cy="500297"/>
              <a:chOff x="558752" y="1446767"/>
              <a:chExt cx="579261" cy="500297"/>
            </a:xfrm>
          </p:grpSpPr>
          <p:sp>
            <p:nvSpPr>
              <p:cNvPr id="13" name="Shape4325">
                <a:extLst>
                  <a:ext uri="{FF2B5EF4-FFF2-40B4-BE49-F238E27FC236}">
                    <a16:creationId xmlns:a16="http://schemas.microsoft.com/office/drawing/2014/main" id="{EB29E4FB-6D8E-A8FF-B862-AD5339A07FF8}"/>
                  </a:ext>
                </a:extLst>
              </p:cNvPr>
              <p:cNvSpPr/>
              <p:nvPr>
                <p:custDataLst>
                  <p:tags r:id="rId1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5" name="Shape4334"/>
              <p:cNvPicPr/>
              <p:nvPr>
                <p:custDataLst>
                  <p:tags r:id="rId18"/>
                </p:custDataLst>
              </p:nvPr>
            </p:nvPicPr>
            <p:blipFill>
              <a:blip>
                <a:extLst>
                  <a:ext uri="{96DAC541-7B7A-43D3-8B79-37D633B846F1}">
                    <asvg:svgBlip xmlns:asvg="http://schemas.microsoft.com/office/drawing/2016/SVG/main" r:embed="rId28"/>
                  </a:ext>
                </a:extLst>
              </a:blip>
              <a:stretch>
                <a:fillRect/>
              </a:stretch>
            </p:blipFill>
            <p:spPr>
              <a:xfrm>
                <a:off x="559445" y="1446767"/>
                <a:ext cx="428497" cy="428497"/>
              </a:xfrm>
              <a:prstGeom prst="rect">
                <a:avLst/>
              </a:prstGeom>
            </p:spPr>
          </p:pic>
        </p:grpSp>
        <p:sp>
          <p:nvSpPr>
            <p:cNvPr id="16" name="Shape4335"/>
            <p:cNvSpPr/>
            <p:nvPr>
              <p:custDataLst>
                <p:tags r:id="rId16"/>
              </p:custDataLst>
            </p:nvPr>
          </p:nvSpPr>
          <p:spPr>
            <a:xfrm>
              <a:off x="6584711" y="1189381"/>
              <a:ext cx="4230325" cy="129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Ryan </a:t>
              </a:r>
              <a:r>
                <a:rPr sz="2100" i="1" dirty="0" err="1">
                  <a:solidFill>
                    <a:srgbClr val="000000"/>
                  </a:solidFill>
                  <a:latin typeface="Arial" panose="020B0604020202020204" pitchFamily="34" charset="0"/>
                  <a:ea typeface="Sans Serif Collection" panose="020B0502040504020204" pitchFamily="34" charset="0"/>
                  <a:cs typeface="Arial" panose="020B0604020202020204" pitchFamily="34" charset="0"/>
                </a:rPr>
                <a:t>Gootee</a:t>
              </a:r>
              <a:r>
                <a:rPr sz="21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General Contractors, 
LLC v. Plaquemines Parish School 
Board &amp; One Construction, Inc.</a:t>
              </a: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(5th Circuit)</a:t>
              </a:r>
            </a:p>
          </p:txBody>
        </p:sp>
      </p:grpSp>
      <p:grpSp>
        <p:nvGrpSpPr>
          <p:cNvPr id="17" name="Group 16"/>
          <p:cNvGrpSpPr/>
          <p:nvPr>
            <p:custDataLst>
              <p:tags r:id="rId4"/>
            </p:custDataLst>
          </p:nvPr>
        </p:nvGrpSpPr>
        <p:grpSpPr>
          <a:xfrm>
            <a:off x="6186364" y="2301012"/>
            <a:ext cx="4849991" cy="1058135"/>
            <a:chOff x="5753449" y="2770193"/>
            <a:chExt cx="4849991" cy="1058135"/>
          </a:xfrm>
        </p:grpSpPr>
        <p:grpSp>
          <p:nvGrpSpPr>
            <p:cNvPr id="18" name="Shape4328"/>
            <p:cNvGrpSpPr/>
            <p:nvPr>
              <p:custDataLst>
                <p:tags r:id="rId11"/>
              </p:custDataLst>
            </p:nvPr>
          </p:nvGrpSpPr>
          <p:grpSpPr>
            <a:xfrm>
              <a:off x="5753449" y="2770193"/>
              <a:ext cx="579261" cy="500297"/>
              <a:chOff x="558752" y="1446767"/>
              <a:chExt cx="579261" cy="500297"/>
            </a:xfrm>
          </p:grpSpPr>
          <p:sp>
            <p:nvSpPr>
              <p:cNvPr id="19" name="Shape4325">
                <a:extLst>
                  <a:ext uri="{FF2B5EF4-FFF2-40B4-BE49-F238E27FC236}">
                    <a16:creationId xmlns:a16="http://schemas.microsoft.com/office/drawing/2014/main" id="{EB29E4FB-6D8E-A8FF-B862-AD5339A07FF8}"/>
                  </a:ext>
                </a:extLst>
              </p:cNvPr>
              <p:cNvSpPr/>
              <p:nvPr>
                <p:custDataLst>
                  <p:tags r:id="rId13"/>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1" name="Shape4336"/>
              <p:cNvPicPr/>
              <p:nvPr>
                <p:custDataLst>
                  <p:tags r:id="rId14"/>
                </p:custDataLst>
              </p:nvPr>
            </p:nvPicPr>
            <p:blipFill>
              <a:blip>
                <a:extLst>
                  <a:ext uri="{96DAC541-7B7A-43D3-8B79-37D633B846F1}">
                    <asvg:svgBlip xmlns:asvg="http://schemas.microsoft.com/office/drawing/2016/SVG/main" r:embed="rId29"/>
                  </a:ext>
                </a:extLst>
              </a:blip>
              <a:stretch>
                <a:fillRect/>
              </a:stretch>
            </p:blipFill>
            <p:spPr>
              <a:xfrm>
                <a:off x="603021" y="1446767"/>
                <a:ext cx="341345" cy="428497"/>
              </a:xfrm>
              <a:prstGeom prst="rect">
                <a:avLst/>
              </a:prstGeom>
            </p:spPr>
          </p:pic>
        </p:grpSp>
        <p:sp>
          <p:nvSpPr>
            <p:cNvPr id="22" name="Shape4337"/>
            <p:cNvSpPr/>
            <p:nvPr>
              <p:custDataLst>
                <p:tags r:id="rId12"/>
              </p:custDataLst>
            </p:nvPr>
          </p:nvSpPr>
          <p:spPr>
            <a:xfrm>
              <a:off x="6584711" y="2858832"/>
              <a:ext cx="4018729" cy="96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Dynamic Constructors, L.L.C. v. 
Plaquemines Parish Government </a:t>
              </a: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(4th Circuit)</a:t>
              </a:r>
            </a:p>
          </p:txBody>
        </p:sp>
      </p:grpSp>
      <p:grpSp>
        <p:nvGrpSpPr>
          <p:cNvPr id="23" name="Group 22"/>
          <p:cNvGrpSpPr/>
          <p:nvPr>
            <p:custDataLst>
              <p:tags r:id="rId5"/>
            </p:custDataLst>
          </p:nvPr>
        </p:nvGrpSpPr>
        <p:grpSpPr>
          <a:xfrm>
            <a:off x="6186364" y="3647261"/>
            <a:ext cx="4965022" cy="1381340"/>
            <a:chOff x="5753449" y="4116441"/>
            <a:chExt cx="4965022" cy="1381340"/>
          </a:xfrm>
        </p:grpSpPr>
        <p:grpSp>
          <p:nvGrpSpPr>
            <p:cNvPr id="24" name="Shape4329"/>
            <p:cNvGrpSpPr/>
            <p:nvPr>
              <p:custDataLst>
                <p:tags r:id="rId7"/>
              </p:custDataLst>
            </p:nvPr>
          </p:nvGrpSpPr>
          <p:grpSpPr>
            <a:xfrm>
              <a:off x="5753449" y="4116441"/>
              <a:ext cx="579261" cy="500297"/>
              <a:chOff x="558752" y="1446767"/>
              <a:chExt cx="579261" cy="500297"/>
            </a:xfrm>
          </p:grpSpPr>
          <p:sp>
            <p:nvSpPr>
              <p:cNvPr id="25" name="Shape4325">
                <a:extLst>
                  <a:ext uri="{FF2B5EF4-FFF2-40B4-BE49-F238E27FC236}">
                    <a16:creationId xmlns:a16="http://schemas.microsoft.com/office/drawing/2014/main" id="{EB29E4FB-6D8E-A8FF-B862-AD5339A07FF8}"/>
                  </a:ext>
                </a:extLst>
              </p:cNvPr>
              <p:cNvSpPr/>
              <p:nvPr>
                <p:custDataLst>
                  <p:tags r:id="rId9"/>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7" name="Shape4338"/>
              <p:cNvPicPr/>
              <p:nvPr>
                <p:custDataLst>
                  <p:tags r:id="rId10"/>
                </p:custDataLst>
              </p:nvPr>
            </p:nvPicPr>
            <p:blipFill>
              <a:blip>
                <a:extLst>
                  <a:ext uri="{96DAC541-7B7A-43D3-8B79-37D633B846F1}">
                    <asvg:svgBlip xmlns:asvg="http://schemas.microsoft.com/office/drawing/2016/SVG/main" r:embed="rId30"/>
                  </a:ext>
                </a:extLst>
              </a:blip>
              <a:stretch>
                <a:fillRect/>
              </a:stretch>
            </p:blipFill>
            <p:spPr>
              <a:xfrm>
                <a:off x="617546" y="1446767"/>
                <a:ext cx="312294" cy="428497"/>
              </a:xfrm>
              <a:prstGeom prst="rect">
                <a:avLst/>
              </a:prstGeom>
            </p:spPr>
          </p:pic>
        </p:grpSp>
        <p:sp>
          <p:nvSpPr>
            <p:cNvPr id="28" name="Shape4339"/>
            <p:cNvSpPr/>
            <p:nvPr>
              <p:custDataLst>
                <p:tags r:id="rId8"/>
              </p:custDataLst>
            </p:nvPr>
          </p:nvSpPr>
          <p:spPr>
            <a:xfrm>
              <a:off x="6584711" y="4205119"/>
              <a:ext cx="4133760" cy="129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LeBlanc Marin, LLC v. Division 
of Administration, Office of Facility 
Planning and Control</a:t>
              </a: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(Supreme 
Court)</a:t>
              </a:r>
            </a:p>
          </p:txBody>
        </p:sp>
      </p:grpSp>
      <p:sp>
        <p:nvSpPr>
          <p:cNvPr id="4" name="Shape4324">
            <a:extLst>
              <a:ext uri="{FF2B5EF4-FFF2-40B4-BE49-F238E27FC236}">
                <a16:creationId xmlns:a16="http://schemas.microsoft.com/office/drawing/2014/main" id="{6E008C49-3E70-49CA-8852-2EB4DEF5458C}"/>
              </a:ext>
            </a:extLst>
          </p:cNvPr>
          <p:cNvSpPr/>
          <p:nvPr>
            <p:custDataLst>
              <p:tags r:id="rId6"/>
            </p:custDataLst>
          </p:nvPr>
        </p:nvSpPr>
        <p:spPr>
          <a:xfrm>
            <a:off x="492036" y="3318196"/>
            <a:ext cx="4950073" cy="1412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36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Written evidence 
of the authority of the 
person signing the bid</a:t>
            </a:r>
          </a:p>
        </p:txBody>
      </p:sp>
    </p:spTree>
    <p:extLst>
      <p:ext uri="{BB962C8B-B14F-4D97-AF65-F5344CB8AC3E}">
        <p14:creationId xmlns:p14="http://schemas.microsoft.com/office/powerpoint/2010/main" val="196409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4">
            <a:extLst>
              <a:ext uri="{28A0092B-C50C-407E-A947-70E740481C1C}">
                <a14:useLocalDpi xmlns:a14="http://schemas.microsoft.com/office/drawing/2010/main" val="0"/>
              </a:ext>
            </a:extLst>
          </a:blip>
          <a:srcRect l="9200" t="49995"/>
          <a:stretch/>
        </p:blipFill>
        <p:spPr>
          <a:xfrm>
            <a:off x="0" y="0"/>
            <a:ext cx="4151772" cy="2304687"/>
          </a:xfrm>
          <a:prstGeom prst="rect">
            <a:avLst/>
          </a:prstGeom>
        </p:spPr>
      </p:pic>
      <p:sp>
        <p:nvSpPr>
          <p:cNvPr id="4" name="TextBox 3"/>
          <p:cNvSpPr txBox="1"/>
          <p:nvPr/>
        </p:nvSpPr>
        <p:spPr>
          <a:xfrm>
            <a:off x="481263" y="2481150"/>
            <a:ext cx="11229474"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(5) Written evidence of the authority of the person signing the bid for public works shall be submitted at the time of bidding. The authority of the signature of the person submitting the bid shall be deemed sufficient and acceptable if any of the following conditions are met:</a:t>
            </a:r>
          </a:p>
          <a:p>
            <a:pPr lvl="1"/>
            <a:r>
              <a:rPr lang="en-US" dirty="0">
                <a:latin typeface="Arial" panose="020B0604020202020204" pitchFamily="34" charset="0"/>
                <a:cs typeface="Arial" panose="020B0604020202020204" pitchFamily="34" charset="0"/>
              </a:rPr>
              <a:t>(a) The signature on the bid is that of any corporate officer listed on the most current annual report on file with the secretary of state, or the signature on the bid is that of any member of a partnership, limited liability company, limited liability partnership, or other legal entity listed in the most current business records on file with the secretary of state.</a:t>
            </a:r>
          </a:p>
          <a:p>
            <a:pPr lvl="1"/>
            <a:r>
              <a:rPr lang="en-US" dirty="0">
                <a:latin typeface="Arial" panose="020B0604020202020204" pitchFamily="34" charset="0"/>
                <a:cs typeface="Arial" panose="020B0604020202020204" pitchFamily="34" charset="0"/>
              </a:rPr>
              <a:t>(b) The signature on the bid is that of an authorized representative as documented by the legal entity certifying the authority of the person.</a:t>
            </a:r>
          </a:p>
          <a:p>
            <a:pPr lvl="1"/>
            <a:r>
              <a:rPr lang="en-US" dirty="0">
                <a:latin typeface="Arial" panose="020B0604020202020204" pitchFamily="34" charset="0"/>
                <a:cs typeface="Arial" panose="020B0604020202020204" pitchFamily="34" charset="0"/>
              </a:rPr>
              <a:t>(c) The legal entity has filed in the appropriate records of the secretary of state of this state, an affidavit, resolution, or other acknowledged or authentic document indicating the names of all parties authorized to submit bids for public contracts. Such document on file with the secretary of state shall remain in effect and shall be binding upon the principal until specifically rescinded and canceled from the records of the office.</a:t>
            </a:r>
          </a:p>
        </p:txBody>
      </p:sp>
      <p:sp>
        <p:nvSpPr>
          <p:cNvPr id="6" name="Shape4324">
            <a:extLst>
              <a:ext uri="{FF2B5EF4-FFF2-40B4-BE49-F238E27FC236}">
                <a16:creationId xmlns:a16="http://schemas.microsoft.com/office/drawing/2014/main" id="{6E008C49-3E70-49CA-8852-2EB4DEF5458C}"/>
              </a:ext>
            </a:extLst>
          </p:cNvPr>
          <p:cNvSpPr/>
          <p:nvPr>
            <p:custDataLst>
              <p:tags r:id="rId1"/>
            </p:custDataLst>
          </p:nvPr>
        </p:nvSpPr>
        <p:spPr>
          <a:xfrm>
            <a:off x="2547242" y="759928"/>
            <a:ext cx="7867538" cy="78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 R.S. 38:2212(B)(5)</a:t>
            </a:r>
          </a:p>
        </p:txBody>
      </p:sp>
    </p:spTree>
    <p:extLst>
      <p:ext uri="{BB962C8B-B14F-4D97-AF65-F5344CB8AC3E}">
        <p14:creationId xmlns:p14="http://schemas.microsoft.com/office/powerpoint/2010/main" val="279946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35">
            <a:extLst>
              <a:ext uri="{28A0092B-C50C-407E-A947-70E740481C1C}">
                <a14:useLocalDpi xmlns:a14="http://schemas.microsoft.com/office/drawing/2010/main" val="0"/>
              </a:ext>
            </a:extLst>
          </a:blip>
          <a:srcRect l="2546" t="15017" r="3159"/>
          <a:stretch/>
        </p:blipFill>
        <p:spPr>
          <a:xfrm>
            <a:off x="0" y="0"/>
            <a:ext cx="12192000" cy="2276856"/>
          </a:xfrm>
          <a:prstGeom prst="rect">
            <a:avLst/>
          </a:prstGeom>
        </p:spPr>
      </p:pic>
      <p:pic>
        <p:nvPicPr>
          <p:cNvPr id="5" name="Shape821"/>
          <p:cNvPicPr/>
          <p:nvPr>
            <p:custDataLst>
              <p:tags r:id="rId1"/>
            </p:custDataLst>
          </p:nvPr>
        </p:nvPicPr>
        <p:blipFill>
          <a:blip r:embed="rId36"/>
          <a:stretch>
            <a:fillRect/>
          </a:stretch>
        </p:blipFill>
        <p:spPr>
          <a:xfrm>
            <a:off x="9355876" y="-153383"/>
            <a:ext cx="2836124" cy="2836124"/>
          </a:xfrm>
          <a:prstGeom prst="rect">
            <a:avLst/>
          </a:prstGeom>
        </p:spPr>
      </p:pic>
      <p:grpSp>
        <p:nvGrpSpPr>
          <p:cNvPr id="7" name="Group 6"/>
          <p:cNvGrpSpPr/>
          <p:nvPr>
            <p:custDataLst>
              <p:tags r:id="rId2"/>
            </p:custDataLst>
          </p:nvPr>
        </p:nvGrpSpPr>
        <p:grpSpPr>
          <a:xfrm>
            <a:off x="585588" y="2775856"/>
            <a:ext cx="4857813" cy="1173563"/>
            <a:chOff x="-49412" y="2140856"/>
            <a:chExt cx="4857813" cy="1173563"/>
          </a:xfrm>
        </p:grpSpPr>
        <p:grpSp>
          <p:nvGrpSpPr>
            <p:cNvPr id="8" name="Shape814"/>
            <p:cNvGrpSpPr/>
            <p:nvPr>
              <p:custDataLst>
                <p:tags r:id="rId29"/>
              </p:custDataLst>
            </p:nvPr>
          </p:nvGrpSpPr>
          <p:grpSpPr>
            <a:xfrm>
              <a:off x="-49412" y="2140856"/>
              <a:ext cx="579261" cy="500297"/>
              <a:chOff x="558752" y="1446767"/>
              <a:chExt cx="579261" cy="500297"/>
            </a:xfrm>
          </p:grpSpPr>
          <p:sp>
            <p:nvSpPr>
              <p:cNvPr id="9" name="Shape813">
                <a:extLst>
                  <a:ext uri="{FF2B5EF4-FFF2-40B4-BE49-F238E27FC236}">
                    <a16:creationId xmlns:a16="http://schemas.microsoft.com/office/drawing/2014/main" id="{EB29E4FB-6D8E-A8FF-B862-AD5339A07FF8}"/>
                  </a:ext>
                </a:extLst>
              </p:cNvPr>
              <p:cNvSpPr/>
              <p:nvPr>
                <p:custDataLst>
                  <p:tags r:id="rId3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1" name="Shape822"/>
              <p:cNvPicPr/>
              <p:nvPr>
                <p:custDataLst>
                  <p:tags r:id="rId32"/>
                </p:custDataLst>
              </p:nvPr>
            </p:nvPicPr>
            <p:blipFill>
              <a:blip>
                <a:extLst>
                  <a:ext uri="{96DAC541-7B7A-43D3-8B79-37D633B846F1}">
                    <asvg:svgBlip xmlns:asvg="http://schemas.microsoft.com/office/drawing/2016/SVG/main" r:embed="rId37"/>
                  </a:ext>
                </a:extLst>
              </a:blip>
              <a:stretch>
                <a:fillRect/>
              </a:stretch>
            </p:blipFill>
            <p:spPr>
              <a:xfrm>
                <a:off x="559445" y="1446767"/>
                <a:ext cx="428497" cy="428497"/>
              </a:xfrm>
              <a:prstGeom prst="rect">
                <a:avLst/>
              </a:prstGeom>
            </p:spPr>
          </p:pic>
        </p:grpSp>
        <p:sp>
          <p:nvSpPr>
            <p:cNvPr id="12" name="Shape823"/>
            <p:cNvSpPr/>
            <p:nvPr>
              <p:custDataLst>
                <p:tags r:id="rId30"/>
              </p:custDataLst>
            </p:nvPr>
          </p:nvSpPr>
          <p:spPr>
            <a:xfrm>
              <a:off x="781849" y="2206423"/>
              <a:ext cx="4026552"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Time Period:  25 days before 
bid opening date (starts with 
first ad)</a:t>
              </a:r>
            </a:p>
          </p:txBody>
        </p:sp>
      </p:grpSp>
      <p:grpSp>
        <p:nvGrpSpPr>
          <p:cNvPr id="13" name="Group 12"/>
          <p:cNvGrpSpPr/>
          <p:nvPr>
            <p:custDataLst>
              <p:tags r:id="rId3"/>
            </p:custDataLst>
          </p:nvPr>
        </p:nvGrpSpPr>
        <p:grpSpPr>
          <a:xfrm>
            <a:off x="585588" y="4237548"/>
            <a:ext cx="4753811" cy="804188"/>
            <a:chOff x="-49412" y="3602548"/>
            <a:chExt cx="4753811" cy="804188"/>
          </a:xfrm>
        </p:grpSpPr>
        <p:grpSp>
          <p:nvGrpSpPr>
            <p:cNvPr id="14" name="Shape815"/>
            <p:cNvGrpSpPr/>
            <p:nvPr>
              <p:custDataLst>
                <p:tags r:id="rId25"/>
              </p:custDataLst>
            </p:nvPr>
          </p:nvGrpSpPr>
          <p:grpSpPr>
            <a:xfrm>
              <a:off x="-49412" y="3602548"/>
              <a:ext cx="579261" cy="500297"/>
              <a:chOff x="558752" y="1446767"/>
              <a:chExt cx="579261" cy="500297"/>
            </a:xfrm>
          </p:grpSpPr>
          <p:sp>
            <p:nvSpPr>
              <p:cNvPr id="15" name="Shape813">
                <a:extLst>
                  <a:ext uri="{FF2B5EF4-FFF2-40B4-BE49-F238E27FC236}">
                    <a16:creationId xmlns:a16="http://schemas.microsoft.com/office/drawing/2014/main" id="{EB29E4FB-6D8E-A8FF-B862-AD5339A07FF8}"/>
                  </a:ext>
                </a:extLst>
              </p:cNvPr>
              <p:cNvSpPr/>
              <p:nvPr>
                <p:custDataLst>
                  <p:tags r:id="rId2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7" name="Shape824"/>
              <p:cNvPicPr/>
              <p:nvPr>
                <p:custDataLst>
                  <p:tags r:id="rId28"/>
                </p:custDataLst>
              </p:nvPr>
            </p:nvPicPr>
            <p:blipFill>
              <a:blip>
                <a:extLst>
                  <a:ext uri="{96DAC541-7B7A-43D3-8B79-37D633B846F1}">
                    <asvg:svgBlip xmlns:asvg="http://schemas.microsoft.com/office/drawing/2016/SVG/main" r:embed="rId38"/>
                  </a:ext>
                </a:extLst>
              </a:blip>
              <a:stretch>
                <a:fillRect/>
              </a:stretch>
            </p:blipFill>
            <p:spPr>
              <a:xfrm>
                <a:off x="559445" y="1446767"/>
                <a:ext cx="428497" cy="428497"/>
              </a:xfrm>
              <a:prstGeom prst="rect">
                <a:avLst/>
              </a:prstGeom>
            </p:spPr>
          </p:pic>
        </p:grpSp>
        <p:sp>
          <p:nvSpPr>
            <p:cNvPr id="18" name="Shape825"/>
            <p:cNvSpPr/>
            <p:nvPr>
              <p:custDataLst>
                <p:tags r:id="rId26"/>
              </p:custDataLst>
            </p:nvPr>
          </p:nvSpPr>
          <p:spPr>
            <a:xfrm>
              <a:off x="781850" y="3668072"/>
              <a:ext cx="3922549"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Cannot begin on a weekend 
or legal holiday</a:t>
              </a:r>
            </a:p>
          </p:txBody>
        </p:sp>
      </p:grpSp>
      <p:grpSp>
        <p:nvGrpSpPr>
          <p:cNvPr id="19" name="Group 18"/>
          <p:cNvGrpSpPr/>
          <p:nvPr>
            <p:custDataLst>
              <p:tags r:id="rId4"/>
            </p:custDataLst>
          </p:nvPr>
        </p:nvGrpSpPr>
        <p:grpSpPr>
          <a:xfrm>
            <a:off x="585588" y="5329822"/>
            <a:ext cx="4397167" cy="804275"/>
            <a:chOff x="-49412" y="4694822"/>
            <a:chExt cx="4397167" cy="804275"/>
          </a:xfrm>
        </p:grpSpPr>
        <p:grpSp>
          <p:nvGrpSpPr>
            <p:cNvPr id="20" name="Shape816"/>
            <p:cNvGrpSpPr/>
            <p:nvPr>
              <p:custDataLst>
                <p:tags r:id="rId21"/>
              </p:custDataLst>
            </p:nvPr>
          </p:nvGrpSpPr>
          <p:grpSpPr>
            <a:xfrm>
              <a:off x="-49412" y="4694822"/>
              <a:ext cx="579261" cy="500297"/>
              <a:chOff x="558752" y="1446767"/>
              <a:chExt cx="579261" cy="500297"/>
            </a:xfrm>
          </p:grpSpPr>
          <p:sp>
            <p:nvSpPr>
              <p:cNvPr id="21" name="Shape813">
                <a:extLst>
                  <a:ext uri="{FF2B5EF4-FFF2-40B4-BE49-F238E27FC236}">
                    <a16:creationId xmlns:a16="http://schemas.microsoft.com/office/drawing/2014/main" id="{EB29E4FB-6D8E-A8FF-B862-AD5339A07FF8}"/>
                  </a:ext>
                </a:extLst>
              </p:cNvPr>
              <p:cNvSpPr/>
              <p:nvPr>
                <p:custDataLst>
                  <p:tags r:id="rId23"/>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3" name="Shape826"/>
              <p:cNvPicPr/>
              <p:nvPr>
                <p:custDataLst>
                  <p:tags r:id="rId24"/>
                </p:custDataLst>
              </p:nvPr>
            </p:nvPicPr>
            <p:blipFill>
              <a:blip>
                <a:extLst>
                  <a:ext uri="{96DAC541-7B7A-43D3-8B79-37D633B846F1}">
                    <asvg:svgBlip xmlns:asvg="http://schemas.microsoft.com/office/drawing/2016/SVG/main" r:embed="rId39"/>
                  </a:ext>
                </a:extLst>
              </a:blip>
              <a:stretch>
                <a:fillRect/>
              </a:stretch>
            </p:blipFill>
            <p:spPr>
              <a:xfrm>
                <a:off x="559445" y="1446767"/>
                <a:ext cx="428497" cy="428497"/>
              </a:xfrm>
              <a:prstGeom prst="rect">
                <a:avLst/>
              </a:prstGeom>
            </p:spPr>
          </p:pic>
        </p:grpSp>
        <p:sp>
          <p:nvSpPr>
            <p:cNvPr id="24" name="Shape827"/>
            <p:cNvSpPr/>
            <p:nvPr>
              <p:custDataLst>
                <p:tags r:id="rId22"/>
              </p:custDataLst>
            </p:nvPr>
          </p:nvSpPr>
          <p:spPr>
            <a:xfrm>
              <a:off x="781850" y="4760262"/>
              <a:ext cx="3565906" cy="738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Frequency: Once a week 
for three different weeks</a:t>
              </a:r>
            </a:p>
          </p:txBody>
        </p:sp>
      </p:grpSp>
      <p:grpSp>
        <p:nvGrpSpPr>
          <p:cNvPr id="31" name="Group 30"/>
          <p:cNvGrpSpPr/>
          <p:nvPr>
            <p:custDataLst>
              <p:tags r:id="rId5"/>
            </p:custDataLst>
          </p:nvPr>
        </p:nvGrpSpPr>
        <p:grpSpPr>
          <a:xfrm>
            <a:off x="6458973" y="2771508"/>
            <a:ext cx="2148930" cy="500297"/>
            <a:chOff x="5807514" y="3602548"/>
            <a:chExt cx="2148930" cy="500297"/>
          </a:xfrm>
        </p:grpSpPr>
        <p:grpSp>
          <p:nvGrpSpPr>
            <p:cNvPr id="32" name="Shape818"/>
            <p:cNvGrpSpPr/>
            <p:nvPr>
              <p:custDataLst>
                <p:tags r:id="rId17"/>
              </p:custDataLst>
            </p:nvPr>
          </p:nvGrpSpPr>
          <p:grpSpPr>
            <a:xfrm>
              <a:off x="5807514" y="3602548"/>
              <a:ext cx="579261" cy="500297"/>
              <a:chOff x="558752" y="1446767"/>
              <a:chExt cx="579261" cy="500297"/>
            </a:xfrm>
          </p:grpSpPr>
          <p:sp>
            <p:nvSpPr>
              <p:cNvPr id="33" name="Shape813">
                <a:extLst>
                  <a:ext uri="{FF2B5EF4-FFF2-40B4-BE49-F238E27FC236}">
                    <a16:creationId xmlns:a16="http://schemas.microsoft.com/office/drawing/2014/main" id="{EB29E4FB-6D8E-A8FF-B862-AD5339A07FF8}"/>
                  </a:ext>
                </a:extLst>
              </p:cNvPr>
              <p:cNvSpPr/>
              <p:nvPr>
                <p:custDataLst>
                  <p:tags r:id="rId19"/>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35" name="Shape830"/>
              <p:cNvPicPr/>
              <p:nvPr>
                <p:custDataLst>
                  <p:tags r:id="rId20"/>
                </p:custDataLst>
              </p:nvPr>
            </p:nvPicPr>
            <p:blipFill>
              <a:blip>
                <a:extLst>
                  <a:ext uri="{96DAC541-7B7A-43D3-8B79-37D633B846F1}">
                    <asvg:svgBlip xmlns:asvg="http://schemas.microsoft.com/office/drawing/2016/SVG/main" r:embed="rId40"/>
                  </a:ext>
                </a:extLst>
              </a:blip>
              <a:stretch>
                <a:fillRect/>
              </a:stretch>
            </p:blipFill>
            <p:spPr>
              <a:xfrm>
                <a:off x="559445" y="1446767"/>
                <a:ext cx="428497" cy="428497"/>
              </a:xfrm>
              <a:prstGeom prst="rect">
                <a:avLst/>
              </a:prstGeom>
            </p:spPr>
          </p:pic>
        </p:grpSp>
        <p:sp>
          <p:nvSpPr>
            <p:cNvPr id="36" name="Shape831"/>
            <p:cNvSpPr/>
            <p:nvPr>
              <p:custDataLst>
                <p:tags r:id="rId18"/>
              </p:custDataLst>
            </p:nvPr>
          </p:nvSpPr>
          <p:spPr>
            <a:xfrm>
              <a:off x="6638776" y="3668031"/>
              <a:ext cx="131766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Contents:</a:t>
              </a:r>
            </a:p>
          </p:txBody>
        </p:sp>
      </p:grpSp>
      <p:grpSp>
        <p:nvGrpSpPr>
          <p:cNvPr id="37" name="Group 36"/>
          <p:cNvGrpSpPr/>
          <p:nvPr>
            <p:custDataLst>
              <p:tags r:id="rId6"/>
            </p:custDataLst>
          </p:nvPr>
        </p:nvGrpSpPr>
        <p:grpSpPr>
          <a:xfrm>
            <a:off x="7107579" y="3567064"/>
            <a:ext cx="4681676" cy="804188"/>
            <a:chOff x="5807514" y="4390845"/>
            <a:chExt cx="4681676" cy="804188"/>
          </a:xfrm>
        </p:grpSpPr>
        <p:grpSp>
          <p:nvGrpSpPr>
            <p:cNvPr id="38" name="Shape819"/>
            <p:cNvGrpSpPr/>
            <p:nvPr>
              <p:custDataLst>
                <p:tags r:id="rId13"/>
              </p:custDataLst>
            </p:nvPr>
          </p:nvGrpSpPr>
          <p:grpSpPr>
            <a:xfrm>
              <a:off x="5807514" y="4390845"/>
              <a:ext cx="579261" cy="500297"/>
              <a:chOff x="558752" y="1446767"/>
              <a:chExt cx="579261" cy="500297"/>
            </a:xfrm>
          </p:grpSpPr>
          <p:sp>
            <p:nvSpPr>
              <p:cNvPr id="39" name="Shape813">
                <a:extLst>
                  <a:ext uri="{FF2B5EF4-FFF2-40B4-BE49-F238E27FC236}">
                    <a16:creationId xmlns:a16="http://schemas.microsoft.com/office/drawing/2014/main" id="{EB29E4FB-6D8E-A8FF-B862-AD5339A07FF8}"/>
                  </a:ext>
                </a:extLst>
              </p:cNvPr>
              <p:cNvSpPr/>
              <p:nvPr>
                <p:custDataLst>
                  <p:tags r:id="rId15"/>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41" name="Shape832"/>
              <p:cNvPicPr/>
              <p:nvPr>
                <p:custDataLst>
                  <p:tags r:id="rId16"/>
                </p:custDataLst>
              </p:nvPr>
            </p:nvPicPr>
            <p:blipFill>
              <a:blip>
                <a:extLst>
                  <a:ext uri="{96DAC541-7B7A-43D3-8B79-37D633B846F1}">
                    <asvg:svgBlip xmlns:asvg="http://schemas.microsoft.com/office/drawing/2016/SVG/main" r:embed="rId41"/>
                  </a:ext>
                </a:extLst>
              </a:blip>
              <a:stretch>
                <a:fillRect/>
              </a:stretch>
            </p:blipFill>
            <p:spPr>
              <a:xfrm>
                <a:off x="559445" y="1446767"/>
                <a:ext cx="428497" cy="428497"/>
              </a:xfrm>
              <a:prstGeom prst="rect">
                <a:avLst/>
              </a:prstGeom>
            </p:spPr>
          </p:pic>
        </p:grpSp>
        <p:sp>
          <p:nvSpPr>
            <p:cNvPr id="42" name="Shape833"/>
            <p:cNvSpPr/>
            <p:nvPr>
              <p:custDataLst>
                <p:tags r:id="rId14"/>
              </p:custDataLst>
            </p:nvPr>
          </p:nvSpPr>
          <p:spPr>
            <a:xfrm>
              <a:off x="6638777" y="4456369"/>
              <a:ext cx="3850413"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Must state when and where 
bids will be opened</a:t>
              </a:r>
            </a:p>
          </p:txBody>
        </p:sp>
      </p:grpSp>
      <p:sp>
        <p:nvSpPr>
          <p:cNvPr id="6" name="Shape812">
            <a:extLst>
              <a:ext uri="{FF2B5EF4-FFF2-40B4-BE49-F238E27FC236}">
                <a16:creationId xmlns:a16="http://schemas.microsoft.com/office/drawing/2014/main" id="{1A6C7713-B6E9-0532-1B8D-F871B3B20A46}"/>
              </a:ext>
            </a:extLst>
          </p:cNvPr>
          <p:cNvSpPr/>
          <p:nvPr>
            <p:custDataLst>
              <p:tags r:id="rId7"/>
            </p:custDataLst>
          </p:nvPr>
        </p:nvSpPr>
        <p:spPr>
          <a:xfrm>
            <a:off x="587286" y="1360252"/>
            <a:ext cx="5012206" cy="62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8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Entity Advertises</a:t>
            </a:r>
          </a:p>
        </p:txBody>
      </p:sp>
      <p:grpSp>
        <p:nvGrpSpPr>
          <p:cNvPr id="40" name="Group 39"/>
          <p:cNvGrpSpPr/>
          <p:nvPr>
            <p:custDataLst>
              <p:tags r:id="rId8"/>
            </p:custDataLst>
          </p:nvPr>
        </p:nvGrpSpPr>
        <p:grpSpPr>
          <a:xfrm>
            <a:off x="7108272" y="4496956"/>
            <a:ext cx="4545971" cy="1204022"/>
            <a:chOff x="6473272" y="3861956"/>
            <a:chExt cx="4545971" cy="1204022"/>
          </a:xfrm>
        </p:grpSpPr>
        <p:grpSp>
          <p:nvGrpSpPr>
            <p:cNvPr id="47" name="Shape817"/>
            <p:cNvGrpSpPr/>
            <p:nvPr>
              <p:custDataLst>
                <p:tags r:id="rId9"/>
              </p:custDataLst>
            </p:nvPr>
          </p:nvGrpSpPr>
          <p:grpSpPr>
            <a:xfrm>
              <a:off x="6473272" y="3861956"/>
              <a:ext cx="574808" cy="508916"/>
              <a:chOff x="1224510" y="3167867"/>
              <a:chExt cx="574808" cy="508916"/>
            </a:xfrm>
          </p:grpSpPr>
          <p:sp>
            <p:nvSpPr>
              <p:cNvPr id="49" name="Shape813">
                <a:extLst>
                  <a:ext uri="{FF2B5EF4-FFF2-40B4-BE49-F238E27FC236}">
                    <a16:creationId xmlns:a16="http://schemas.microsoft.com/office/drawing/2014/main" id="{EB29E4FB-6D8E-A8FF-B862-AD5339A07FF8}"/>
                  </a:ext>
                </a:extLst>
              </p:cNvPr>
              <p:cNvSpPr/>
              <p:nvPr>
                <p:custDataLst>
                  <p:tags r:id="rId11"/>
                </p:custDataLst>
              </p:nvPr>
            </p:nvSpPr>
            <p:spPr>
              <a:xfrm rot="2700000">
                <a:off x="1463338" y="334080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50" name="Shape828"/>
              <p:cNvPicPr/>
              <p:nvPr>
                <p:custDataLst>
                  <p:tags r:id="rId12"/>
                </p:custDataLst>
              </p:nvPr>
            </p:nvPicPr>
            <p:blipFill>
              <a:blip>
                <a:extLst>
                  <a:ext uri="{96DAC541-7B7A-43D3-8B79-37D633B846F1}">
                    <asvg:svgBlip xmlns:asvg="http://schemas.microsoft.com/office/drawing/2016/SVG/main" r:embed="rId42"/>
                  </a:ext>
                </a:extLst>
              </a:blip>
              <a:stretch>
                <a:fillRect/>
              </a:stretch>
            </p:blipFill>
            <p:spPr>
              <a:xfrm>
                <a:off x="1224510" y="3167867"/>
                <a:ext cx="428497" cy="428497"/>
              </a:xfrm>
              <a:prstGeom prst="rect">
                <a:avLst/>
              </a:prstGeom>
            </p:spPr>
          </p:pic>
        </p:grpSp>
        <p:sp>
          <p:nvSpPr>
            <p:cNvPr id="48" name="Shape829"/>
            <p:cNvSpPr/>
            <p:nvPr>
              <p:custDataLst>
                <p:tags r:id="rId10"/>
              </p:custDataLst>
            </p:nvPr>
          </p:nvSpPr>
          <p:spPr>
            <a:xfrm>
              <a:off x="7115930" y="3957982"/>
              <a:ext cx="3903313"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Must include time and place 
of any mandatory pre-bid 
conference</a:t>
              </a:r>
            </a:p>
          </p:txBody>
        </p:sp>
      </p:grpSp>
    </p:spTree>
    <p:extLst>
      <p:ext uri="{BB962C8B-B14F-4D97-AF65-F5344CB8AC3E}">
        <p14:creationId xmlns:p14="http://schemas.microsoft.com/office/powerpoint/2010/main" val="292879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45">
            <a:extLst>
              <a:ext uri="{28A0092B-C50C-407E-A947-70E740481C1C}">
                <a14:useLocalDpi xmlns:a14="http://schemas.microsoft.com/office/drawing/2010/main" val="0"/>
              </a:ext>
            </a:extLst>
          </a:blip>
          <a:srcRect l="2546" t="15017" r="3159"/>
          <a:stretch/>
        </p:blipFill>
        <p:spPr>
          <a:xfrm>
            <a:off x="0" y="0"/>
            <a:ext cx="12192000" cy="2276856"/>
          </a:xfrm>
          <a:prstGeom prst="rect">
            <a:avLst/>
          </a:prstGeom>
        </p:spPr>
      </p:pic>
      <p:pic>
        <p:nvPicPr>
          <p:cNvPr id="5" name="Shape823"/>
          <p:cNvPicPr/>
          <p:nvPr>
            <p:custDataLst>
              <p:tags r:id="rId1"/>
            </p:custDataLst>
          </p:nvPr>
        </p:nvPicPr>
        <p:blipFill>
          <a:blip r:embed="rId46"/>
          <a:stretch>
            <a:fillRect/>
          </a:stretch>
        </p:blipFill>
        <p:spPr>
          <a:xfrm>
            <a:off x="9355876" y="-153383"/>
            <a:ext cx="2836124" cy="2836124"/>
          </a:xfrm>
          <a:prstGeom prst="rect">
            <a:avLst/>
          </a:prstGeom>
        </p:spPr>
      </p:pic>
      <p:grpSp>
        <p:nvGrpSpPr>
          <p:cNvPr id="7" name="Group 6"/>
          <p:cNvGrpSpPr/>
          <p:nvPr>
            <p:custDataLst>
              <p:tags r:id="rId2"/>
            </p:custDataLst>
          </p:nvPr>
        </p:nvGrpSpPr>
        <p:grpSpPr>
          <a:xfrm>
            <a:off x="587286" y="3234262"/>
            <a:ext cx="5008687" cy="500297"/>
            <a:chOff x="-49412" y="2140856"/>
            <a:chExt cx="5008687" cy="500297"/>
          </a:xfrm>
        </p:grpSpPr>
        <p:grpSp>
          <p:nvGrpSpPr>
            <p:cNvPr id="8" name="Shape814"/>
            <p:cNvGrpSpPr/>
            <p:nvPr>
              <p:custDataLst>
                <p:tags r:id="rId39"/>
              </p:custDataLst>
            </p:nvPr>
          </p:nvGrpSpPr>
          <p:grpSpPr>
            <a:xfrm>
              <a:off x="-49412" y="2140856"/>
              <a:ext cx="579261" cy="500297"/>
              <a:chOff x="558752" y="1446767"/>
              <a:chExt cx="579261" cy="500297"/>
            </a:xfrm>
          </p:grpSpPr>
          <p:sp>
            <p:nvSpPr>
              <p:cNvPr id="9" name="Shape813">
                <a:extLst>
                  <a:ext uri="{FF2B5EF4-FFF2-40B4-BE49-F238E27FC236}">
                    <a16:creationId xmlns:a16="http://schemas.microsoft.com/office/drawing/2014/main" id="{EB29E4FB-6D8E-A8FF-B862-AD5339A07FF8}"/>
                  </a:ext>
                </a:extLst>
              </p:cNvPr>
              <p:cNvSpPr/>
              <p:nvPr>
                <p:custDataLst>
                  <p:tags r:id="rId4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1" name="Shape824"/>
              <p:cNvPicPr/>
              <p:nvPr>
                <p:custDataLst>
                  <p:tags r:id="rId42"/>
                </p:custDataLst>
              </p:nvPr>
            </p:nvPicPr>
            <p:blipFill>
              <a:blip>
                <a:extLst>
                  <a:ext uri="{96DAC541-7B7A-43D3-8B79-37D633B846F1}">
                    <asvg:svgBlip xmlns:asvg="http://schemas.microsoft.com/office/drawing/2016/SVG/main" r:embed="rId47"/>
                  </a:ext>
                </a:extLst>
              </a:blip>
              <a:stretch>
                <a:fillRect/>
              </a:stretch>
            </p:blipFill>
            <p:spPr>
              <a:xfrm>
                <a:off x="559445" y="1446767"/>
                <a:ext cx="428497" cy="428497"/>
              </a:xfrm>
              <a:prstGeom prst="rect">
                <a:avLst/>
              </a:prstGeom>
            </p:spPr>
          </p:pic>
        </p:grpSp>
        <p:sp>
          <p:nvSpPr>
            <p:cNvPr id="12" name="Shape825"/>
            <p:cNvSpPr/>
            <p:nvPr>
              <p:custDataLst>
                <p:tags r:id="rId40"/>
              </p:custDataLst>
            </p:nvPr>
          </p:nvSpPr>
          <p:spPr>
            <a:xfrm>
              <a:off x="781849" y="2144783"/>
              <a:ext cx="417742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No need to re-advertise if done before 7 days 
of bid opening date</a:t>
              </a:r>
            </a:p>
          </p:txBody>
        </p:sp>
      </p:grpSp>
      <p:grpSp>
        <p:nvGrpSpPr>
          <p:cNvPr id="13" name="Group 12"/>
          <p:cNvGrpSpPr/>
          <p:nvPr>
            <p:custDataLst>
              <p:tags r:id="rId3"/>
            </p:custDataLst>
          </p:nvPr>
        </p:nvGrpSpPr>
        <p:grpSpPr>
          <a:xfrm>
            <a:off x="587286" y="4022558"/>
            <a:ext cx="5485710" cy="500297"/>
            <a:chOff x="-49412" y="2929153"/>
            <a:chExt cx="5485710" cy="500297"/>
          </a:xfrm>
        </p:grpSpPr>
        <p:grpSp>
          <p:nvGrpSpPr>
            <p:cNvPr id="14" name="Shape815"/>
            <p:cNvGrpSpPr/>
            <p:nvPr>
              <p:custDataLst>
                <p:tags r:id="rId35"/>
              </p:custDataLst>
            </p:nvPr>
          </p:nvGrpSpPr>
          <p:grpSpPr>
            <a:xfrm>
              <a:off x="-49412" y="2929153"/>
              <a:ext cx="579261" cy="500297"/>
              <a:chOff x="558752" y="1446767"/>
              <a:chExt cx="579261" cy="500297"/>
            </a:xfrm>
          </p:grpSpPr>
          <p:sp>
            <p:nvSpPr>
              <p:cNvPr id="15" name="Shape813">
                <a:extLst>
                  <a:ext uri="{FF2B5EF4-FFF2-40B4-BE49-F238E27FC236}">
                    <a16:creationId xmlns:a16="http://schemas.microsoft.com/office/drawing/2014/main" id="{EB29E4FB-6D8E-A8FF-B862-AD5339A07FF8}"/>
                  </a:ext>
                </a:extLst>
              </p:cNvPr>
              <p:cNvSpPr/>
              <p:nvPr>
                <p:custDataLst>
                  <p:tags r:id="rId3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7" name="Shape826"/>
              <p:cNvPicPr/>
              <p:nvPr>
                <p:custDataLst>
                  <p:tags r:id="rId38"/>
                </p:custDataLst>
              </p:nvPr>
            </p:nvPicPr>
            <p:blipFill>
              <a:blip>
                <a:extLst>
                  <a:ext uri="{96DAC541-7B7A-43D3-8B79-37D633B846F1}">
                    <asvg:svgBlip xmlns:asvg="http://schemas.microsoft.com/office/drawing/2016/SVG/main" r:embed="rId48"/>
                  </a:ext>
                </a:extLst>
              </a:blip>
              <a:stretch>
                <a:fillRect/>
              </a:stretch>
            </p:blipFill>
            <p:spPr>
              <a:xfrm>
                <a:off x="559445" y="1446767"/>
                <a:ext cx="428497" cy="428497"/>
              </a:xfrm>
              <a:prstGeom prst="rect">
                <a:avLst/>
              </a:prstGeom>
            </p:spPr>
          </p:pic>
        </p:grpSp>
        <p:sp>
          <p:nvSpPr>
            <p:cNvPr id="18" name="Shape827"/>
            <p:cNvSpPr/>
            <p:nvPr>
              <p:custDataLst>
                <p:tags r:id="rId36"/>
              </p:custDataLst>
            </p:nvPr>
          </p:nvSpPr>
          <p:spPr>
            <a:xfrm>
              <a:off x="781849" y="2933080"/>
              <a:ext cx="4654449"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If done within timeframe</a:t>
              </a: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(before 7 days)</a:t>
              </a: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bid period may be extended up to 30 days after issuance.</a:t>
              </a:r>
            </a:p>
          </p:txBody>
        </p:sp>
      </p:grpSp>
      <p:grpSp>
        <p:nvGrpSpPr>
          <p:cNvPr id="19" name="Group 18"/>
          <p:cNvGrpSpPr/>
          <p:nvPr>
            <p:custDataLst>
              <p:tags r:id="rId4"/>
            </p:custDataLst>
          </p:nvPr>
        </p:nvGrpSpPr>
        <p:grpSpPr>
          <a:xfrm>
            <a:off x="6567991" y="4018687"/>
            <a:ext cx="1495058" cy="500297"/>
            <a:chOff x="-49412" y="3717449"/>
            <a:chExt cx="1495058" cy="500297"/>
          </a:xfrm>
        </p:grpSpPr>
        <p:grpSp>
          <p:nvGrpSpPr>
            <p:cNvPr id="20" name="Shape816"/>
            <p:cNvGrpSpPr/>
            <p:nvPr>
              <p:custDataLst>
                <p:tags r:id="rId31"/>
              </p:custDataLst>
            </p:nvPr>
          </p:nvGrpSpPr>
          <p:grpSpPr>
            <a:xfrm>
              <a:off x="-49412" y="3717449"/>
              <a:ext cx="579261" cy="500297"/>
              <a:chOff x="558752" y="1446767"/>
              <a:chExt cx="579261" cy="500297"/>
            </a:xfrm>
          </p:grpSpPr>
          <p:sp>
            <p:nvSpPr>
              <p:cNvPr id="21" name="Shape813">
                <a:extLst>
                  <a:ext uri="{FF2B5EF4-FFF2-40B4-BE49-F238E27FC236}">
                    <a16:creationId xmlns:a16="http://schemas.microsoft.com/office/drawing/2014/main" id="{EB29E4FB-6D8E-A8FF-B862-AD5339A07FF8}"/>
                  </a:ext>
                </a:extLst>
              </p:cNvPr>
              <p:cNvSpPr/>
              <p:nvPr>
                <p:custDataLst>
                  <p:tags r:id="rId33"/>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3" name="Shape828"/>
              <p:cNvPicPr/>
              <p:nvPr>
                <p:custDataLst>
                  <p:tags r:id="rId34"/>
                </p:custDataLst>
              </p:nvPr>
            </p:nvPicPr>
            <p:blipFill>
              <a:blip>
                <a:extLst>
                  <a:ext uri="{96DAC541-7B7A-43D3-8B79-37D633B846F1}">
                    <asvg:svgBlip xmlns:asvg="http://schemas.microsoft.com/office/drawing/2016/SVG/main" r:embed="rId49"/>
                  </a:ext>
                </a:extLst>
              </a:blip>
              <a:stretch>
                <a:fillRect/>
              </a:stretch>
            </p:blipFill>
            <p:spPr>
              <a:xfrm>
                <a:off x="559445" y="1446767"/>
                <a:ext cx="428497" cy="428497"/>
              </a:xfrm>
              <a:prstGeom prst="rect">
                <a:avLst/>
              </a:prstGeom>
            </p:spPr>
          </p:pic>
        </p:grpSp>
        <p:sp>
          <p:nvSpPr>
            <p:cNvPr id="24" name="Shape829"/>
            <p:cNvSpPr/>
            <p:nvPr>
              <p:custDataLst>
                <p:tags r:id="rId32"/>
              </p:custDataLst>
            </p:nvPr>
          </p:nvSpPr>
          <p:spPr>
            <a:xfrm>
              <a:off x="781849" y="3844459"/>
              <a:ext cx="663797" cy="246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7 days:</a:t>
              </a:r>
            </a:p>
          </p:txBody>
        </p:sp>
      </p:grpSp>
      <p:grpSp>
        <p:nvGrpSpPr>
          <p:cNvPr id="25" name="Group 24"/>
          <p:cNvGrpSpPr/>
          <p:nvPr>
            <p:custDataLst>
              <p:tags r:id="rId5"/>
            </p:custDataLst>
          </p:nvPr>
        </p:nvGrpSpPr>
        <p:grpSpPr>
          <a:xfrm>
            <a:off x="587286" y="2566691"/>
            <a:ext cx="4550228" cy="500297"/>
            <a:chOff x="-49412" y="4505746"/>
            <a:chExt cx="4550228" cy="500297"/>
          </a:xfrm>
        </p:grpSpPr>
        <p:grpSp>
          <p:nvGrpSpPr>
            <p:cNvPr id="26" name="Shape817"/>
            <p:cNvGrpSpPr/>
            <p:nvPr>
              <p:custDataLst>
                <p:tags r:id="rId27"/>
              </p:custDataLst>
            </p:nvPr>
          </p:nvGrpSpPr>
          <p:grpSpPr>
            <a:xfrm>
              <a:off x="-49412" y="4505746"/>
              <a:ext cx="579261" cy="500297"/>
              <a:chOff x="558752" y="1446767"/>
              <a:chExt cx="579261" cy="500297"/>
            </a:xfrm>
          </p:grpSpPr>
          <p:sp>
            <p:nvSpPr>
              <p:cNvPr id="27" name="Shape813">
                <a:extLst>
                  <a:ext uri="{FF2B5EF4-FFF2-40B4-BE49-F238E27FC236}">
                    <a16:creationId xmlns:a16="http://schemas.microsoft.com/office/drawing/2014/main" id="{EB29E4FB-6D8E-A8FF-B862-AD5339A07FF8}"/>
                  </a:ext>
                </a:extLst>
              </p:cNvPr>
              <p:cNvSpPr/>
              <p:nvPr>
                <p:custDataLst>
                  <p:tags r:id="rId29"/>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9" name="Shape830"/>
              <p:cNvPicPr/>
              <p:nvPr>
                <p:custDataLst>
                  <p:tags r:id="rId30"/>
                </p:custDataLst>
              </p:nvPr>
            </p:nvPicPr>
            <p:blipFill>
              <a:blip>
                <a:extLst>
                  <a:ext uri="{96DAC541-7B7A-43D3-8B79-37D633B846F1}">
                    <asvg:svgBlip xmlns:asvg="http://schemas.microsoft.com/office/drawing/2016/SVG/main" r:embed="rId50"/>
                  </a:ext>
                </a:extLst>
              </a:blip>
              <a:stretch>
                <a:fillRect/>
              </a:stretch>
            </p:blipFill>
            <p:spPr>
              <a:xfrm>
                <a:off x="559445" y="1446767"/>
                <a:ext cx="428497" cy="428497"/>
              </a:xfrm>
              <a:prstGeom prst="rect">
                <a:avLst/>
              </a:prstGeom>
            </p:spPr>
          </p:pic>
        </p:grpSp>
        <p:sp>
          <p:nvSpPr>
            <p:cNvPr id="30" name="Shape831"/>
            <p:cNvSpPr/>
            <p:nvPr>
              <p:custDataLst>
                <p:tags r:id="rId28"/>
              </p:custDataLst>
            </p:nvPr>
          </p:nvSpPr>
          <p:spPr>
            <a:xfrm>
              <a:off x="781849" y="4632784"/>
              <a:ext cx="371896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Used to make changes to bid documents</a:t>
              </a:r>
            </a:p>
          </p:txBody>
        </p:sp>
      </p:grpSp>
      <p:grpSp>
        <p:nvGrpSpPr>
          <p:cNvPr id="31" name="Group 30"/>
          <p:cNvGrpSpPr/>
          <p:nvPr>
            <p:custDataLst>
              <p:tags r:id="rId6"/>
            </p:custDataLst>
          </p:nvPr>
        </p:nvGrpSpPr>
        <p:grpSpPr>
          <a:xfrm>
            <a:off x="6997181" y="4765831"/>
            <a:ext cx="4221613" cy="865758"/>
            <a:chOff x="5807514" y="2140856"/>
            <a:chExt cx="4221613" cy="865758"/>
          </a:xfrm>
        </p:grpSpPr>
        <p:grpSp>
          <p:nvGrpSpPr>
            <p:cNvPr id="32" name="Shape818"/>
            <p:cNvGrpSpPr/>
            <p:nvPr>
              <p:custDataLst>
                <p:tags r:id="rId23"/>
              </p:custDataLst>
            </p:nvPr>
          </p:nvGrpSpPr>
          <p:grpSpPr>
            <a:xfrm>
              <a:off x="5807514" y="2140856"/>
              <a:ext cx="579261" cy="500297"/>
              <a:chOff x="558752" y="1446767"/>
              <a:chExt cx="579261" cy="500297"/>
            </a:xfrm>
          </p:grpSpPr>
          <p:sp>
            <p:nvSpPr>
              <p:cNvPr id="33" name="Shape813">
                <a:extLst>
                  <a:ext uri="{FF2B5EF4-FFF2-40B4-BE49-F238E27FC236}">
                    <a16:creationId xmlns:a16="http://schemas.microsoft.com/office/drawing/2014/main" id="{EB29E4FB-6D8E-A8FF-B862-AD5339A07FF8}"/>
                  </a:ext>
                </a:extLst>
              </p:cNvPr>
              <p:cNvSpPr/>
              <p:nvPr>
                <p:custDataLst>
                  <p:tags r:id="rId25"/>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35" name="Shape832"/>
              <p:cNvPicPr/>
              <p:nvPr>
                <p:custDataLst>
                  <p:tags r:id="rId26"/>
                </p:custDataLst>
              </p:nvPr>
            </p:nvPicPr>
            <p:blipFill>
              <a:blip>
                <a:extLst>
                  <a:ext uri="{96DAC541-7B7A-43D3-8B79-37D633B846F1}">
                    <asvg:svgBlip xmlns:asvg="http://schemas.microsoft.com/office/drawing/2016/SVG/main" r:embed="rId51"/>
                  </a:ext>
                </a:extLst>
              </a:blip>
              <a:stretch>
                <a:fillRect/>
              </a:stretch>
            </p:blipFill>
            <p:spPr>
              <a:xfrm>
                <a:off x="559445" y="1446767"/>
                <a:ext cx="428497" cy="428497"/>
              </a:xfrm>
              <a:prstGeom prst="rect">
                <a:avLst/>
              </a:prstGeom>
            </p:spPr>
          </p:pic>
        </p:grpSp>
        <p:sp>
          <p:nvSpPr>
            <p:cNvPr id="36" name="Shape833"/>
            <p:cNvSpPr/>
            <p:nvPr>
              <p:custDataLst>
                <p:tags r:id="rId24"/>
              </p:custDataLst>
            </p:nvPr>
          </p:nvSpPr>
          <p:spPr>
            <a:xfrm>
              <a:off x="6638775" y="2267950"/>
              <a:ext cx="3390352"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Must transmit a copy within 24 hours 
of issuance to all prime bidders 
who requested bid documents</a:t>
              </a:r>
            </a:p>
          </p:txBody>
        </p:sp>
      </p:grpSp>
      <p:grpSp>
        <p:nvGrpSpPr>
          <p:cNvPr id="37" name="Group 36"/>
          <p:cNvGrpSpPr/>
          <p:nvPr>
            <p:custDataLst>
              <p:tags r:id="rId7"/>
            </p:custDataLst>
          </p:nvPr>
        </p:nvGrpSpPr>
        <p:grpSpPr>
          <a:xfrm>
            <a:off x="587286" y="4765831"/>
            <a:ext cx="1687265" cy="500297"/>
            <a:chOff x="5807514" y="3294700"/>
            <a:chExt cx="1687265" cy="500297"/>
          </a:xfrm>
        </p:grpSpPr>
        <p:grpSp>
          <p:nvGrpSpPr>
            <p:cNvPr id="38" name="Shape819"/>
            <p:cNvGrpSpPr/>
            <p:nvPr>
              <p:custDataLst>
                <p:tags r:id="rId19"/>
              </p:custDataLst>
            </p:nvPr>
          </p:nvGrpSpPr>
          <p:grpSpPr>
            <a:xfrm>
              <a:off x="5807514" y="3294700"/>
              <a:ext cx="579261" cy="500297"/>
              <a:chOff x="558752" y="1446767"/>
              <a:chExt cx="579261" cy="500297"/>
            </a:xfrm>
          </p:grpSpPr>
          <p:sp>
            <p:nvSpPr>
              <p:cNvPr id="39" name="Shape813">
                <a:extLst>
                  <a:ext uri="{FF2B5EF4-FFF2-40B4-BE49-F238E27FC236}">
                    <a16:creationId xmlns:a16="http://schemas.microsoft.com/office/drawing/2014/main" id="{EB29E4FB-6D8E-A8FF-B862-AD5339A07FF8}"/>
                  </a:ext>
                </a:extLst>
              </p:cNvPr>
              <p:cNvSpPr/>
              <p:nvPr>
                <p:custDataLst>
                  <p:tags r:id="rId2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41" name="Shape834"/>
              <p:cNvPicPr/>
              <p:nvPr>
                <p:custDataLst>
                  <p:tags r:id="rId22"/>
                </p:custDataLst>
              </p:nvPr>
            </p:nvPicPr>
            <p:blipFill>
              <a:blip>
                <a:extLst>
                  <a:ext uri="{96DAC541-7B7A-43D3-8B79-37D633B846F1}">
                    <asvg:svgBlip xmlns:asvg="http://schemas.microsoft.com/office/drawing/2016/SVG/main" r:embed="rId52"/>
                  </a:ext>
                </a:extLst>
              </a:blip>
              <a:stretch>
                <a:fillRect/>
              </a:stretch>
            </p:blipFill>
            <p:spPr>
              <a:xfrm>
                <a:off x="639334" y="1446767"/>
                <a:ext cx="268718" cy="428497"/>
              </a:xfrm>
              <a:prstGeom prst="rect">
                <a:avLst/>
              </a:prstGeom>
            </p:spPr>
          </p:pic>
        </p:grpSp>
        <p:sp>
          <p:nvSpPr>
            <p:cNvPr id="42" name="Shape835"/>
            <p:cNvSpPr/>
            <p:nvPr>
              <p:custDataLst>
                <p:tags r:id="rId20"/>
              </p:custDataLst>
            </p:nvPr>
          </p:nvSpPr>
          <p:spPr>
            <a:xfrm>
              <a:off x="6638775" y="3421738"/>
              <a:ext cx="85600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72 hours:</a:t>
              </a:r>
            </a:p>
          </p:txBody>
        </p:sp>
      </p:grpSp>
      <p:grpSp>
        <p:nvGrpSpPr>
          <p:cNvPr id="43" name="Group 42"/>
          <p:cNvGrpSpPr/>
          <p:nvPr>
            <p:custDataLst>
              <p:tags r:id="rId8"/>
            </p:custDataLst>
          </p:nvPr>
        </p:nvGrpSpPr>
        <p:grpSpPr>
          <a:xfrm>
            <a:off x="7040471" y="5800814"/>
            <a:ext cx="4155890" cy="500297"/>
            <a:chOff x="5807514" y="4082997"/>
            <a:chExt cx="4155890" cy="500297"/>
          </a:xfrm>
        </p:grpSpPr>
        <p:grpSp>
          <p:nvGrpSpPr>
            <p:cNvPr id="44" name="Shape820"/>
            <p:cNvGrpSpPr/>
            <p:nvPr>
              <p:custDataLst>
                <p:tags r:id="rId15"/>
              </p:custDataLst>
            </p:nvPr>
          </p:nvGrpSpPr>
          <p:grpSpPr>
            <a:xfrm>
              <a:off x="5807514" y="4082997"/>
              <a:ext cx="579261" cy="500297"/>
              <a:chOff x="558752" y="1446767"/>
              <a:chExt cx="579261" cy="500297"/>
            </a:xfrm>
          </p:grpSpPr>
          <p:sp>
            <p:nvSpPr>
              <p:cNvPr id="45" name="Shape813">
                <a:extLst>
                  <a:ext uri="{FF2B5EF4-FFF2-40B4-BE49-F238E27FC236}">
                    <a16:creationId xmlns:a16="http://schemas.microsoft.com/office/drawing/2014/main" id="{EB29E4FB-6D8E-A8FF-B862-AD5339A07FF8}"/>
                  </a:ext>
                </a:extLst>
              </p:cNvPr>
              <p:cNvSpPr/>
              <p:nvPr>
                <p:custDataLst>
                  <p:tags r:id="rId1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47" name="Shape836"/>
              <p:cNvPicPr/>
              <p:nvPr>
                <p:custDataLst>
                  <p:tags r:id="rId18"/>
                </p:custDataLst>
              </p:nvPr>
            </p:nvPicPr>
            <p:blipFill>
              <a:blip>
                <a:extLst>
                  <a:ext uri="{96DAC541-7B7A-43D3-8B79-37D633B846F1}">
                    <asvg:svgBlip xmlns:asvg="http://schemas.microsoft.com/office/drawing/2016/SVG/main" r:embed="rId53"/>
                  </a:ext>
                </a:extLst>
              </a:blip>
              <a:stretch>
                <a:fillRect/>
              </a:stretch>
            </p:blipFill>
            <p:spPr>
              <a:xfrm>
                <a:off x="559445" y="1446767"/>
                <a:ext cx="428497" cy="428497"/>
              </a:xfrm>
              <a:prstGeom prst="rect">
                <a:avLst/>
              </a:prstGeom>
            </p:spPr>
          </p:pic>
        </p:grpSp>
        <p:sp>
          <p:nvSpPr>
            <p:cNvPr id="48" name="Shape837"/>
            <p:cNvSpPr/>
            <p:nvPr>
              <p:custDataLst>
                <p:tags r:id="rId16"/>
              </p:custDataLst>
            </p:nvPr>
          </p:nvSpPr>
          <p:spPr>
            <a:xfrm>
              <a:off x="6638776" y="4086924"/>
              <a:ext cx="3324628"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If it cannot be transmitted, postpone 
bid opening at least 7 days</a:t>
              </a:r>
            </a:p>
          </p:txBody>
        </p:sp>
      </p:grpSp>
      <p:grpSp>
        <p:nvGrpSpPr>
          <p:cNvPr id="49" name="Group 48"/>
          <p:cNvGrpSpPr/>
          <p:nvPr>
            <p:custDataLst>
              <p:tags r:id="rId9"/>
            </p:custDataLst>
          </p:nvPr>
        </p:nvGrpSpPr>
        <p:grpSpPr>
          <a:xfrm>
            <a:off x="1040028" y="5468268"/>
            <a:ext cx="4688087" cy="500297"/>
            <a:chOff x="5807514" y="4871294"/>
            <a:chExt cx="4688087" cy="500297"/>
          </a:xfrm>
        </p:grpSpPr>
        <p:grpSp>
          <p:nvGrpSpPr>
            <p:cNvPr id="50" name="Shape821"/>
            <p:cNvGrpSpPr/>
            <p:nvPr>
              <p:custDataLst>
                <p:tags r:id="rId11"/>
              </p:custDataLst>
            </p:nvPr>
          </p:nvGrpSpPr>
          <p:grpSpPr>
            <a:xfrm>
              <a:off x="5807514" y="4871294"/>
              <a:ext cx="579261" cy="500297"/>
              <a:chOff x="558752" y="1446767"/>
              <a:chExt cx="579261" cy="500297"/>
            </a:xfrm>
          </p:grpSpPr>
          <p:sp>
            <p:nvSpPr>
              <p:cNvPr id="51" name="Shape813">
                <a:extLst>
                  <a:ext uri="{FF2B5EF4-FFF2-40B4-BE49-F238E27FC236}">
                    <a16:creationId xmlns:a16="http://schemas.microsoft.com/office/drawing/2014/main" id="{EB29E4FB-6D8E-A8FF-B862-AD5339A07FF8}"/>
                  </a:ext>
                </a:extLst>
              </p:cNvPr>
              <p:cNvSpPr/>
              <p:nvPr>
                <p:custDataLst>
                  <p:tags r:id="rId13"/>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53" name="Shape838"/>
              <p:cNvPicPr/>
              <p:nvPr>
                <p:custDataLst>
                  <p:tags r:id="rId14"/>
                </p:custDataLst>
              </p:nvPr>
            </p:nvPicPr>
            <p:blipFill>
              <a:blip>
                <a:extLst>
                  <a:ext uri="{96DAC541-7B7A-43D3-8B79-37D633B846F1}">
                    <asvg:svgBlip xmlns:asvg="http://schemas.microsoft.com/office/drawing/2016/SVG/main" r:embed="rId54"/>
                  </a:ext>
                </a:extLst>
              </a:blip>
              <a:stretch>
                <a:fillRect/>
              </a:stretch>
            </p:blipFill>
            <p:spPr>
              <a:xfrm>
                <a:off x="558752" y="1449656"/>
                <a:ext cx="429883" cy="422718"/>
              </a:xfrm>
              <a:prstGeom prst="rect">
                <a:avLst/>
              </a:prstGeom>
            </p:spPr>
          </p:pic>
        </p:grpSp>
        <p:sp>
          <p:nvSpPr>
            <p:cNvPr id="54" name="Shape839"/>
            <p:cNvSpPr/>
            <p:nvPr>
              <p:custDataLst>
                <p:tags r:id="rId12"/>
              </p:custDataLst>
            </p:nvPr>
          </p:nvSpPr>
          <p:spPr>
            <a:xfrm>
              <a:off x="6638776" y="4875221"/>
              <a:ext cx="3856825"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Extend bid opening at least 7 but no more 
than 21 working days</a:t>
              </a:r>
            </a:p>
          </p:txBody>
        </p:sp>
      </p:grpSp>
      <p:sp>
        <p:nvSpPr>
          <p:cNvPr id="6" name="Shape812">
            <a:extLst>
              <a:ext uri="{FF2B5EF4-FFF2-40B4-BE49-F238E27FC236}">
                <a16:creationId xmlns:a16="http://schemas.microsoft.com/office/drawing/2014/main" id="{1A6C7713-B6E9-0532-1B8D-F871B3B20A46}"/>
              </a:ext>
            </a:extLst>
          </p:cNvPr>
          <p:cNvSpPr/>
          <p:nvPr>
            <p:custDataLst>
              <p:tags r:id="rId10"/>
            </p:custDataLst>
          </p:nvPr>
        </p:nvSpPr>
        <p:spPr>
          <a:xfrm>
            <a:off x="587286" y="1007077"/>
            <a:ext cx="5028621" cy="981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75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Addendum</a:t>
            </a:r>
          </a:p>
        </p:txBody>
      </p:sp>
    </p:spTree>
    <p:extLst>
      <p:ext uri="{BB962C8B-B14F-4D97-AF65-F5344CB8AC3E}">
        <p14:creationId xmlns:p14="http://schemas.microsoft.com/office/powerpoint/2010/main" val="317567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1"/>
            </p:custDataLst>
          </p:nvPr>
        </p:nvGrpSpPr>
        <p:grpSpPr>
          <a:xfrm>
            <a:off x="6388449" y="712694"/>
            <a:ext cx="1517505" cy="500297"/>
            <a:chOff x="5753449" y="77694"/>
            <a:chExt cx="1517505" cy="500297"/>
          </a:xfrm>
        </p:grpSpPr>
        <p:grpSp>
          <p:nvGrpSpPr>
            <p:cNvPr id="5" name="Shape4326"/>
            <p:cNvGrpSpPr/>
            <p:nvPr>
              <p:custDataLst>
                <p:tags r:id="rId28"/>
              </p:custDataLst>
            </p:nvPr>
          </p:nvGrpSpPr>
          <p:grpSpPr>
            <a:xfrm>
              <a:off x="5753449" y="77694"/>
              <a:ext cx="579261" cy="500297"/>
              <a:chOff x="558752" y="1446767"/>
              <a:chExt cx="579261" cy="500297"/>
            </a:xfrm>
          </p:grpSpPr>
          <p:sp>
            <p:nvSpPr>
              <p:cNvPr id="6" name="Shape4325">
                <a:extLst>
                  <a:ext uri="{FF2B5EF4-FFF2-40B4-BE49-F238E27FC236}">
                    <a16:creationId xmlns:a16="http://schemas.microsoft.com/office/drawing/2014/main" id="{EB29E4FB-6D8E-A8FF-B862-AD5339A07FF8}"/>
                  </a:ext>
                </a:extLst>
              </p:cNvPr>
              <p:cNvSpPr/>
              <p:nvPr>
                <p:custDataLst>
                  <p:tags r:id="rId30"/>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8" name="Shape4333"/>
              <p:cNvPicPr/>
              <p:nvPr>
                <p:custDataLst>
                  <p:tags r:id="rId31"/>
                </p:custDataLst>
              </p:nvPr>
            </p:nvPicPr>
            <p:blipFill>
              <a:blip>
                <a:extLst>
                  <a:ext uri="{96DAC541-7B7A-43D3-8B79-37D633B846F1}">
                    <asvg:svgBlip xmlns:asvg="http://schemas.microsoft.com/office/drawing/2016/SVG/main" r:embed="rId34"/>
                  </a:ext>
                </a:extLst>
              </a:blip>
              <a:stretch>
                <a:fillRect/>
              </a:stretch>
            </p:blipFill>
            <p:spPr>
              <a:xfrm>
                <a:off x="559445" y="1446767"/>
                <a:ext cx="428497" cy="428497"/>
              </a:xfrm>
              <a:prstGeom prst="rect">
                <a:avLst/>
              </a:prstGeom>
            </p:spPr>
          </p:pic>
        </p:grpSp>
        <p:sp>
          <p:nvSpPr>
            <p:cNvPr id="9" name="Shape4334"/>
            <p:cNvSpPr/>
            <p:nvPr>
              <p:custDataLst>
                <p:tags r:id="rId29"/>
              </p:custDataLst>
            </p:nvPr>
          </p:nvSpPr>
          <p:spPr>
            <a:xfrm>
              <a:off x="6584711" y="166222"/>
              <a:ext cx="686244" cy="3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How?</a:t>
              </a:r>
            </a:p>
          </p:txBody>
        </p:sp>
      </p:grpSp>
      <p:grpSp>
        <p:nvGrpSpPr>
          <p:cNvPr id="10" name="Group 9"/>
          <p:cNvGrpSpPr/>
          <p:nvPr>
            <p:custDataLst>
              <p:tags r:id="rId2"/>
            </p:custDataLst>
          </p:nvPr>
        </p:nvGrpSpPr>
        <p:grpSpPr>
          <a:xfrm>
            <a:off x="6389749" y="3952420"/>
            <a:ext cx="1677843" cy="500297"/>
            <a:chOff x="5753449" y="865991"/>
            <a:chExt cx="1677843" cy="500297"/>
          </a:xfrm>
        </p:grpSpPr>
        <p:grpSp>
          <p:nvGrpSpPr>
            <p:cNvPr id="11" name="Shape4327"/>
            <p:cNvGrpSpPr/>
            <p:nvPr>
              <p:custDataLst>
                <p:tags r:id="rId24"/>
              </p:custDataLst>
            </p:nvPr>
          </p:nvGrpSpPr>
          <p:grpSpPr>
            <a:xfrm>
              <a:off x="5753449" y="865991"/>
              <a:ext cx="579261" cy="500297"/>
              <a:chOff x="558752" y="1446767"/>
              <a:chExt cx="579261" cy="500297"/>
            </a:xfrm>
          </p:grpSpPr>
          <p:sp>
            <p:nvSpPr>
              <p:cNvPr id="12" name="Shape4325">
                <a:extLst>
                  <a:ext uri="{FF2B5EF4-FFF2-40B4-BE49-F238E27FC236}">
                    <a16:creationId xmlns:a16="http://schemas.microsoft.com/office/drawing/2014/main" id="{EB29E4FB-6D8E-A8FF-B862-AD5339A07FF8}"/>
                  </a:ext>
                </a:extLst>
              </p:cNvPr>
              <p:cNvSpPr/>
              <p:nvPr>
                <p:custDataLst>
                  <p:tags r:id="rId2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4" name="Shape4335"/>
              <p:cNvPicPr/>
              <p:nvPr>
                <p:custDataLst>
                  <p:tags r:id="rId27"/>
                </p:custDataLst>
              </p:nvPr>
            </p:nvPicPr>
            <p:blipFill>
              <a:blip>
                <a:extLst>
                  <a:ext uri="{96DAC541-7B7A-43D3-8B79-37D633B846F1}">
                    <asvg:svgBlip xmlns:asvg="http://schemas.microsoft.com/office/drawing/2016/SVG/main" r:embed="rId35"/>
                  </a:ext>
                </a:extLst>
              </a:blip>
              <a:stretch>
                <a:fillRect/>
              </a:stretch>
            </p:blipFill>
            <p:spPr>
              <a:xfrm>
                <a:off x="559445" y="1446767"/>
                <a:ext cx="428497" cy="428497"/>
              </a:xfrm>
              <a:prstGeom prst="rect">
                <a:avLst/>
              </a:prstGeom>
            </p:spPr>
          </p:pic>
        </p:grpSp>
        <p:sp>
          <p:nvSpPr>
            <p:cNvPr id="15" name="Shape4336"/>
            <p:cNvSpPr/>
            <p:nvPr>
              <p:custDataLst>
                <p:tags r:id="rId25"/>
              </p:custDataLst>
            </p:nvPr>
          </p:nvSpPr>
          <p:spPr>
            <a:xfrm>
              <a:off x="6584711" y="954519"/>
              <a:ext cx="846582" cy="3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When?</a:t>
              </a:r>
            </a:p>
          </p:txBody>
        </p:sp>
      </p:grpSp>
      <p:grpSp>
        <p:nvGrpSpPr>
          <p:cNvPr id="16" name="Group 15"/>
          <p:cNvGrpSpPr/>
          <p:nvPr>
            <p:custDataLst>
              <p:tags r:id="rId3"/>
            </p:custDataLst>
          </p:nvPr>
        </p:nvGrpSpPr>
        <p:grpSpPr>
          <a:xfrm>
            <a:off x="6801598" y="1377786"/>
            <a:ext cx="4894874" cy="734934"/>
            <a:chOff x="5753449" y="1654288"/>
            <a:chExt cx="4894874" cy="734934"/>
          </a:xfrm>
        </p:grpSpPr>
        <p:grpSp>
          <p:nvGrpSpPr>
            <p:cNvPr id="17" name="Shape4328"/>
            <p:cNvGrpSpPr/>
            <p:nvPr>
              <p:custDataLst>
                <p:tags r:id="rId20"/>
              </p:custDataLst>
            </p:nvPr>
          </p:nvGrpSpPr>
          <p:grpSpPr>
            <a:xfrm>
              <a:off x="5753449" y="1654288"/>
              <a:ext cx="579261" cy="500297"/>
              <a:chOff x="558752" y="1446767"/>
              <a:chExt cx="579261" cy="500297"/>
            </a:xfrm>
          </p:grpSpPr>
          <p:sp>
            <p:nvSpPr>
              <p:cNvPr id="18" name="Shape4325">
                <a:extLst>
                  <a:ext uri="{FF2B5EF4-FFF2-40B4-BE49-F238E27FC236}">
                    <a16:creationId xmlns:a16="http://schemas.microsoft.com/office/drawing/2014/main" id="{EB29E4FB-6D8E-A8FF-B862-AD5339A07FF8}"/>
                  </a:ext>
                </a:extLst>
              </p:cNvPr>
              <p:cNvSpPr/>
              <p:nvPr>
                <p:custDataLst>
                  <p:tags r:id="rId22"/>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0" name="Shape4337"/>
              <p:cNvPicPr/>
              <p:nvPr>
                <p:custDataLst>
                  <p:tags r:id="rId23"/>
                </p:custDataLst>
              </p:nvPr>
            </p:nvPicPr>
            <p:blipFill>
              <a:blip>
                <a:extLst>
                  <a:ext uri="{96DAC541-7B7A-43D3-8B79-37D633B846F1}">
                    <asvg:svgBlip xmlns:asvg="http://schemas.microsoft.com/office/drawing/2016/SVG/main" r:embed="rId36"/>
                  </a:ext>
                </a:extLst>
              </a:blip>
              <a:stretch>
                <a:fillRect/>
              </a:stretch>
            </p:blipFill>
            <p:spPr>
              <a:xfrm>
                <a:off x="559445" y="1446767"/>
                <a:ext cx="428497" cy="428497"/>
              </a:xfrm>
              <a:prstGeom prst="rect">
                <a:avLst/>
              </a:prstGeom>
            </p:spPr>
          </p:pic>
        </p:grpSp>
        <p:sp>
          <p:nvSpPr>
            <p:cNvPr id="21" name="Shape4338"/>
            <p:cNvSpPr/>
            <p:nvPr>
              <p:custDataLst>
                <p:tags r:id="rId21"/>
              </p:custDataLst>
            </p:nvPr>
          </p:nvSpPr>
          <p:spPr>
            <a:xfrm>
              <a:off x="6584710" y="1742891"/>
              <a:ext cx="4063613"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Hand delivery by bidder or agent 
with written receipt given to bidder</a:t>
              </a:r>
            </a:p>
          </p:txBody>
        </p:sp>
      </p:grpSp>
      <p:grpSp>
        <p:nvGrpSpPr>
          <p:cNvPr id="22" name="Group 21"/>
          <p:cNvGrpSpPr/>
          <p:nvPr>
            <p:custDataLst>
              <p:tags r:id="rId4"/>
            </p:custDataLst>
          </p:nvPr>
        </p:nvGrpSpPr>
        <p:grpSpPr>
          <a:xfrm>
            <a:off x="6819758" y="2205895"/>
            <a:ext cx="4656027" cy="734934"/>
            <a:chOff x="5753449" y="2677297"/>
            <a:chExt cx="4656027" cy="734934"/>
          </a:xfrm>
        </p:grpSpPr>
        <p:grpSp>
          <p:nvGrpSpPr>
            <p:cNvPr id="23" name="Shape4329"/>
            <p:cNvGrpSpPr/>
            <p:nvPr>
              <p:custDataLst>
                <p:tags r:id="rId16"/>
              </p:custDataLst>
            </p:nvPr>
          </p:nvGrpSpPr>
          <p:grpSpPr>
            <a:xfrm>
              <a:off x="5753449" y="2677297"/>
              <a:ext cx="579261" cy="500297"/>
              <a:chOff x="558752" y="1446767"/>
              <a:chExt cx="579261" cy="500297"/>
            </a:xfrm>
          </p:grpSpPr>
          <p:sp>
            <p:nvSpPr>
              <p:cNvPr id="24" name="Shape4325">
                <a:extLst>
                  <a:ext uri="{FF2B5EF4-FFF2-40B4-BE49-F238E27FC236}">
                    <a16:creationId xmlns:a16="http://schemas.microsoft.com/office/drawing/2014/main" id="{EB29E4FB-6D8E-A8FF-B862-AD5339A07FF8}"/>
                  </a:ext>
                </a:extLst>
              </p:cNvPr>
              <p:cNvSpPr/>
              <p:nvPr>
                <p:custDataLst>
                  <p:tags r:id="rId18"/>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6" name="Shape4339"/>
              <p:cNvPicPr/>
              <p:nvPr>
                <p:custDataLst>
                  <p:tags r:id="rId19"/>
                </p:custDataLst>
              </p:nvPr>
            </p:nvPicPr>
            <p:blipFill>
              <a:blip>
                <a:extLst>
                  <a:ext uri="{96DAC541-7B7A-43D3-8B79-37D633B846F1}">
                    <asvg:svgBlip xmlns:asvg="http://schemas.microsoft.com/office/drawing/2016/SVG/main" r:embed="rId37"/>
                  </a:ext>
                </a:extLst>
              </a:blip>
              <a:stretch>
                <a:fillRect/>
              </a:stretch>
            </p:blipFill>
            <p:spPr>
              <a:xfrm>
                <a:off x="558752" y="1467932"/>
                <a:ext cx="429883" cy="386166"/>
              </a:xfrm>
              <a:prstGeom prst="rect">
                <a:avLst/>
              </a:prstGeom>
            </p:spPr>
          </p:pic>
        </p:grpSp>
        <p:sp>
          <p:nvSpPr>
            <p:cNvPr id="27" name="Shape4340"/>
            <p:cNvSpPr/>
            <p:nvPr>
              <p:custDataLst>
                <p:tags r:id="rId17"/>
              </p:custDataLst>
            </p:nvPr>
          </p:nvSpPr>
          <p:spPr>
            <a:xfrm>
              <a:off x="6584711" y="2765900"/>
              <a:ext cx="382476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Registered or certified mail with 
return receipt requested</a:t>
              </a:r>
            </a:p>
          </p:txBody>
        </p:sp>
      </p:grpSp>
      <p:grpSp>
        <p:nvGrpSpPr>
          <p:cNvPr id="28" name="Group 27"/>
          <p:cNvGrpSpPr/>
          <p:nvPr>
            <p:custDataLst>
              <p:tags r:id="rId5"/>
            </p:custDataLst>
          </p:nvPr>
        </p:nvGrpSpPr>
        <p:grpSpPr>
          <a:xfrm>
            <a:off x="6799481" y="3054447"/>
            <a:ext cx="5101662" cy="500297"/>
            <a:chOff x="5753449" y="3700305"/>
            <a:chExt cx="5101662" cy="500297"/>
          </a:xfrm>
        </p:grpSpPr>
        <p:grpSp>
          <p:nvGrpSpPr>
            <p:cNvPr id="29" name="Shape4330"/>
            <p:cNvGrpSpPr/>
            <p:nvPr>
              <p:custDataLst>
                <p:tags r:id="rId12"/>
              </p:custDataLst>
            </p:nvPr>
          </p:nvGrpSpPr>
          <p:grpSpPr>
            <a:xfrm>
              <a:off x="5753449" y="3700305"/>
              <a:ext cx="579261" cy="500297"/>
              <a:chOff x="558752" y="1446767"/>
              <a:chExt cx="579261" cy="500297"/>
            </a:xfrm>
          </p:grpSpPr>
          <p:sp>
            <p:nvSpPr>
              <p:cNvPr id="30" name="Shape4325">
                <a:extLst>
                  <a:ext uri="{FF2B5EF4-FFF2-40B4-BE49-F238E27FC236}">
                    <a16:creationId xmlns:a16="http://schemas.microsoft.com/office/drawing/2014/main" id="{EB29E4FB-6D8E-A8FF-B862-AD5339A07FF8}"/>
                  </a:ext>
                </a:extLst>
              </p:cNvPr>
              <p:cNvSpPr/>
              <p:nvPr>
                <p:custDataLst>
                  <p:tags r:id="rId14"/>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32" name="Shape4341"/>
              <p:cNvPicPr/>
              <p:nvPr>
                <p:custDataLst>
                  <p:tags r:id="rId15"/>
                </p:custDataLst>
              </p:nvPr>
            </p:nvPicPr>
            <p:blipFill>
              <a:blip>
                <a:extLst>
                  <a:ext uri="{96DAC541-7B7A-43D3-8B79-37D633B846F1}">
                    <asvg:svgBlip xmlns:asvg="http://schemas.microsoft.com/office/drawing/2016/SVG/main" r:embed="rId38"/>
                  </a:ext>
                </a:extLst>
              </a:blip>
              <a:stretch>
                <a:fillRect/>
              </a:stretch>
            </p:blipFill>
            <p:spPr>
              <a:xfrm>
                <a:off x="559445" y="1446767"/>
                <a:ext cx="428497" cy="428497"/>
              </a:xfrm>
              <a:prstGeom prst="rect">
                <a:avLst/>
              </a:prstGeom>
            </p:spPr>
          </p:pic>
        </p:grpSp>
        <p:sp>
          <p:nvSpPr>
            <p:cNvPr id="33" name="Shape4342"/>
            <p:cNvSpPr/>
            <p:nvPr>
              <p:custDataLst>
                <p:tags r:id="rId13"/>
              </p:custDataLst>
            </p:nvPr>
          </p:nvSpPr>
          <p:spPr>
            <a:xfrm>
              <a:off x="6584711" y="3788871"/>
              <a:ext cx="4270400" cy="323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Electronic submission (if applicable)</a:t>
              </a:r>
            </a:p>
          </p:txBody>
        </p:sp>
      </p:grpSp>
      <p:grpSp>
        <p:nvGrpSpPr>
          <p:cNvPr id="34" name="Group 33"/>
          <p:cNvGrpSpPr/>
          <p:nvPr>
            <p:custDataLst>
              <p:tags r:id="rId6"/>
            </p:custDataLst>
          </p:nvPr>
        </p:nvGrpSpPr>
        <p:grpSpPr>
          <a:xfrm>
            <a:off x="6817639" y="4648200"/>
            <a:ext cx="5164179" cy="1058136"/>
            <a:chOff x="5753449" y="4488602"/>
            <a:chExt cx="5164179" cy="1058136"/>
          </a:xfrm>
        </p:grpSpPr>
        <p:grpSp>
          <p:nvGrpSpPr>
            <p:cNvPr id="35" name="Shape4331"/>
            <p:cNvGrpSpPr/>
            <p:nvPr>
              <p:custDataLst>
                <p:tags r:id="rId8"/>
              </p:custDataLst>
            </p:nvPr>
          </p:nvGrpSpPr>
          <p:grpSpPr>
            <a:xfrm>
              <a:off x="5753449" y="4488602"/>
              <a:ext cx="579261" cy="500297"/>
              <a:chOff x="558752" y="1446767"/>
              <a:chExt cx="579261" cy="500297"/>
            </a:xfrm>
          </p:grpSpPr>
          <p:sp>
            <p:nvSpPr>
              <p:cNvPr id="36" name="Shape4325">
                <a:extLst>
                  <a:ext uri="{FF2B5EF4-FFF2-40B4-BE49-F238E27FC236}">
                    <a16:creationId xmlns:a16="http://schemas.microsoft.com/office/drawing/2014/main" id="{EB29E4FB-6D8E-A8FF-B862-AD5339A07FF8}"/>
                  </a:ext>
                </a:extLst>
              </p:cNvPr>
              <p:cNvSpPr/>
              <p:nvPr>
                <p:custDataLst>
                  <p:tags r:id="rId10"/>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38" name="Shape4343"/>
              <p:cNvPicPr/>
              <p:nvPr>
                <p:custDataLst>
                  <p:tags r:id="rId11"/>
                </p:custDataLst>
              </p:nvPr>
            </p:nvPicPr>
            <p:blipFill>
              <a:blip>
                <a:extLst>
                  <a:ext uri="{96DAC541-7B7A-43D3-8B79-37D633B846F1}">
                    <asvg:svgBlip xmlns:asvg="http://schemas.microsoft.com/office/drawing/2016/SVG/main" r:embed="rId39"/>
                  </a:ext>
                </a:extLst>
              </a:blip>
              <a:stretch>
                <a:fillRect/>
              </a:stretch>
            </p:blipFill>
            <p:spPr>
              <a:xfrm>
                <a:off x="559445" y="1446767"/>
                <a:ext cx="428497" cy="428497"/>
              </a:xfrm>
              <a:prstGeom prst="rect">
                <a:avLst/>
              </a:prstGeom>
            </p:spPr>
          </p:pic>
        </p:grpSp>
        <p:sp>
          <p:nvSpPr>
            <p:cNvPr id="39" name="Shape4344"/>
            <p:cNvSpPr/>
            <p:nvPr>
              <p:custDataLst>
                <p:tags r:id="rId9"/>
              </p:custDataLst>
            </p:nvPr>
          </p:nvSpPr>
          <p:spPr>
            <a:xfrm>
              <a:off x="6584711" y="4577242"/>
              <a:ext cx="4332917" cy="96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1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On days not recognized as holidays 
by USPS (including hand delivered 
bids)</a:t>
              </a:r>
            </a:p>
          </p:txBody>
        </p:sp>
      </p:grpSp>
      <p:sp>
        <p:nvSpPr>
          <p:cNvPr id="3" name="Shape4324">
            <a:extLst>
              <a:ext uri="{FF2B5EF4-FFF2-40B4-BE49-F238E27FC236}">
                <a16:creationId xmlns:a16="http://schemas.microsoft.com/office/drawing/2014/main" id="{6E008C49-3E70-49CA-8852-2EB4DEF5458C}"/>
              </a:ext>
            </a:extLst>
          </p:cNvPr>
          <p:cNvSpPr/>
          <p:nvPr>
            <p:custDataLst>
              <p:tags r:id="rId7"/>
            </p:custDataLst>
          </p:nvPr>
        </p:nvSpPr>
        <p:spPr>
          <a:xfrm>
            <a:off x="492036" y="3946060"/>
            <a:ext cx="4446730" cy="78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Bid Delivery</a:t>
            </a:r>
          </a:p>
        </p:txBody>
      </p:sp>
      <p:pic>
        <p:nvPicPr>
          <p:cNvPr id="2" name="Picture 1"/>
          <p:cNvPicPr preferRelativeResize="0">
            <a:picLocks/>
          </p:cNvPicPr>
          <p:nvPr/>
        </p:nvPicPr>
        <p:blipFill rotWithShape="1">
          <a:blip r:embed="rId40">
            <a:extLst>
              <a:ext uri="{28A0092B-C50C-407E-A947-70E740481C1C}">
                <a14:useLocalDpi xmlns:a14="http://schemas.microsoft.com/office/drawing/2010/main" val="0"/>
              </a:ext>
            </a:extLst>
          </a:blip>
          <a:srcRect l="9200" t="49995"/>
          <a:stretch/>
        </p:blipFill>
        <p:spPr>
          <a:xfrm>
            <a:off x="0" y="0"/>
            <a:ext cx="4151772" cy="2304687"/>
          </a:xfrm>
          <a:prstGeom prst="rect">
            <a:avLst/>
          </a:prstGeom>
        </p:spPr>
      </p:pic>
    </p:spTree>
    <p:extLst>
      <p:ext uri="{BB962C8B-B14F-4D97-AF65-F5344CB8AC3E}">
        <p14:creationId xmlns:p14="http://schemas.microsoft.com/office/powerpoint/2010/main" val="1781845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FD51B-9935-987D-2624-F63B26C48798}"/>
            </a:ext>
          </a:extLst>
        </p:cNvPr>
        <p:cNvGrpSpPr/>
        <p:nvPr/>
      </p:nvGrpSpPr>
      <p:grpSpPr>
        <a:xfrm>
          <a:off x="0" y="0"/>
          <a:ext cx="0" cy="0"/>
          <a:chOff x="0" y="0"/>
          <a:chExt cx="0" cy="0"/>
        </a:xfrm>
      </p:grpSpPr>
      <p:pic>
        <p:nvPicPr>
          <p:cNvPr id="2" name="Picture 1"/>
          <p:cNvPicPr preferRelativeResize="0">
            <a:picLocks/>
          </p:cNvPicPr>
          <p:nvPr/>
        </p:nvPicPr>
        <p:blipFill rotWithShape="1">
          <a:blip r:embed="rId10">
            <a:extLst>
              <a:ext uri="{28A0092B-C50C-407E-A947-70E740481C1C}">
                <a14:useLocalDpi xmlns:a14="http://schemas.microsoft.com/office/drawing/2010/main" val="0"/>
              </a:ext>
            </a:extLst>
          </a:blip>
          <a:srcRect r="16708" b="58000"/>
          <a:stretch/>
        </p:blipFill>
        <p:spPr>
          <a:xfrm>
            <a:off x="6099048" y="3785616"/>
            <a:ext cx="6092952" cy="3072384"/>
          </a:xfrm>
          <a:prstGeom prst="rect">
            <a:avLst/>
          </a:prstGeom>
        </p:spPr>
      </p:pic>
      <p:grpSp>
        <p:nvGrpSpPr>
          <p:cNvPr id="5" name="Group 4">
            <a:extLst>
              <a:ext uri="{FF2B5EF4-FFF2-40B4-BE49-F238E27FC236}">
                <a16:creationId xmlns:a16="http://schemas.microsoft.com/office/drawing/2014/main" id="{135978C7-697E-7BEE-CAF7-D0D9FA254DE7}"/>
              </a:ext>
            </a:extLst>
          </p:cNvPr>
          <p:cNvGrpSpPr/>
          <p:nvPr>
            <p:custDataLst>
              <p:tags r:id="rId1"/>
            </p:custDataLst>
          </p:nvPr>
        </p:nvGrpSpPr>
        <p:grpSpPr>
          <a:xfrm>
            <a:off x="1047925" y="2224216"/>
            <a:ext cx="3998795" cy="1542939"/>
            <a:chOff x="412925" y="1589216"/>
            <a:chExt cx="3998795" cy="1542939"/>
          </a:xfrm>
        </p:grpSpPr>
        <p:grpSp>
          <p:nvGrpSpPr>
            <p:cNvPr id="6" name="Shape4328">
              <a:extLst>
                <a:ext uri="{FF2B5EF4-FFF2-40B4-BE49-F238E27FC236}">
                  <a16:creationId xmlns:a16="http://schemas.microsoft.com/office/drawing/2014/main" id="{0783C695-F62F-AFE2-EE47-13D6A3075377}"/>
                </a:ext>
              </a:extLst>
            </p:cNvPr>
            <p:cNvGrpSpPr/>
            <p:nvPr>
              <p:custDataLst>
                <p:tags r:id="rId4"/>
              </p:custDataLst>
            </p:nvPr>
          </p:nvGrpSpPr>
          <p:grpSpPr>
            <a:xfrm>
              <a:off x="412925" y="1589216"/>
              <a:ext cx="579261" cy="500297"/>
              <a:chOff x="558752" y="1446767"/>
              <a:chExt cx="579261" cy="500297"/>
            </a:xfrm>
          </p:grpSpPr>
          <p:sp>
            <p:nvSpPr>
              <p:cNvPr id="7" name="Shape4325">
                <a:extLst>
                  <a:ext uri="{FF2B5EF4-FFF2-40B4-BE49-F238E27FC236}">
                    <a16:creationId xmlns:a16="http://schemas.microsoft.com/office/drawing/2014/main" id="{72B17B9C-F741-1C1A-8788-AAF42A46CD88}"/>
                  </a:ext>
                </a:extLst>
              </p:cNvPr>
              <p:cNvSpPr/>
              <p:nvPr>
                <p:custDataLst>
                  <p:tags r:id="rId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32">
                <a:extLst>
                  <a:ext uri="{FF2B5EF4-FFF2-40B4-BE49-F238E27FC236}">
                    <a16:creationId xmlns:a16="http://schemas.microsoft.com/office/drawing/2014/main" id="{DBF2C6A5-3AD0-CE5E-073D-AE97351C47E2}"/>
                  </a:ext>
                </a:extLst>
              </p:cNvPr>
              <p:cNvPicPr/>
              <p:nvPr>
                <p:custDataLst>
                  <p:tags r:id="rId7"/>
                </p:custDataLst>
              </p:nvPr>
            </p:nvPicPr>
            <p:blipFill>
              <a:blip>
                <a:extLst>
                  <a:ext uri="{96DAC541-7B7A-43D3-8B79-37D633B846F1}">
                    <asvg:svgBlip xmlns:asvg="http://schemas.microsoft.com/office/drawing/2016/SVG/main" r:embed="rId11"/>
                  </a:ext>
                </a:extLst>
              </a:blip>
              <a:stretch>
                <a:fillRect/>
              </a:stretch>
            </p:blipFill>
            <p:spPr>
              <a:xfrm>
                <a:off x="559445" y="1446767"/>
                <a:ext cx="428497" cy="428497"/>
              </a:xfrm>
              <a:prstGeom prst="rect">
                <a:avLst/>
              </a:prstGeom>
            </p:spPr>
          </p:pic>
        </p:grpSp>
        <p:sp>
          <p:nvSpPr>
            <p:cNvPr id="10" name="Shape4333">
              <a:extLst>
                <a:ext uri="{FF2B5EF4-FFF2-40B4-BE49-F238E27FC236}">
                  <a16:creationId xmlns:a16="http://schemas.microsoft.com/office/drawing/2014/main" id="{2D9C975B-3013-23F5-4531-A55151B14493}"/>
                </a:ext>
              </a:extLst>
            </p:cNvPr>
            <p:cNvSpPr/>
            <p:nvPr>
              <p:custDataLst>
                <p:tags r:id="rId5"/>
              </p:custDataLst>
            </p:nvPr>
          </p:nvSpPr>
          <p:spPr>
            <a:xfrm>
              <a:off x="1244186" y="1654827"/>
              <a:ext cx="3167534" cy="147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Public entity 
may cancel solicitation 
for bids for any reason 
before bid opening.</a:t>
              </a:r>
            </a:p>
          </p:txBody>
        </p:sp>
      </p:grpSp>
      <p:sp>
        <p:nvSpPr>
          <p:cNvPr id="4" name="Shape4324">
            <a:extLst>
              <a:ext uri="{FF2B5EF4-FFF2-40B4-BE49-F238E27FC236}">
                <a16:creationId xmlns:a16="http://schemas.microsoft.com/office/drawing/2014/main" id="{7693945E-295F-1EAF-A5BA-D7A931A0450D}"/>
              </a:ext>
            </a:extLst>
          </p:cNvPr>
          <p:cNvSpPr/>
          <p:nvPr>
            <p:custDataLst>
              <p:tags r:id="rId2"/>
            </p:custDataLst>
          </p:nvPr>
        </p:nvSpPr>
        <p:spPr>
          <a:xfrm>
            <a:off x="1047925" y="1016785"/>
            <a:ext cx="5128007" cy="78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Canceling Bid</a:t>
            </a:r>
          </a:p>
        </p:txBody>
      </p:sp>
      <p:pic>
        <p:nvPicPr>
          <p:cNvPr id="3" name="Shape4331">
            <a:extLst>
              <a:ext uri="{FF2B5EF4-FFF2-40B4-BE49-F238E27FC236}">
                <a16:creationId xmlns:a16="http://schemas.microsoft.com/office/drawing/2014/main" id="{D37D5425-A5CC-CD38-4C94-B80EAE122561}"/>
              </a:ext>
            </a:extLst>
          </p:cNvPr>
          <p:cNvPicPr/>
          <p:nvPr>
            <p:custDataLst>
              <p:tags r:id="rId3"/>
            </p:custDataLst>
          </p:nvPr>
        </p:nvPicPr>
        <p:blipFill rotWithShape="1">
          <a:blip r:embed="rId12"/>
          <a:srcRect r="12040" b="2967"/>
          <a:stretch/>
        </p:blipFill>
        <p:spPr>
          <a:xfrm>
            <a:off x="7623691" y="1818527"/>
            <a:ext cx="4568309" cy="5039473"/>
          </a:xfrm>
          <a:prstGeom prst="rect">
            <a:avLst/>
          </a:prstGeom>
        </p:spPr>
      </p:pic>
    </p:spTree>
    <p:extLst>
      <p:ext uri="{BB962C8B-B14F-4D97-AF65-F5344CB8AC3E}">
        <p14:creationId xmlns:p14="http://schemas.microsoft.com/office/powerpoint/2010/main" val="30148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Shape817"/>
          <p:cNvGrpSpPr/>
          <p:nvPr>
            <p:custDataLst>
              <p:tags r:id="rId1"/>
            </p:custDataLst>
          </p:nvPr>
        </p:nvGrpSpPr>
        <p:grpSpPr>
          <a:xfrm>
            <a:off x="328772" y="0"/>
            <a:ext cx="6401983" cy="6858000"/>
            <a:chOff x="-306228" y="-635000"/>
            <a:chExt cx="6401983" cy="6858000"/>
          </a:xfrm>
        </p:grpSpPr>
        <p:sp>
          <p:nvSpPr>
            <p:cNvPr id="30" name="Shape809">
              <a:extLst>
                <a:ext uri="{FF2B5EF4-FFF2-40B4-BE49-F238E27FC236}">
                  <a16:creationId xmlns:a16="http://schemas.microsoft.com/office/drawing/2014/main" id="{B0F10B66-C585-AA24-630A-FB05D1E5A2A2}"/>
                </a:ext>
              </a:extLst>
            </p:cNvPr>
            <p:cNvSpPr/>
            <p:nvPr>
              <p:custDataLst>
                <p:tags r:id="rId23"/>
              </p:custDataLst>
            </p:nvPr>
          </p:nvSpPr>
          <p:spPr>
            <a:xfrm flipH="1" flipV="1">
              <a:off x="4025216" y="-635000"/>
              <a:ext cx="2070539" cy="525517"/>
            </a:xfrm>
            <a:prstGeom prst="roundRect">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marL="0" marR="0" lvl="0" indent="0" algn="ctr" defTabSz="914400">
                <a:lnSpc>
                  <a:spcPct val="100000"/>
                </a:lnSpc>
                <a:spcBef>
                  <a:spcPct val="0"/>
                </a:spcBef>
                <a:spcAft>
                  <a:spcPct val="0"/>
                </a:spcAft>
                <a:buNone/>
                <a:defRPr/>
              </a:pP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sp>
          <p:nvSpPr>
            <p:cNvPr id="31" name="Shape810">
              <a:extLst>
                <a:ext uri="{FF2B5EF4-FFF2-40B4-BE49-F238E27FC236}">
                  <a16:creationId xmlns:a16="http://schemas.microsoft.com/office/drawing/2014/main" id="{3CCBB7F2-C506-4238-A6AA-2808258BAEDA}"/>
                </a:ext>
              </a:extLst>
            </p:cNvPr>
            <p:cNvSpPr/>
            <p:nvPr>
              <p:custDataLst>
                <p:tags r:id="rId24"/>
              </p:custDataLst>
            </p:nvPr>
          </p:nvSpPr>
          <p:spPr>
            <a:xfrm>
              <a:off x="-306228" y="-635000"/>
              <a:ext cx="5486400" cy="6858000"/>
            </a:xfrm>
            <a:prstGeom prst="rect">
              <a:avLst/>
            </a:prstGeom>
            <a:blipFill>
              <a:blip r:embed="rId27"/>
              <a:stretch>
                <a:fillRect l="-12500" r="-125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en-US" dirty="0">
                <a:solidFill>
                  <a:schemeClr val="tx1"/>
                </a:solidFill>
                <a:latin typeface="Arial" panose="020B0604020202020204" pitchFamily="34" charset="0"/>
                <a:ea typeface="Sans Serif Collection" panose="020B0502040504020204" pitchFamily="34" charset="0"/>
                <a:cs typeface="Arial" panose="020B0604020202020204" pitchFamily="34" charset="0"/>
              </a:endParaRPr>
            </a:p>
          </p:txBody>
        </p:sp>
      </p:grpSp>
      <p:grpSp>
        <p:nvGrpSpPr>
          <p:cNvPr id="5" name="Group 4"/>
          <p:cNvGrpSpPr/>
          <p:nvPr>
            <p:custDataLst>
              <p:tags r:id="rId2"/>
            </p:custDataLst>
          </p:nvPr>
        </p:nvGrpSpPr>
        <p:grpSpPr>
          <a:xfrm>
            <a:off x="6730756" y="1800289"/>
            <a:ext cx="4979833" cy="500297"/>
            <a:chOff x="6181725" y="1946095"/>
            <a:chExt cx="4979833" cy="500297"/>
          </a:xfrm>
        </p:grpSpPr>
        <p:grpSp>
          <p:nvGrpSpPr>
            <p:cNvPr id="6" name="Shape813"/>
            <p:cNvGrpSpPr/>
            <p:nvPr>
              <p:custDataLst>
                <p:tags r:id="rId19"/>
              </p:custDataLst>
            </p:nvPr>
          </p:nvGrpSpPr>
          <p:grpSpPr>
            <a:xfrm>
              <a:off x="6181725" y="1946095"/>
              <a:ext cx="579261" cy="500297"/>
              <a:chOff x="558752" y="1446767"/>
              <a:chExt cx="579261" cy="500297"/>
            </a:xfrm>
          </p:grpSpPr>
          <p:sp>
            <p:nvSpPr>
              <p:cNvPr id="7" name="Shape812">
                <a:extLst>
                  <a:ext uri="{FF2B5EF4-FFF2-40B4-BE49-F238E27FC236}">
                    <a16:creationId xmlns:a16="http://schemas.microsoft.com/office/drawing/2014/main" id="{EB29E4FB-6D8E-A8FF-B862-AD5339A07FF8}"/>
                  </a:ext>
                </a:extLst>
              </p:cNvPr>
              <p:cNvSpPr/>
              <p:nvPr>
                <p:custDataLst>
                  <p:tags r:id="rId2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818"/>
              <p:cNvPicPr/>
              <p:nvPr>
                <p:custDataLst>
                  <p:tags r:id="rId22"/>
                </p:custDataLst>
              </p:nvPr>
            </p:nvPicPr>
            <p:blipFill>
              <a:blip>
                <a:extLst>
                  <a:ext uri="{96DAC541-7B7A-43D3-8B79-37D633B846F1}">
                    <asvg:svgBlip xmlns:asvg="http://schemas.microsoft.com/office/drawing/2016/SVG/main" r:embed="rId28"/>
                  </a:ext>
                </a:extLst>
              </a:blip>
              <a:stretch>
                <a:fillRect/>
              </a:stretch>
            </p:blipFill>
            <p:spPr>
              <a:xfrm>
                <a:off x="559445" y="1446767"/>
                <a:ext cx="428497" cy="428497"/>
              </a:xfrm>
              <a:prstGeom prst="rect">
                <a:avLst/>
              </a:prstGeom>
            </p:spPr>
          </p:pic>
        </p:grpSp>
        <p:sp>
          <p:nvSpPr>
            <p:cNvPr id="10" name="Shape819"/>
            <p:cNvSpPr/>
            <p:nvPr>
              <p:custDataLst>
                <p:tags r:id="rId20"/>
              </p:custDataLst>
            </p:nvPr>
          </p:nvSpPr>
          <p:spPr>
            <a:xfrm>
              <a:off x="7012986" y="1950022"/>
              <a:ext cx="414857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Bids must be publicly opened and read aloud 
at the time and place in the advertisement.</a:t>
              </a:r>
            </a:p>
          </p:txBody>
        </p:sp>
      </p:grpSp>
      <p:grpSp>
        <p:nvGrpSpPr>
          <p:cNvPr id="11" name="Group 10"/>
          <p:cNvGrpSpPr/>
          <p:nvPr>
            <p:custDataLst>
              <p:tags r:id="rId3"/>
            </p:custDataLst>
          </p:nvPr>
        </p:nvGrpSpPr>
        <p:grpSpPr>
          <a:xfrm>
            <a:off x="6730756" y="2588586"/>
            <a:ext cx="4619158" cy="834974"/>
            <a:chOff x="6181725" y="2734392"/>
            <a:chExt cx="4619158" cy="834974"/>
          </a:xfrm>
        </p:grpSpPr>
        <p:grpSp>
          <p:nvGrpSpPr>
            <p:cNvPr id="12" name="Shape814"/>
            <p:cNvGrpSpPr/>
            <p:nvPr>
              <p:custDataLst>
                <p:tags r:id="rId15"/>
              </p:custDataLst>
            </p:nvPr>
          </p:nvGrpSpPr>
          <p:grpSpPr>
            <a:xfrm>
              <a:off x="6181725" y="2734392"/>
              <a:ext cx="579261" cy="500297"/>
              <a:chOff x="558752" y="1446767"/>
              <a:chExt cx="579261" cy="500297"/>
            </a:xfrm>
          </p:grpSpPr>
          <p:sp>
            <p:nvSpPr>
              <p:cNvPr id="13" name="Shape812">
                <a:extLst>
                  <a:ext uri="{FF2B5EF4-FFF2-40B4-BE49-F238E27FC236}">
                    <a16:creationId xmlns:a16="http://schemas.microsoft.com/office/drawing/2014/main" id="{EB29E4FB-6D8E-A8FF-B862-AD5339A07FF8}"/>
                  </a:ext>
                </a:extLst>
              </p:cNvPr>
              <p:cNvSpPr/>
              <p:nvPr>
                <p:custDataLst>
                  <p:tags r:id="rId1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5" name="Shape820"/>
              <p:cNvPicPr/>
              <p:nvPr>
                <p:custDataLst>
                  <p:tags r:id="rId18"/>
                </p:custDataLst>
              </p:nvPr>
            </p:nvPicPr>
            <p:blipFill>
              <a:blip>
                <a:extLst>
                  <a:ext uri="{96DAC541-7B7A-43D3-8B79-37D633B846F1}">
                    <asvg:svgBlip xmlns:asvg="http://schemas.microsoft.com/office/drawing/2016/SVG/main" r:embed="rId29"/>
                  </a:ext>
                </a:extLst>
              </a:blip>
              <a:stretch>
                <a:fillRect/>
              </a:stretch>
            </p:blipFill>
            <p:spPr>
              <a:xfrm>
                <a:off x="559445" y="1446767"/>
                <a:ext cx="428497" cy="428497"/>
              </a:xfrm>
              <a:prstGeom prst="rect">
                <a:avLst/>
              </a:prstGeom>
            </p:spPr>
          </p:pic>
        </p:grpSp>
        <p:sp>
          <p:nvSpPr>
            <p:cNvPr id="16" name="Shape821"/>
            <p:cNvSpPr/>
            <p:nvPr>
              <p:custDataLst>
                <p:tags r:id="rId16"/>
              </p:custDataLst>
            </p:nvPr>
          </p:nvSpPr>
          <p:spPr>
            <a:xfrm>
              <a:off x="7012987" y="2830702"/>
              <a:ext cx="3787896"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Late bids should be marked with the time 
and date and returned to the bidder 
unopened.</a:t>
              </a:r>
            </a:p>
          </p:txBody>
        </p:sp>
      </p:grpSp>
      <p:grpSp>
        <p:nvGrpSpPr>
          <p:cNvPr id="17" name="Group 16"/>
          <p:cNvGrpSpPr/>
          <p:nvPr>
            <p:custDataLst>
              <p:tags r:id="rId4"/>
            </p:custDataLst>
          </p:nvPr>
        </p:nvGrpSpPr>
        <p:grpSpPr>
          <a:xfrm>
            <a:off x="6730756" y="3665468"/>
            <a:ext cx="4824343" cy="834974"/>
            <a:chOff x="6181725" y="3811274"/>
            <a:chExt cx="4824343" cy="834974"/>
          </a:xfrm>
        </p:grpSpPr>
        <p:grpSp>
          <p:nvGrpSpPr>
            <p:cNvPr id="18" name="Shape815"/>
            <p:cNvGrpSpPr/>
            <p:nvPr>
              <p:custDataLst>
                <p:tags r:id="rId11"/>
              </p:custDataLst>
            </p:nvPr>
          </p:nvGrpSpPr>
          <p:grpSpPr>
            <a:xfrm>
              <a:off x="6181725" y="3811274"/>
              <a:ext cx="579261" cy="500297"/>
              <a:chOff x="558752" y="1446767"/>
              <a:chExt cx="579261" cy="500297"/>
            </a:xfrm>
          </p:grpSpPr>
          <p:sp>
            <p:nvSpPr>
              <p:cNvPr id="19" name="Shape812">
                <a:extLst>
                  <a:ext uri="{FF2B5EF4-FFF2-40B4-BE49-F238E27FC236}">
                    <a16:creationId xmlns:a16="http://schemas.microsoft.com/office/drawing/2014/main" id="{EB29E4FB-6D8E-A8FF-B862-AD5339A07FF8}"/>
                  </a:ext>
                </a:extLst>
              </p:cNvPr>
              <p:cNvSpPr/>
              <p:nvPr>
                <p:custDataLst>
                  <p:tags r:id="rId13"/>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1" name="Shape822"/>
              <p:cNvPicPr/>
              <p:nvPr>
                <p:custDataLst>
                  <p:tags r:id="rId14"/>
                </p:custDataLst>
              </p:nvPr>
            </p:nvPicPr>
            <p:blipFill>
              <a:blip>
                <a:extLst>
                  <a:ext uri="{96DAC541-7B7A-43D3-8B79-37D633B846F1}">
                    <asvg:svgBlip xmlns:asvg="http://schemas.microsoft.com/office/drawing/2016/SVG/main" r:embed="rId30"/>
                  </a:ext>
                </a:extLst>
              </a:blip>
              <a:stretch>
                <a:fillRect/>
              </a:stretch>
            </p:blipFill>
            <p:spPr>
              <a:xfrm>
                <a:off x="559445" y="1446767"/>
                <a:ext cx="428497" cy="428497"/>
              </a:xfrm>
              <a:prstGeom prst="rect">
                <a:avLst/>
              </a:prstGeom>
            </p:spPr>
          </p:pic>
        </p:grpSp>
        <p:sp>
          <p:nvSpPr>
            <p:cNvPr id="22" name="Shape823"/>
            <p:cNvSpPr/>
            <p:nvPr>
              <p:custDataLst>
                <p:tags r:id="rId12"/>
              </p:custDataLst>
            </p:nvPr>
          </p:nvSpPr>
          <p:spPr>
            <a:xfrm>
              <a:off x="7012987" y="3907584"/>
              <a:ext cx="3993081"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Bids become public records – </a:t>
              </a: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9</a:t>
              </a: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days after 
bid opening or recommendation of award, 
whichever is sooner.</a:t>
              </a:r>
            </a:p>
          </p:txBody>
        </p:sp>
      </p:grpSp>
      <p:grpSp>
        <p:nvGrpSpPr>
          <p:cNvPr id="23" name="Group 22"/>
          <p:cNvGrpSpPr/>
          <p:nvPr>
            <p:custDataLst>
              <p:tags r:id="rId5"/>
            </p:custDataLst>
          </p:nvPr>
        </p:nvGrpSpPr>
        <p:grpSpPr>
          <a:xfrm>
            <a:off x="6730755" y="4742350"/>
            <a:ext cx="4914111" cy="500297"/>
            <a:chOff x="6181725" y="4888156"/>
            <a:chExt cx="4914111" cy="500297"/>
          </a:xfrm>
        </p:grpSpPr>
        <p:grpSp>
          <p:nvGrpSpPr>
            <p:cNvPr id="24" name="Shape816"/>
            <p:cNvGrpSpPr/>
            <p:nvPr>
              <p:custDataLst>
                <p:tags r:id="rId7"/>
              </p:custDataLst>
            </p:nvPr>
          </p:nvGrpSpPr>
          <p:grpSpPr>
            <a:xfrm>
              <a:off x="6181725" y="4888156"/>
              <a:ext cx="579261" cy="500297"/>
              <a:chOff x="558752" y="1446767"/>
              <a:chExt cx="579261" cy="500297"/>
            </a:xfrm>
          </p:grpSpPr>
          <p:sp>
            <p:nvSpPr>
              <p:cNvPr id="25" name="Shape812">
                <a:extLst>
                  <a:ext uri="{FF2B5EF4-FFF2-40B4-BE49-F238E27FC236}">
                    <a16:creationId xmlns:a16="http://schemas.microsoft.com/office/drawing/2014/main" id="{EB29E4FB-6D8E-A8FF-B862-AD5339A07FF8}"/>
                  </a:ext>
                </a:extLst>
              </p:cNvPr>
              <p:cNvSpPr/>
              <p:nvPr>
                <p:custDataLst>
                  <p:tags r:id="rId9"/>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7" name="Shape824"/>
              <p:cNvPicPr/>
              <p:nvPr>
                <p:custDataLst>
                  <p:tags r:id="rId10"/>
                </p:custDataLst>
              </p:nvPr>
            </p:nvPicPr>
            <p:blipFill>
              <a:blip>
                <a:extLst>
                  <a:ext uri="{96DAC541-7B7A-43D3-8B79-37D633B846F1}">
                    <asvg:svgBlip xmlns:asvg="http://schemas.microsoft.com/office/drawing/2016/SVG/main" r:embed="rId31"/>
                  </a:ext>
                </a:extLst>
              </a:blip>
              <a:stretch>
                <a:fillRect/>
              </a:stretch>
            </p:blipFill>
            <p:spPr>
              <a:xfrm>
                <a:off x="559445" y="1446767"/>
                <a:ext cx="428497" cy="428497"/>
              </a:xfrm>
              <a:prstGeom prst="rect">
                <a:avLst/>
              </a:prstGeom>
            </p:spPr>
          </p:pic>
        </p:grpSp>
        <p:sp>
          <p:nvSpPr>
            <p:cNvPr id="28" name="Shape825"/>
            <p:cNvSpPr/>
            <p:nvPr>
              <p:custDataLst>
                <p:tags r:id="rId8"/>
              </p:custDataLst>
            </p:nvPr>
          </p:nvSpPr>
          <p:spPr>
            <a:xfrm>
              <a:off x="7012987" y="4892082"/>
              <a:ext cx="4082849"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No comment should be made at bid opening 
about the low bid or about award.</a:t>
              </a:r>
            </a:p>
          </p:txBody>
        </p:sp>
      </p:grpSp>
      <p:sp>
        <p:nvSpPr>
          <p:cNvPr id="4" name="Shape811">
            <a:extLst>
              <a:ext uri="{FF2B5EF4-FFF2-40B4-BE49-F238E27FC236}">
                <a16:creationId xmlns:a16="http://schemas.microsoft.com/office/drawing/2014/main" id="{C762CBC8-DAC8-FA91-092B-58D58E70DE90}"/>
              </a:ext>
            </a:extLst>
          </p:cNvPr>
          <p:cNvSpPr/>
          <p:nvPr>
            <p:custDataLst>
              <p:tags r:id="rId6"/>
            </p:custDataLst>
          </p:nvPr>
        </p:nvSpPr>
        <p:spPr>
          <a:xfrm>
            <a:off x="6730756" y="835985"/>
            <a:ext cx="3739571" cy="652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8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Bid Opening</a:t>
            </a:r>
          </a:p>
        </p:txBody>
      </p:sp>
    </p:spTree>
    <p:extLst>
      <p:ext uri="{BB962C8B-B14F-4D97-AF65-F5344CB8AC3E}">
        <p14:creationId xmlns:p14="http://schemas.microsoft.com/office/powerpoint/2010/main" val="3069328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1568" y="3785350"/>
            <a:ext cx="6090432" cy="3072650"/>
          </a:xfrm>
          <a:prstGeom prst="rect">
            <a:avLst/>
          </a:prstGeom>
        </p:spPr>
      </p:pic>
      <p:pic>
        <p:nvPicPr>
          <p:cNvPr id="3" name="Shape4330"/>
          <p:cNvPicPr/>
          <p:nvPr>
            <p:custDataLst>
              <p:tags r:id="rId1"/>
            </p:custDataLst>
          </p:nvPr>
        </p:nvPicPr>
        <p:blipFill rotWithShape="1">
          <a:blip r:embed="rId11"/>
          <a:srcRect r="12040" b="2967"/>
          <a:stretch/>
        </p:blipFill>
        <p:spPr>
          <a:xfrm>
            <a:off x="7623691" y="1818527"/>
            <a:ext cx="4568309" cy="5039473"/>
          </a:xfrm>
          <a:prstGeom prst="rect">
            <a:avLst/>
          </a:prstGeom>
        </p:spPr>
      </p:pic>
      <p:grpSp>
        <p:nvGrpSpPr>
          <p:cNvPr id="5" name="Group 4"/>
          <p:cNvGrpSpPr/>
          <p:nvPr>
            <p:custDataLst>
              <p:tags r:id="rId2"/>
            </p:custDataLst>
          </p:nvPr>
        </p:nvGrpSpPr>
        <p:grpSpPr>
          <a:xfrm>
            <a:off x="1047925" y="2224216"/>
            <a:ext cx="4098181" cy="1542939"/>
            <a:chOff x="412925" y="1589216"/>
            <a:chExt cx="4098181" cy="1542939"/>
          </a:xfrm>
        </p:grpSpPr>
        <p:grpSp>
          <p:nvGrpSpPr>
            <p:cNvPr id="6" name="Shape4328"/>
            <p:cNvGrpSpPr/>
            <p:nvPr>
              <p:custDataLst>
                <p:tags r:id="rId4"/>
              </p:custDataLst>
            </p:nvPr>
          </p:nvGrpSpPr>
          <p:grpSpPr>
            <a:xfrm>
              <a:off x="412925" y="1589216"/>
              <a:ext cx="579261" cy="500297"/>
              <a:chOff x="558752" y="1446767"/>
              <a:chExt cx="579261" cy="500297"/>
            </a:xfrm>
          </p:grpSpPr>
          <p:sp>
            <p:nvSpPr>
              <p:cNvPr id="7" name="Shape4325">
                <a:extLst>
                  <a:ext uri="{FF2B5EF4-FFF2-40B4-BE49-F238E27FC236}">
                    <a16:creationId xmlns:a16="http://schemas.microsoft.com/office/drawing/2014/main" id="{EB29E4FB-6D8E-A8FF-B862-AD5339A07FF8}"/>
                  </a:ext>
                </a:extLst>
              </p:cNvPr>
              <p:cNvSpPr/>
              <p:nvPr>
                <p:custDataLst>
                  <p:tags r:id="rId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31"/>
              <p:cNvPicPr/>
              <p:nvPr>
                <p:custDataLst>
                  <p:tags r:id="rId7"/>
                </p:custDataLst>
              </p:nvPr>
            </p:nvPicPr>
            <p:blipFill>
              <a:blip>
                <a:extLst>
                  <a:ext uri="{96DAC541-7B7A-43D3-8B79-37D633B846F1}">
                    <asvg:svgBlip xmlns:asvg="http://schemas.microsoft.com/office/drawing/2016/SVG/main" r:embed="rId12"/>
                  </a:ext>
                </a:extLst>
              </a:blip>
              <a:stretch>
                <a:fillRect/>
              </a:stretch>
            </p:blipFill>
            <p:spPr>
              <a:xfrm>
                <a:off x="559445" y="1446767"/>
                <a:ext cx="428497" cy="428497"/>
              </a:xfrm>
              <a:prstGeom prst="rect">
                <a:avLst/>
              </a:prstGeom>
            </p:spPr>
          </p:pic>
        </p:grpSp>
        <p:sp>
          <p:nvSpPr>
            <p:cNvPr id="10" name="Shape4332"/>
            <p:cNvSpPr/>
            <p:nvPr>
              <p:custDataLst>
                <p:tags r:id="rId5"/>
              </p:custDataLst>
            </p:nvPr>
          </p:nvSpPr>
          <p:spPr>
            <a:xfrm>
              <a:off x="1244186" y="1654827"/>
              <a:ext cx="3266920" cy="147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 R.S. 38:2212(A)(1): 
award to the lowest 
responsible 
and responsive bidder</a:t>
              </a:r>
            </a:p>
          </p:txBody>
        </p:sp>
      </p:grpSp>
      <p:sp>
        <p:nvSpPr>
          <p:cNvPr id="4" name="Shape4324">
            <a:extLst>
              <a:ext uri="{FF2B5EF4-FFF2-40B4-BE49-F238E27FC236}">
                <a16:creationId xmlns:a16="http://schemas.microsoft.com/office/drawing/2014/main" id="{E660C36E-E13E-59C0-5AAE-E9DB83628AA6}"/>
              </a:ext>
            </a:extLst>
          </p:cNvPr>
          <p:cNvSpPr/>
          <p:nvPr>
            <p:custDataLst>
              <p:tags r:id="rId3"/>
            </p:custDataLst>
          </p:nvPr>
        </p:nvSpPr>
        <p:spPr>
          <a:xfrm>
            <a:off x="1047925" y="1016785"/>
            <a:ext cx="5341206" cy="78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Bid Evaluation</a:t>
            </a:r>
          </a:p>
        </p:txBody>
      </p:sp>
    </p:spTree>
    <p:extLst>
      <p:ext uri="{BB962C8B-B14F-4D97-AF65-F5344CB8AC3E}">
        <p14:creationId xmlns:p14="http://schemas.microsoft.com/office/powerpoint/2010/main" val="195907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13C1-6F2F-4B31-66A0-B0F8C5EDEC34}"/>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Purpose</a:t>
            </a:r>
          </a:p>
        </p:txBody>
      </p:sp>
      <p:sp>
        <p:nvSpPr>
          <p:cNvPr id="3" name="Content Placeholder 2">
            <a:extLst>
              <a:ext uri="{FF2B5EF4-FFF2-40B4-BE49-F238E27FC236}">
                <a16:creationId xmlns:a16="http://schemas.microsoft.com/office/drawing/2014/main" id="{98D94F78-BE13-D787-F6A9-70CF1A66C2AC}"/>
              </a:ext>
            </a:extLst>
          </p:cNvPr>
          <p:cNvSpPr>
            <a:spLocks noGrp="1"/>
          </p:cNvSpPr>
          <p:nvPr>
            <p:ph idx="1"/>
          </p:nvPr>
        </p:nvSpPr>
        <p:spPr/>
        <p:txBody>
          <a:bodyPr>
            <a:normAutofit lnSpcReduction="10000"/>
          </a:bodyPr>
          <a:lstStyle/>
          <a:p>
            <a:r>
              <a:rPr lang="en-US" sz="3200" dirty="0">
                <a:solidFill>
                  <a:prstClr val="black"/>
                </a:solidFill>
                <a:latin typeface="Arial" panose="020B0604020202020204" pitchFamily="34" charset="0"/>
                <a:ea typeface="Sans Serif Collection" panose="020B0502040504020204" pitchFamily="34" charset="0"/>
                <a:cs typeface="Arial" panose="020B0604020202020204" pitchFamily="34" charset="0"/>
              </a:rPr>
              <a:t>Public Bid Law is a prohibitory law founded on public policy. </a:t>
            </a:r>
          </a:p>
          <a:p>
            <a:r>
              <a:rPr lang="en-US" sz="3200" dirty="0">
                <a:solidFill>
                  <a:prstClr val="black"/>
                </a:solidFill>
                <a:latin typeface="Arial" panose="020B0604020202020204" pitchFamily="34" charset="0"/>
                <a:ea typeface="Sans Serif Collection" panose="020B0502040504020204" pitchFamily="34" charset="0"/>
                <a:cs typeface="Arial" panose="020B0604020202020204" pitchFamily="34" charset="0"/>
              </a:rPr>
              <a:t>“It was enacted in the interest of the taxpaying citizen and has for its purpose their protection against contracts of public officials entered into because of favoritism and possibly involving exorbitant and extortionate prices.” </a:t>
            </a:r>
            <a:endParaRPr lang="en-US" altLang="en-US" sz="3200" i="1" dirty="0">
              <a:solidFill>
                <a:prstClr val="black"/>
              </a:solidFill>
              <a:latin typeface="Arial" panose="020B0604020202020204" pitchFamily="34" charset="0"/>
              <a:ea typeface="Sans Serif Collection" panose="020B0502040504020204" pitchFamily="34" charset="0"/>
              <a:cs typeface="Arial" panose="020B0604020202020204" pitchFamily="34" charset="0"/>
            </a:endParaRPr>
          </a:p>
          <a:p>
            <a:pPr marL="0" indent="0">
              <a:buNone/>
            </a:pPr>
            <a:r>
              <a:rPr lang="en-US" sz="3200" i="1" dirty="0">
                <a:latin typeface="Arial" panose="020B0604020202020204" pitchFamily="34" charset="0"/>
                <a:ea typeface="Sans Serif Collection" panose="020B0502040504020204" pitchFamily="34" charset="0"/>
                <a:cs typeface="Arial" panose="020B0604020202020204" pitchFamily="34" charset="0"/>
              </a:rPr>
              <a:t>Haughton Elevator Division v. State of Louisiana</a:t>
            </a:r>
            <a:r>
              <a:rPr lang="en-US" sz="3200" dirty="0">
                <a:latin typeface="Arial" panose="020B0604020202020204" pitchFamily="34" charset="0"/>
                <a:ea typeface="Sans Serif Collection" panose="020B0502040504020204" pitchFamily="34" charset="0"/>
                <a:cs typeface="Arial" panose="020B0604020202020204" pitchFamily="34" charset="0"/>
              </a:rPr>
              <a:t>, 367 So.2d 1161, 1164 (La. 1979).</a:t>
            </a:r>
            <a:endParaRPr lang="en-US" sz="3200" i="1" dirty="0">
              <a:latin typeface="Arial" panose="020B0604020202020204" pitchFamily="34" charset="0"/>
              <a:ea typeface="Sans Serif Collection" panose="020B0502040504020204" pitchFamily="34" charset="0"/>
              <a:cs typeface="Arial" panose="020B0604020202020204" pitchFamily="34" charset="0"/>
            </a:endParaRPr>
          </a:p>
        </p:txBody>
      </p:sp>
    </p:spTree>
    <p:extLst>
      <p:ext uri="{BB962C8B-B14F-4D97-AF65-F5344CB8AC3E}">
        <p14:creationId xmlns:p14="http://schemas.microsoft.com/office/powerpoint/2010/main" val="121287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09589" y="3785350"/>
            <a:ext cx="6090432" cy="3072650"/>
          </a:xfrm>
          <a:prstGeom prst="rect">
            <a:avLst/>
          </a:prstGeom>
        </p:spPr>
      </p:pic>
      <p:pic>
        <p:nvPicPr>
          <p:cNvPr id="3" name="Shape4332"/>
          <p:cNvPicPr/>
          <p:nvPr>
            <p:custDataLst>
              <p:tags r:id="rId1"/>
            </p:custDataLst>
          </p:nvPr>
        </p:nvPicPr>
        <p:blipFill rotWithShape="1">
          <a:blip r:embed="rId21"/>
          <a:srcRect r="12040" b="2967"/>
          <a:stretch/>
        </p:blipFill>
        <p:spPr>
          <a:xfrm>
            <a:off x="7623691" y="1818527"/>
            <a:ext cx="4568309" cy="5039473"/>
          </a:xfrm>
          <a:prstGeom prst="rect">
            <a:avLst/>
          </a:prstGeom>
        </p:spPr>
      </p:pic>
      <p:grpSp>
        <p:nvGrpSpPr>
          <p:cNvPr id="5" name="Group 4"/>
          <p:cNvGrpSpPr/>
          <p:nvPr>
            <p:custDataLst>
              <p:tags r:id="rId2"/>
            </p:custDataLst>
          </p:nvPr>
        </p:nvGrpSpPr>
        <p:grpSpPr>
          <a:xfrm>
            <a:off x="1047925" y="2224216"/>
            <a:ext cx="1699320" cy="500297"/>
            <a:chOff x="412925" y="1589216"/>
            <a:chExt cx="1699320" cy="500297"/>
          </a:xfrm>
        </p:grpSpPr>
        <p:grpSp>
          <p:nvGrpSpPr>
            <p:cNvPr id="6" name="Shape4328"/>
            <p:cNvGrpSpPr/>
            <p:nvPr>
              <p:custDataLst>
                <p:tags r:id="rId14"/>
              </p:custDataLst>
            </p:nvPr>
          </p:nvGrpSpPr>
          <p:grpSpPr>
            <a:xfrm>
              <a:off x="412925" y="1589216"/>
              <a:ext cx="579261" cy="500297"/>
              <a:chOff x="558752" y="1446767"/>
              <a:chExt cx="579261" cy="500297"/>
            </a:xfrm>
          </p:grpSpPr>
          <p:sp>
            <p:nvSpPr>
              <p:cNvPr id="7" name="Shape4325">
                <a:extLst>
                  <a:ext uri="{FF2B5EF4-FFF2-40B4-BE49-F238E27FC236}">
                    <a16:creationId xmlns:a16="http://schemas.microsoft.com/office/drawing/2014/main" id="{EB29E4FB-6D8E-A8FF-B862-AD5339A07FF8}"/>
                  </a:ext>
                </a:extLst>
              </p:cNvPr>
              <p:cNvSpPr/>
              <p:nvPr>
                <p:custDataLst>
                  <p:tags r:id="rId1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33"/>
              <p:cNvPicPr/>
              <p:nvPr>
                <p:custDataLst>
                  <p:tags r:id="rId17"/>
                </p:custDataLst>
              </p:nvPr>
            </p:nvPicPr>
            <p:blipFill>
              <a:blip>
                <a:extLst>
                  <a:ext uri="{96DAC541-7B7A-43D3-8B79-37D633B846F1}">
                    <asvg:svgBlip xmlns:asvg="http://schemas.microsoft.com/office/drawing/2016/SVG/main" r:embed="rId22"/>
                  </a:ext>
                </a:extLst>
              </a:blip>
              <a:stretch>
                <a:fillRect/>
              </a:stretch>
            </p:blipFill>
            <p:spPr>
              <a:xfrm>
                <a:off x="559445" y="1446767"/>
                <a:ext cx="428497" cy="428497"/>
              </a:xfrm>
              <a:prstGeom prst="rect">
                <a:avLst/>
              </a:prstGeom>
            </p:spPr>
          </p:pic>
        </p:grpSp>
        <p:sp>
          <p:nvSpPr>
            <p:cNvPr id="10" name="Shape4334"/>
            <p:cNvSpPr/>
            <p:nvPr>
              <p:custDataLst>
                <p:tags r:id="rId15"/>
              </p:custDataLst>
            </p:nvPr>
          </p:nvSpPr>
          <p:spPr>
            <a:xfrm>
              <a:off x="1244187" y="1654699"/>
              <a:ext cx="86805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Award</a:t>
              </a:r>
            </a:p>
          </p:txBody>
        </p:sp>
      </p:grpSp>
      <p:grpSp>
        <p:nvGrpSpPr>
          <p:cNvPr id="11" name="Group 10"/>
          <p:cNvGrpSpPr/>
          <p:nvPr>
            <p:custDataLst>
              <p:tags r:id="rId3"/>
            </p:custDataLst>
          </p:nvPr>
        </p:nvGrpSpPr>
        <p:grpSpPr>
          <a:xfrm>
            <a:off x="998333" y="3947545"/>
            <a:ext cx="3245383" cy="500297"/>
            <a:chOff x="412925" y="2377513"/>
            <a:chExt cx="3245383" cy="500297"/>
          </a:xfrm>
        </p:grpSpPr>
        <p:grpSp>
          <p:nvGrpSpPr>
            <p:cNvPr id="12" name="Shape4329"/>
            <p:cNvGrpSpPr/>
            <p:nvPr>
              <p:custDataLst>
                <p:tags r:id="rId10"/>
              </p:custDataLst>
            </p:nvPr>
          </p:nvGrpSpPr>
          <p:grpSpPr>
            <a:xfrm>
              <a:off x="412925" y="2377513"/>
              <a:ext cx="579261" cy="500297"/>
              <a:chOff x="558752" y="1446767"/>
              <a:chExt cx="579261" cy="500297"/>
            </a:xfrm>
          </p:grpSpPr>
          <p:sp>
            <p:nvSpPr>
              <p:cNvPr id="13" name="Shape4325">
                <a:extLst>
                  <a:ext uri="{FF2B5EF4-FFF2-40B4-BE49-F238E27FC236}">
                    <a16:creationId xmlns:a16="http://schemas.microsoft.com/office/drawing/2014/main" id="{EB29E4FB-6D8E-A8FF-B862-AD5339A07FF8}"/>
                  </a:ext>
                </a:extLst>
              </p:cNvPr>
              <p:cNvSpPr/>
              <p:nvPr>
                <p:custDataLst>
                  <p:tags r:id="rId12"/>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5" name="Shape4335"/>
              <p:cNvPicPr/>
              <p:nvPr>
                <p:custDataLst>
                  <p:tags r:id="rId13"/>
                </p:custDataLst>
              </p:nvPr>
            </p:nvPicPr>
            <p:blipFill>
              <a:blip>
                <a:extLst>
                  <a:ext uri="{96DAC541-7B7A-43D3-8B79-37D633B846F1}">
                    <asvg:svgBlip xmlns:asvg="http://schemas.microsoft.com/office/drawing/2016/SVG/main" r:embed="rId23"/>
                  </a:ext>
                </a:extLst>
              </a:blip>
              <a:stretch>
                <a:fillRect/>
              </a:stretch>
            </p:blipFill>
            <p:spPr>
              <a:xfrm>
                <a:off x="558752" y="1497077"/>
                <a:ext cx="429883" cy="327877"/>
              </a:xfrm>
              <a:prstGeom prst="rect">
                <a:avLst/>
              </a:prstGeom>
            </p:spPr>
          </p:pic>
        </p:grpSp>
        <p:sp>
          <p:nvSpPr>
            <p:cNvPr id="16" name="Shape4336"/>
            <p:cNvSpPr/>
            <p:nvPr>
              <p:custDataLst>
                <p:tags r:id="rId11"/>
              </p:custDataLst>
            </p:nvPr>
          </p:nvSpPr>
          <p:spPr>
            <a:xfrm>
              <a:off x="1244186" y="2442996"/>
              <a:ext cx="241412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Notice to proceed</a:t>
              </a:r>
            </a:p>
          </p:txBody>
        </p:sp>
      </p:grpSp>
      <p:grpSp>
        <p:nvGrpSpPr>
          <p:cNvPr id="17" name="Group 16"/>
          <p:cNvGrpSpPr/>
          <p:nvPr>
            <p:custDataLst>
              <p:tags r:id="rId4"/>
            </p:custDataLst>
          </p:nvPr>
        </p:nvGrpSpPr>
        <p:grpSpPr>
          <a:xfrm>
            <a:off x="1047925" y="3056320"/>
            <a:ext cx="1955227" cy="500297"/>
            <a:chOff x="412925" y="3165809"/>
            <a:chExt cx="1955227" cy="500297"/>
          </a:xfrm>
        </p:grpSpPr>
        <p:grpSp>
          <p:nvGrpSpPr>
            <p:cNvPr id="18" name="Shape4330"/>
            <p:cNvGrpSpPr/>
            <p:nvPr>
              <p:custDataLst>
                <p:tags r:id="rId6"/>
              </p:custDataLst>
            </p:nvPr>
          </p:nvGrpSpPr>
          <p:grpSpPr>
            <a:xfrm>
              <a:off x="412925" y="3165809"/>
              <a:ext cx="579261" cy="500297"/>
              <a:chOff x="558752" y="1446767"/>
              <a:chExt cx="579261" cy="500297"/>
            </a:xfrm>
          </p:grpSpPr>
          <p:sp>
            <p:nvSpPr>
              <p:cNvPr id="19" name="Shape4325">
                <a:extLst>
                  <a:ext uri="{FF2B5EF4-FFF2-40B4-BE49-F238E27FC236}">
                    <a16:creationId xmlns:a16="http://schemas.microsoft.com/office/drawing/2014/main" id="{EB29E4FB-6D8E-A8FF-B862-AD5339A07FF8}"/>
                  </a:ext>
                </a:extLst>
              </p:cNvPr>
              <p:cNvSpPr/>
              <p:nvPr>
                <p:custDataLst>
                  <p:tags r:id="rId8"/>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1" name="Shape4337"/>
              <p:cNvPicPr/>
              <p:nvPr>
                <p:custDataLst>
                  <p:tags r:id="rId9"/>
                </p:custDataLst>
              </p:nvPr>
            </p:nvPicPr>
            <p:blipFill>
              <a:blip>
                <a:extLst>
                  <a:ext uri="{96DAC541-7B7A-43D3-8B79-37D633B846F1}">
                    <asvg:svgBlip xmlns:asvg="http://schemas.microsoft.com/office/drawing/2016/SVG/main" r:embed="rId24"/>
                  </a:ext>
                </a:extLst>
              </a:blip>
              <a:stretch>
                <a:fillRect/>
              </a:stretch>
            </p:blipFill>
            <p:spPr>
              <a:xfrm>
                <a:off x="559445" y="1446767"/>
                <a:ext cx="428497" cy="428497"/>
              </a:xfrm>
              <a:prstGeom prst="rect">
                <a:avLst/>
              </a:prstGeom>
            </p:spPr>
          </p:pic>
        </p:grpSp>
        <p:sp>
          <p:nvSpPr>
            <p:cNvPr id="22" name="Shape4338"/>
            <p:cNvSpPr/>
            <p:nvPr>
              <p:custDataLst>
                <p:tags r:id="rId7"/>
              </p:custDataLst>
            </p:nvPr>
          </p:nvSpPr>
          <p:spPr>
            <a:xfrm>
              <a:off x="1244187" y="3231248"/>
              <a:ext cx="1123966"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Execute</a:t>
              </a:r>
            </a:p>
          </p:txBody>
        </p:sp>
      </p:grpSp>
      <p:sp>
        <p:nvSpPr>
          <p:cNvPr id="4" name="Shape4324">
            <a:extLst>
              <a:ext uri="{FF2B5EF4-FFF2-40B4-BE49-F238E27FC236}">
                <a16:creationId xmlns:a16="http://schemas.microsoft.com/office/drawing/2014/main" id="{E660C36E-E13E-59C0-5AAE-E9DB83628AA6}"/>
              </a:ext>
            </a:extLst>
          </p:cNvPr>
          <p:cNvSpPr/>
          <p:nvPr>
            <p:custDataLst>
              <p:tags r:id="rId5"/>
            </p:custDataLst>
          </p:nvPr>
        </p:nvSpPr>
        <p:spPr>
          <a:xfrm>
            <a:off x="1047925" y="1173751"/>
            <a:ext cx="5055999" cy="62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8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Awarding the Bid</a:t>
            </a:r>
          </a:p>
        </p:txBody>
      </p:sp>
    </p:spTree>
    <p:extLst>
      <p:ext uri="{BB962C8B-B14F-4D97-AF65-F5344CB8AC3E}">
        <p14:creationId xmlns:p14="http://schemas.microsoft.com/office/powerpoint/2010/main" val="191291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4330"/>
          <p:cNvGrpSpPr/>
          <p:nvPr>
            <p:custDataLst>
              <p:tags r:id="rId1"/>
            </p:custDataLst>
          </p:nvPr>
        </p:nvGrpSpPr>
        <p:grpSpPr>
          <a:xfrm>
            <a:off x="7696801" y="1594150"/>
            <a:ext cx="1077311" cy="18204"/>
            <a:chOff x="4923896" y="2791354"/>
            <a:chExt cx="1077311" cy="18204"/>
          </a:xfrm>
        </p:grpSpPr>
        <p:sp>
          <p:nvSpPr>
            <p:cNvPr id="6" name="Shape4326">
              <a:extLst>
                <a:ext uri="{FF2B5EF4-FFF2-40B4-BE49-F238E27FC236}">
                  <a16:creationId xmlns:a16="http://schemas.microsoft.com/office/drawing/2014/main" id="{19C0B868-5E6B-006F-838A-87676FAA8050}"/>
                </a:ext>
              </a:extLst>
            </p:cNvPr>
            <p:cNvSpPr/>
            <p:nvPr>
              <p:custDataLst>
                <p:tags r:id="rId5"/>
              </p:custDataLst>
            </p:nvPr>
          </p:nvSpPr>
          <p:spPr>
            <a:xfrm flipV="1">
              <a:off x="4923896" y="2791354"/>
              <a:ext cx="1077311" cy="18204"/>
            </a:xfrm>
            <a:prstGeom prst="rect">
              <a:avLst/>
            </a:prstGeom>
            <a:solidFill>
              <a:schemeClr val="bg2">
                <a:lumMod val="90000"/>
              </a:schemeClr>
            </a:solidFill>
            <a:ln w="28575">
              <a:noFill/>
              <a:prstDash val="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defTabSz="412717"/>
              <a:endParaRPr lang="ru-RU" sz="800">
                <a:solidFill>
                  <a:schemeClr val="tx1"/>
                </a:solidFill>
                <a:latin typeface="Open Sans"/>
                <a:ea typeface="Open Sans"/>
                <a:cs typeface="Open Sans"/>
              </a:endParaRPr>
            </a:p>
          </p:txBody>
        </p:sp>
      </p:grpSp>
      <p:grpSp>
        <p:nvGrpSpPr>
          <p:cNvPr id="7" name="Shape4331"/>
          <p:cNvGrpSpPr/>
          <p:nvPr>
            <p:custDataLst>
              <p:tags r:id="rId2"/>
            </p:custDataLst>
          </p:nvPr>
        </p:nvGrpSpPr>
        <p:grpSpPr>
          <a:xfrm>
            <a:off x="7696801" y="5626145"/>
            <a:ext cx="1077311" cy="18204"/>
            <a:chOff x="4923896" y="2791354"/>
            <a:chExt cx="1077311" cy="18204"/>
          </a:xfrm>
        </p:grpSpPr>
        <p:sp>
          <p:nvSpPr>
            <p:cNvPr id="8" name="Shape4326">
              <a:extLst>
                <a:ext uri="{FF2B5EF4-FFF2-40B4-BE49-F238E27FC236}">
                  <a16:creationId xmlns:a16="http://schemas.microsoft.com/office/drawing/2014/main" id="{19C0B868-5E6B-006F-838A-87676FAA8050}"/>
                </a:ext>
              </a:extLst>
            </p:cNvPr>
            <p:cNvSpPr/>
            <p:nvPr>
              <p:custDataLst>
                <p:tags r:id="rId4"/>
              </p:custDataLst>
            </p:nvPr>
          </p:nvSpPr>
          <p:spPr>
            <a:xfrm flipV="1">
              <a:off x="4923896" y="2791354"/>
              <a:ext cx="1077311" cy="18204"/>
            </a:xfrm>
            <a:prstGeom prst="rect">
              <a:avLst/>
            </a:prstGeom>
            <a:solidFill>
              <a:schemeClr val="bg2">
                <a:lumMod val="90000"/>
              </a:schemeClr>
            </a:solidFill>
            <a:ln w="28575">
              <a:noFill/>
              <a:prstDash val="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defTabSz="412717"/>
              <a:endParaRPr lang="ru-RU" sz="800">
                <a:solidFill>
                  <a:schemeClr val="tx1"/>
                </a:solidFill>
                <a:latin typeface="Open Sans"/>
                <a:ea typeface="Open Sans"/>
                <a:cs typeface="Open Sans"/>
              </a:endParaRPr>
            </a:p>
          </p:txBody>
        </p:sp>
      </p:grpSp>
      <p:sp>
        <p:nvSpPr>
          <p:cNvPr id="4" name="Shape4325">
            <a:extLst>
              <a:ext uri="{FF2B5EF4-FFF2-40B4-BE49-F238E27FC236}">
                <a16:creationId xmlns:a16="http://schemas.microsoft.com/office/drawing/2014/main" id="{06B5389E-7E99-A9A9-3D16-E5517266E39D}"/>
              </a:ext>
            </a:extLst>
          </p:cNvPr>
          <p:cNvSpPr/>
          <p:nvPr>
            <p:custDataLst>
              <p:tags r:id="rId3"/>
            </p:custDataLst>
          </p:nvPr>
        </p:nvSpPr>
        <p:spPr>
          <a:xfrm>
            <a:off x="5782066" y="2213454"/>
            <a:ext cx="4906778" cy="2881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lnSpc>
                <a:spcPct val="85000"/>
              </a:lnSpc>
              <a:spcBef>
                <a:spcPct val="0"/>
              </a:spcBef>
              <a:spcAft>
                <a:spcPct val="0"/>
              </a:spcAft>
            </a:pPr>
            <a:r>
              <a:rPr lang="en-US" sz="10800" b="1">
                <a:solidFill>
                  <a:srgbClr val="FFFFFF"/>
                </a:solidFill>
                <a:latin typeface="+mn-lt"/>
              </a:rPr>
              <a:t>Reject 
all bids</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63" y="0"/>
            <a:ext cx="4017264" cy="6858000"/>
          </a:xfrm>
          <a:prstGeom prst="rect">
            <a:avLst/>
          </a:prstGeom>
        </p:spPr>
      </p:pic>
      <p:pic>
        <p:nvPicPr>
          <p:cNvPr id="2" name="Picture 1"/>
          <p:cNvPicPr>
            <a:picLocks noChangeAspect="1"/>
          </p:cNvPicPr>
          <p:nvPr/>
        </p:nvPicPr>
        <p:blipFill>
          <a:blip r:embed="rId9"/>
          <a:stretch>
            <a:fillRect/>
          </a:stretch>
        </p:blipFill>
        <p:spPr>
          <a:xfrm>
            <a:off x="0" y="0"/>
            <a:ext cx="12192000" cy="6858001"/>
          </a:xfrm>
          <a:prstGeom prst="rect">
            <a:avLst/>
          </a:prstGeom>
        </p:spPr>
      </p:pic>
    </p:spTree>
    <p:extLst>
      <p:ext uri="{BB962C8B-B14F-4D97-AF65-F5344CB8AC3E}">
        <p14:creationId xmlns:p14="http://schemas.microsoft.com/office/powerpoint/2010/main" val="1776840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29">
            <a:extLst>
              <a:ext uri="{28A0092B-C50C-407E-A947-70E740481C1C}">
                <a14:useLocalDpi xmlns:a14="http://schemas.microsoft.com/office/drawing/2010/main" val="0"/>
              </a:ext>
            </a:extLst>
          </a:blip>
          <a:srcRect l="2546" t="15017" r="3159"/>
          <a:stretch/>
        </p:blipFill>
        <p:spPr>
          <a:xfrm>
            <a:off x="0" y="0"/>
            <a:ext cx="12192000" cy="2276856"/>
          </a:xfrm>
          <a:prstGeom prst="rect">
            <a:avLst/>
          </a:prstGeom>
        </p:spPr>
      </p:pic>
      <p:sp>
        <p:nvSpPr>
          <p:cNvPr id="3" name="Shape812">
            <a:extLst>
              <a:ext uri="{FF2B5EF4-FFF2-40B4-BE49-F238E27FC236}">
                <a16:creationId xmlns:a16="http://schemas.microsoft.com/office/drawing/2014/main" id="{1A6C7713-B6E9-0532-1B8D-F871B3B20A46}"/>
              </a:ext>
            </a:extLst>
          </p:cNvPr>
          <p:cNvSpPr/>
          <p:nvPr>
            <p:custDataLst>
              <p:tags r:id="rId1"/>
            </p:custDataLst>
          </p:nvPr>
        </p:nvSpPr>
        <p:spPr>
          <a:xfrm>
            <a:off x="587286" y="1007077"/>
            <a:ext cx="5136021" cy="981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75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Just Cause</a:t>
            </a:r>
          </a:p>
        </p:txBody>
      </p:sp>
      <p:grpSp>
        <p:nvGrpSpPr>
          <p:cNvPr id="4" name="Group 3"/>
          <p:cNvGrpSpPr/>
          <p:nvPr>
            <p:custDataLst>
              <p:tags r:id="rId2"/>
            </p:custDataLst>
          </p:nvPr>
        </p:nvGrpSpPr>
        <p:grpSpPr>
          <a:xfrm>
            <a:off x="1917835" y="2595113"/>
            <a:ext cx="2906366" cy="500297"/>
            <a:chOff x="5753449" y="4488602"/>
            <a:chExt cx="2906366" cy="500297"/>
          </a:xfrm>
        </p:grpSpPr>
        <p:grpSp>
          <p:nvGrpSpPr>
            <p:cNvPr id="5" name="Shape4331"/>
            <p:cNvGrpSpPr/>
            <p:nvPr>
              <p:custDataLst>
                <p:tags r:id="rId23"/>
              </p:custDataLst>
            </p:nvPr>
          </p:nvGrpSpPr>
          <p:grpSpPr>
            <a:xfrm>
              <a:off x="5753449" y="4488602"/>
              <a:ext cx="579261" cy="500297"/>
              <a:chOff x="558752" y="1446767"/>
              <a:chExt cx="579261" cy="500297"/>
            </a:xfrm>
          </p:grpSpPr>
          <p:sp>
            <p:nvSpPr>
              <p:cNvPr id="7" name="Shape4325">
                <a:extLst>
                  <a:ext uri="{FF2B5EF4-FFF2-40B4-BE49-F238E27FC236}">
                    <a16:creationId xmlns:a16="http://schemas.microsoft.com/office/drawing/2014/main" id="{EB29E4FB-6D8E-A8FF-B862-AD5339A07FF8}"/>
                  </a:ext>
                </a:extLst>
              </p:cNvPr>
              <p:cNvSpPr/>
              <p:nvPr>
                <p:custDataLst>
                  <p:tags r:id="rId25"/>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8" name="Shape4343"/>
              <p:cNvPicPr/>
              <p:nvPr>
                <p:custDataLst>
                  <p:tags r:id="rId26"/>
                </p:custDataLst>
              </p:nvPr>
            </p:nvPicPr>
            <p:blipFill>
              <a:blip>
                <a:extLst>
                  <a:ext uri="{96DAC541-7B7A-43D3-8B79-37D633B846F1}">
                    <asvg:svgBlip xmlns:asvg="http://schemas.microsoft.com/office/drawing/2016/SVG/main" r:embed="rId30"/>
                  </a:ext>
                </a:extLst>
              </a:blip>
              <a:stretch>
                <a:fillRect/>
              </a:stretch>
            </p:blipFill>
            <p:spPr>
              <a:xfrm>
                <a:off x="559445" y="1446767"/>
                <a:ext cx="428497" cy="428497"/>
              </a:xfrm>
              <a:prstGeom prst="rect">
                <a:avLst/>
              </a:prstGeom>
            </p:spPr>
          </p:pic>
        </p:grpSp>
        <p:sp>
          <p:nvSpPr>
            <p:cNvPr id="6" name="Shape4344"/>
            <p:cNvSpPr/>
            <p:nvPr>
              <p:custDataLst>
                <p:tags r:id="rId24"/>
              </p:custDataLst>
            </p:nvPr>
          </p:nvSpPr>
          <p:spPr>
            <a:xfrm>
              <a:off x="6574821" y="4632406"/>
              <a:ext cx="208499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Lack of sufficient funds</a:t>
              </a:r>
              <a:endPar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grpSp>
      <p:grpSp>
        <p:nvGrpSpPr>
          <p:cNvPr id="9" name="Group 8"/>
          <p:cNvGrpSpPr/>
          <p:nvPr>
            <p:custDataLst>
              <p:tags r:id="rId3"/>
            </p:custDataLst>
          </p:nvPr>
        </p:nvGrpSpPr>
        <p:grpSpPr>
          <a:xfrm>
            <a:off x="1918528" y="3298735"/>
            <a:ext cx="7196786" cy="500297"/>
            <a:chOff x="6181725" y="1946095"/>
            <a:chExt cx="7196786" cy="500297"/>
          </a:xfrm>
        </p:grpSpPr>
        <p:grpSp>
          <p:nvGrpSpPr>
            <p:cNvPr id="10" name="Shape813"/>
            <p:cNvGrpSpPr/>
            <p:nvPr>
              <p:custDataLst>
                <p:tags r:id="rId19"/>
              </p:custDataLst>
            </p:nvPr>
          </p:nvGrpSpPr>
          <p:grpSpPr>
            <a:xfrm>
              <a:off x="6181725" y="1946095"/>
              <a:ext cx="579261" cy="500297"/>
              <a:chOff x="558752" y="1446767"/>
              <a:chExt cx="579261" cy="500297"/>
            </a:xfrm>
          </p:grpSpPr>
          <p:sp>
            <p:nvSpPr>
              <p:cNvPr id="12" name="Shape812">
                <a:extLst>
                  <a:ext uri="{FF2B5EF4-FFF2-40B4-BE49-F238E27FC236}">
                    <a16:creationId xmlns:a16="http://schemas.microsoft.com/office/drawing/2014/main" id="{EB29E4FB-6D8E-A8FF-B862-AD5339A07FF8}"/>
                  </a:ext>
                </a:extLst>
              </p:cNvPr>
              <p:cNvSpPr/>
              <p:nvPr>
                <p:custDataLst>
                  <p:tags r:id="rId2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3" name="Shape818"/>
              <p:cNvPicPr/>
              <p:nvPr>
                <p:custDataLst>
                  <p:tags r:id="rId22"/>
                </p:custDataLst>
              </p:nvPr>
            </p:nvPicPr>
            <p:blipFill>
              <a:blip>
                <a:extLst>
                  <a:ext uri="{96DAC541-7B7A-43D3-8B79-37D633B846F1}">
                    <asvg:svgBlip xmlns:asvg="http://schemas.microsoft.com/office/drawing/2016/SVG/main" r:embed="rId31"/>
                  </a:ext>
                </a:extLst>
              </a:blip>
              <a:stretch>
                <a:fillRect/>
              </a:stretch>
            </p:blipFill>
            <p:spPr>
              <a:xfrm>
                <a:off x="559445" y="1446767"/>
                <a:ext cx="428497" cy="428497"/>
              </a:xfrm>
              <a:prstGeom prst="rect">
                <a:avLst/>
              </a:prstGeom>
            </p:spPr>
          </p:pic>
        </p:grpSp>
        <p:sp>
          <p:nvSpPr>
            <p:cNvPr id="11" name="Shape819"/>
            <p:cNvSpPr/>
            <p:nvPr>
              <p:custDataLst>
                <p:tags r:id="rId20"/>
              </p:custDataLst>
            </p:nvPr>
          </p:nvSpPr>
          <p:spPr>
            <a:xfrm>
              <a:off x="7012986" y="1950022"/>
              <a:ext cx="6365525"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spcBef>
                  <a:spcPct val="0"/>
                </a:spcBef>
                <a:spcAft>
                  <a:spcPct val="0"/>
                </a:spcAft>
              </a:pP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Failure of any bidder to submit a bid within pre-construction estimates </a:t>
              </a:r>
            </a:p>
            <a:p>
              <a:pPr>
                <a:spcBef>
                  <a:spcPct val="0"/>
                </a:spcBef>
                <a:spcAft>
                  <a:spcPct val="0"/>
                </a:spcAft>
              </a:pP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(i.e., all bids are over budget)</a:t>
              </a:r>
              <a:endPar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grpSp>
      <p:grpSp>
        <p:nvGrpSpPr>
          <p:cNvPr id="14" name="Group 13"/>
          <p:cNvGrpSpPr/>
          <p:nvPr>
            <p:custDataLst>
              <p:tags r:id="rId4"/>
            </p:custDataLst>
          </p:nvPr>
        </p:nvGrpSpPr>
        <p:grpSpPr>
          <a:xfrm>
            <a:off x="1918528" y="3968365"/>
            <a:ext cx="5233859" cy="500297"/>
            <a:chOff x="6181725" y="2734392"/>
            <a:chExt cx="5233859" cy="500297"/>
          </a:xfrm>
        </p:grpSpPr>
        <p:grpSp>
          <p:nvGrpSpPr>
            <p:cNvPr id="15" name="Shape814"/>
            <p:cNvGrpSpPr/>
            <p:nvPr>
              <p:custDataLst>
                <p:tags r:id="rId15"/>
              </p:custDataLst>
            </p:nvPr>
          </p:nvGrpSpPr>
          <p:grpSpPr>
            <a:xfrm>
              <a:off x="6181725" y="2734392"/>
              <a:ext cx="579261" cy="500297"/>
              <a:chOff x="558752" y="1446767"/>
              <a:chExt cx="579261" cy="500297"/>
            </a:xfrm>
          </p:grpSpPr>
          <p:sp>
            <p:nvSpPr>
              <p:cNvPr id="17" name="Shape812">
                <a:extLst>
                  <a:ext uri="{FF2B5EF4-FFF2-40B4-BE49-F238E27FC236}">
                    <a16:creationId xmlns:a16="http://schemas.microsoft.com/office/drawing/2014/main" id="{EB29E4FB-6D8E-A8FF-B862-AD5339A07FF8}"/>
                  </a:ext>
                </a:extLst>
              </p:cNvPr>
              <p:cNvSpPr/>
              <p:nvPr>
                <p:custDataLst>
                  <p:tags r:id="rId1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8" name="Shape820"/>
              <p:cNvPicPr/>
              <p:nvPr>
                <p:custDataLst>
                  <p:tags r:id="rId18"/>
                </p:custDataLst>
              </p:nvPr>
            </p:nvPicPr>
            <p:blipFill>
              <a:blip>
                <a:extLst>
                  <a:ext uri="{96DAC541-7B7A-43D3-8B79-37D633B846F1}">
                    <asvg:svgBlip xmlns:asvg="http://schemas.microsoft.com/office/drawing/2016/SVG/main" r:embed="rId32"/>
                  </a:ext>
                </a:extLst>
              </a:blip>
              <a:stretch>
                <a:fillRect/>
              </a:stretch>
            </p:blipFill>
            <p:spPr>
              <a:xfrm>
                <a:off x="559445" y="1446767"/>
                <a:ext cx="428497" cy="428497"/>
              </a:xfrm>
              <a:prstGeom prst="rect">
                <a:avLst/>
              </a:prstGeom>
            </p:spPr>
          </p:pic>
        </p:grpSp>
        <p:sp>
          <p:nvSpPr>
            <p:cNvPr id="16" name="Shape821"/>
            <p:cNvSpPr/>
            <p:nvPr>
              <p:custDataLst>
                <p:tags r:id="rId16"/>
              </p:custDataLst>
            </p:nvPr>
          </p:nvSpPr>
          <p:spPr>
            <a:xfrm>
              <a:off x="7049004" y="2916668"/>
              <a:ext cx="436658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spcBef>
                  <a:spcPct val="0"/>
                </a:spcBef>
                <a:spcAft>
                  <a:spcPct val="0"/>
                </a:spcAft>
              </a:pP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Substantial change in scope or design of project</a:t>
              </a:r>
            </a:p>
          </p:txBody>
        </p:sp>
      </p:grpSp>
      <p:grpSp>
        <p:nvGrpSpPr>
          <p:cNvPr id="19" name="Group 18"/>
          <p:cNvGrpSpPr/>
          <p:nvPr>
            <p:custDataLst>
              <p:tags r:id="rId5"/>
            </p:custDataLst>
          </p:nvPr>
        </p:nvGrpSpPr>
        <p:grpSpPr>
          <a:xfrm>
            <a:off x="1918528" y="4666358"/>
            <a:ext cx="9052100" cy="500297"/>
            <a:chOff x="6181725" y="3811274"/>
            <a:chExt cx="9052100" cy="500297"/>
          </a:xfrm>
        </p:grpSpPr>
        <p:grpSp>
          <p:nvGrpSpPr>
            <p:cNvPr id="20" name="Shape815"/>
            <p:cNvGrpSpPr/>
            <p:nvPr>
              <p:custDataLst>
                <p:tags r:id="rId11"/>
              </p:custDataLst>
            </p:nvPr>
          </p:nvGrpSpPr>
          <p:grpSpPr>
            <a:xfrm>
              <a:off x="6181725" y="3811274"/>
              <a:ext cx="579261" cy="500297"/>
              <a:chOff x="558752" y="1446767"/>
              <a:chExt cx="579261" cy="500297"/>
            </a:xfrm>
          </p:grpSpPr>
          <p:sp>
            <p:nvSpPr>
              <p:cNvPr id="22" name="Shape812">
                <a:extLst>
                  <a:ext uri="{FF2B5EF4-FFF2-40B4-BE49-F238E27FC236}">
                    <a16:creationId xmlns:a16="http://schemas.microsoft.com/office/drawing/2014/main" id="{EB29E4FB-6D8E-A8FF-B862-AD5339A07FF8}"/>
                  </a:ext>
                </a:extLst>
              </p:cNvPr>
              <p:cNvSpPr/>
              <p:nvPr>
                <p:custDataLst>
                  <p:tags r:id="rId13"/>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3" name="Shape822"/>
              <p:cNvPicPr/>
              <p:nvPr>
                <p:custDataLst>
                  <p:tags r:id="rId14"/>
                </p:custDataLst>
              </p:nvPr>
            </p:nvPicPr>
            <p:blipFill>
              <a:blip>
                <a:extLst>
                  <a:ext uri="{96DAC541-7B7A-43D3-8B79-37D633B846F1}">
                    <asvg:svgBlip xmlns:asvg="http://schemas.microsoft.com/office/drawing/2016/SVG/main" r:embed="rId33"/>
                  </a:ext>
                </a:extLst>
              </a:blip>
              <a:stretch>
                <a:fillRect/>
              </a:stretch>
            </p:blipFill>
            <p:spPr>
              <a:xfrm>
                <a:off x="559445" y="1446767"/>
                <a:ext cx="428497" cy="428497"/>
              </a:xfrm>
              <a:prstGeom prst="rect">
                <a:avLst/>
              </a:prstGeom>
            </p:spPr>
          </p:pic>
        </p:grpSp>
        <p:sp>
          <p:nvSpPr>
            <p:cNvPr id="21" name="Shape823"/>
            <p:cNvSpPr/>
            <p:nvPr>
              <p:custDataLst>
                <p:tags r:id="rId12"/>
              </p:custDataLst>
            </p:nvPr>
          </p:nvSpPr>
          <p:spPr>
            <a:xfrm>
              <a:off x="7002404" y="3993550"/>
              <a:ext cx="823142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spcBef>
                  <a:spcPct val="0"/>
                </a:spcBef>
                <a:spcAft>
                  <a:spcPct val="0"/>
                </a:spcAft>
              </a:pP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Decision to not go forward with the project for at least 12 months from the opening of bids. </a:t>
              </a:r>
            </a:p>
          </p:txBody>
        </p:sp>
      </p:grpSp>
      <p:grpSp>
        <p:nvGrpSpPr>
          <p:cNvPr id="24" name="Group 23"/>
          <p:cNvGrpSpPr/>
          <p:nvPr>
            <p:custDataLst>
              <p:tags r:id="rId6"/>
            </p:custDataLst>
          </p:nvPr>
        </p:nvGrpSpPr>
        <p:grpSpPr>
          <a:xfrm>
            <a:off x="1918528" y="5340579"/>
            <a:ext cx="3221340" cy="500297"/>
            <a:chOff x="6181725" y="4888156"/>
            <a:chExt cx="3221340" cy="500297"/>
          </a:xfrm>
        </p:grpSpPr>
        <p:grpSp>
          <p:nvGrpSpPr>
            <p:cNvPr id="25" name="Shape816"/>
            <p:cNvGrpSpPr/>
            <p:nvPr>
              <p:custDataLst>
                <p:tags r:id="rId7"/>
              </p:custDataLst>
            </p:nvPr>
          </p:nvGrpSpPr>
          <p:grpSpPr>
            <a:xfrm>
              <a:off x="6181725" y="4888156"/>
              <a:ext cx="579261" cy="500297"/>
              <a:chOff x="558752" y="1446767"/>
              <a:chExt cx="579261" cy="500297"/>
            </a:xfrm>
          </p:grpSpPr>
          <p:sp>
            <p:nvSpPr>
              <p:cNvPr id="27" name="Shape812">
                <a:extLst>
                  <a:ext uri="{FF2B5EF4-FFF2-40B4-BE49-F238E27FC236}">
                    <a16:creationId xmlns:a16="http://schemas.microsoft.com/office/drawing/2014/main" id="{EB29E4FB-6D8E-A8FF-B862-AD5339A07FF8}"/>
                  </a:ext>
                </a:extLst>
              </p:cNvPr>
              <p:cNvSpPr/>
              <p:nvPr>
                <p:custDataLst>
                  <p:tags r:id="rId9"/>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8" name="Shape824"/>
              <p:cNvPicPr/>
              <p:nvPr>
                <p:custDataLst>
                  <p:tags r:id="rId10"/>
                </p:custDataLst>
              </p:nvPr>
            </p:nvPicPr>
            <p:blipFill>
              <a:blip>
                <a:extLst>
                  <a:ext uri="{96DAC541-7B7A-43D3-8B79-37D633B846F1}">
                    <asvg:svgBlip xmlns:asvg="http://schemas.microsoft.com/office/drawing/2016/SVG/main" r:embed="rId34"/>
                  </a:ext>
                </a:extLst>
              </a:blip>
              <a:stretch>
                <a:fillRect/>
              </a:stretch>
            </p:blipFill>
            <p:spPr>
              <a:xfrm>
                <a:off x="559445" y="1446767"/>
                <a:ext cx="428497" cy="428497"/>
              </a:xfrm>
              <a:prstGeom prst="rect">
                <a:avLst/>
              </a:prstGeom>
            </p:spPr>
          </p:pic>
        </p:grpSp>
        <p:sp>
          <p:nvSpPr>
            <p:cNvPr id="26" name="Shape825"/>
            <p:cNvSpPr/>
            <p:nvPr>
              <p:custDataLst>
                <p:tags r:id="rId8"/>
              </p:custDataLst>
            </p:nvPr>
          </p:nvSpPr>
          <p:spPr>
            <a:xfrm>
              <a:off x="7012987" y="5015193"/>
              <a:ext cx="239007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spcBef>
                  <a:spcPct val="0"/>
                </a:spcBef>
                <a:spcAft>
                  <a:spcPct val="0"/>
                </a:spcAft>
              </a:pPr>
              <a:r>
                <a:rPr lang="en-US"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All bidders are disqualified</a:t>
              </a:r>
            </a:p>
          </p:txBody>
        </p:sp>
      </p:grpSp>
    </p:spTree>
    <p:extLst>
      <p:ext uri="{BB962C8B-B14F-4D97-AF65-F5344CB8AC3E}">
        <p14:creationId xmlns:p14="http://schemas.microsoft.com/office/powerpoint/2010/main" val="4079535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15" cstate="print">
            <a:extLst>
              <a:ext uri="{28A0092B-C50C-407E-A947-70E740481C1C}">
                <a14:useLocalDpi xmlns:a14="http://schemas.microsoft.com/office/drawing/2010/main" val="0"/>
              </a:ext>
            </a:extLst>
          </a:blip>
          <a:srcRect l="34579" t="75418"/>
          <a:stretch/>
        </p:blipFill>
        <p:spPr>
          <a:xfrm>
            <a:off x="0" y="0"/>
            <a:ext cx="6885432" cy="2688336"/>
          </a:xfrm>
          <a:prstGeom prst="rect">
            <a:avLst/>
          </a:prstGeom>
        </p:spPr>
      </p:pic>
      <p:pic>
        <p:nvPicPr>
          <p:cNvPr id="4" name="Shape4332"/>
          <p:cNvPicPr/>
          <p:nvPr>
            <p:custDataLst>
              <p:tags r:id="rId1"/>
            </p:custDataLst>
          </p:nvPr>
        </p:nvPicPr>
        <p:blipFill>
          <a:blip r:embed="rId16"/>
          <a:stretch>
            <a:fillRect/>
          </a:stretch>
        </p:blipFill>
        <p:spPr>
          <a:xfrm rot="20698256">
            <a:off x="-356985" y="207798"/>
            <a:ext cx="5977432" cy="5977432"/>
          </a:xfrm>
          <a:prstGeom prst="rect">
            <a:avLst/>
          </a:prstGeom>
        </p:spPr>
      </p:pic>
      <p:grpSp>
        <p:nvGrpSpPr>
          <p:cNvPr id="6" name="Group 5"/>
          <p:cNvGrpSpPr/>
          <p:nvPr>
            <p:custDataLst>
              <p:tags r:id="rId2"/>
            </p:custDataLst>
          </p:nvPr>
        </p:nvGrpSpPr>
        <p:grpSpPr>
          <a:xfrm>
            <a:off x="7408673" y="2688336"/>
            <a:ext cx="4203980" cy="1958480"/>
            <a:chOff x="6773673" y="2471003"/>
            <a:chExt cx="4203980" cy="1958480"/>
          </a:xfrm>
        </p:grpSpPr>
        <p:grpSp>
          <p:nvGrpSpPr>
            <p:cNvPr id="7" name="Shape4329"/>
            <p:cNvGrpSpPr/>
            <p:nvPr>
              <p:custDataLst>
                <p:tags r:id="rId9"/>
              </p:custDataLst>
            </p:nvPr>
          </p:nvGrpSpPr>
          <p:grpSpPr>
            <a:xfrm>
              <a:off x="6773673" y="2471003"/>
              <a:ext cx="579261" cy="500297"/>
              <a:chOff x="558752" y="1446767"/>
              <a:chExt cx="579261" cy="500297"/>
            </a:xfrm>
          </p:grpSpPr>
          <p:sp>
            <p:nvSpPr>
              <p:cNvPr id="8" name="Shape4326">
                <a:extLst>
                  <a:ext uri="{FF2B5EF4-FFF2-40B4-BE49-F238E27FC236}">
                    <a16:creationId xmlns:a16="http://schemas.microsoft.com/office/drawing/2014/main" id="{EB29E4FB-6D8E-A8FF-B862-AD5339A07FF8}"/>
                  </a:ext>
                </a:extLst>
              </p:cNvPr>
              <p:cNvSpPr/>
              <p:nvPr>
                <p:custDataLst>
                  <p:tags r:id="rId1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0" name="Shape4333"/>
              <p:cNvPicPr/>
              <p:nvPr>
                <p:custDataLst>
                  <p:tags r:id="rId12"/>
                </p:custDataLst>
              </p:nvPr>
            </p:nvPicPr>
            <p:blipFill>
              <a:blip>
                <a:extLst>
                  <a:ext uri="{96DAC541-7B7A-43D3-8B79-37D633B846F1}">
                    <asvg:svgBlip xmlns:asvg="http://schemas.microsoft.com/office/drawing/2016/SVG/main" r:embed="rId17"/>
                  </a:ext>
                </a:extLst>
              </a:blip>
              <a:stretch>
                <a:fillRect/>
              </a:stretch>
            </p:blipFill>
            <p:spPr>
              <a:xfrm>
                <a:off x="559445" y="1446767"/>
                <a:ext cx="428497" cy="428497"/>
              </a:xfrm>
              <a:prstGeom prst="rect">
                <a:avLst/>
              </a:prstGeom>
            </p:spPr>
          </p:pic>
        </p:grpSp>
        <p:sp>
          <p:nvSpPr>
            <p:cNvPr id="11" name="Shape4334"/>
            <p:cNvSpPr/>
            <p:nvPr>
              <p:custDataLst>
                <p:tags r:id="rId10"/>
              </p:custDataLst>
            </p:nvPr>
          </p:nvSpPr>
          <p:spPr>
            <a:xfrm>
              <a:off x="7604935" y="2490491"/>
              <a:ext cx="3372718" cy="1938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“Change order within the scope 
of the contract” means a change 
order which does not alter 
the nature of the thing to 
be constructed and which is 
an integral part of the project 
objective.</a:t>
              </a:r>
            </a:p>
          </p:txBody>
        </p:sp>
      </p:grpSp>
      <p:grpSp>
        <p:nvGrpSpPr>
          <p:cNvPr id="12" name="Group 11"/>
          <p:cNvGrpSpPr/>
          <p:nvPr>
            <p:custDataLst>
              <p:tags r:id="rId3"/>
            </p:custDataLst>
          </p:nvPr>
        </p:nvGrpSpPr>
        <p:grpSpPr>
          <a:xfrm>
            <a:off x="7408674" y="4827293"/>
            <a:ext cx="4434813" cy="1173564"/>
            <a:chOff x="6773673" y="4609961"/>
            <a:chExt cx="4434813" cy="1173564"/>
          </a:xfrm>
        </p:grpSpPr>
        <p:grpSp>
          <p:nvGrpSpPr>
            <p:cNvPr id="13" name="Shape4330"/>
            <p:cNvGrpSpPr/>
            <p:nvPr>
              <p:custDataLst>
                <p:tags r:id="rId5"/>
              </p:custDataLst>
            </p:nvPr>
          </p:nvGrpSpPr>
          <p:grpSpPr>
            <a:xfrm>
              <a:off x="6773673" y="4609961"/>
              <a:ext cx="579261" cy="500297"/>
              <a:chOff x="558752" y="1446767"/>
              <a:chExt cx="579261" cy="500297"/>
            </a:xfrm>
          </p:grpSpPr>
          <p:sp>
            <p:nvSpPr>
              <p:cNvPr id="14" name="Shape4326">
                <a:extLst>
                  <a:ext uri="{FF2B5EF4-FFF2-40B4-BE49-F238E27FC236}">
                    <a16:creationId xmlns:a16="http://schemas.microsoft.com/office/drawing/2014/main" id="{EB29E4FB-6D8E-A8FF-B862-AD5339A07FF8}"/>
                  </a:ext>
                </a:extLst>
              </p:cNvPr>
              <p:cNvSpPr/>
              <p:nvPr>
                <p:custDataLst>
                  <p:tags r:id="rId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5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6" name="Shape4335"/>
              <p:cNvPicPr/>
              <p:nvPr>
                <p:custDataLst>
                  <p:tags r:id="rId8"/>
                </p:custDataLst>
              </p:nvPr>
            </p:nvPicPr>
            <p:blipFill>
              <a:blip>
                <a:extLst>
                  <a:ext uri="{96DAC541-7B7A-43D3-8B79-37D633B846F1}">
                    <asvg:svgBlip xmlns:asvg="http://schemas.microsoft.com/office/drawing/2016/SVG/main" r:embed="rId18"/>
                  </a:ext>
                </a:extLst>
              </a:blip>
              <a:stretch>
                <a:fillRect/>
              </a:stretch>
            </p:blipFill>
            <p:spPr>
              <a:xfrm>
                <a:off x="559445" y="1446767"/>
                <a:ext cx="428497" cy="428497"/>
              </a:xfrm>
              <a:prstGeom prst="rect">
                <a:avLst/>
              </a:prstGeom>
            </p:spPr>
          </p:pic>
        </p:grpSp>
        <p:sp>
          <p:nvSpPr>
            <p:cNvPr id="17" name="Shape4336"/>
            <p:cNvSpPr/>
            <p:nvPr>
              <p:custDataLst>
                <p:tags r:id="rId6"/>
              </p:custDataLst>
            </p:nvPr>
          </p:nvSpPr>
          <p:spPr>
            <a:xfrm>
              <a:off x="7604935" y="4675529"/>
              <a:ext cx="3603551"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Any change order within the scope 
of the contract must be negotiated 
in the public entity’s best interest 
or let out for bid.</a:t>
              </a:r>
            </a:p>
          </p:txBody>
        </p:sp>
      </p:grpSp>
      <p:sp>
        <p:nvSpPr>
          <p:cNvPr id="5" name="Shape4325">
            <a:extLst>
              <a:ext uri="{FF2B5EF4-FFF2-40B4-BE49-F238E27FC236}">
                <a16:creationId xmlns:a16="http://schemas.microsoft.com/office/drawing/2014/main" id="{CE32DFDD-76CB-4599-9819-E509DC526EF0}"/>
              </a:ext>
            </a:extLst>
          </p:cNvPr>
          <p:cNvSpPr/>
          <p:nvPr>
            <p:custDataLst>
              <p:tags r:id="rId4"/>
            </p:custDataLst>
          </p:nvPr>
        </p:nvSpPr>
        <p:spPr>
          <a:xfrm>
            <a:off x="7408673" y="751449"/>
            <a:ext cx="3416000" cy="1569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0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Amending 
contract after 
execution</a:t>
            </a:r>
          </a:p>
        </p:txBody>
      </p:sp>
    </p:spTree>
    <p:extLst>
      <p:ext uri="{BB962C8B-B14F-4D97-AF65-F5344CB8AC3E}">
        <p14:creationId xmlns:p14="http://schemas.microsoft.com/office/powerpoint/2010/main" val="2961488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19">
            <a:extLst>
              <a:ext uri="{28A0092B-C50C-407E-A947-70E740481C1C}">
                <a14:useLocalDpi xmlns:a14="http://schemas.microsoft.com/office/drawing/2010/main" val="0"/>
              </a:ext>
            </a:extLst>
          </a:blip>
          <a:srcRect t="3226"/>
          <a:stretch/>
        </p:blipFill>
        <p:spPr>
          <a:xfrm>
            <a:off x="0" y="0"/>
            <a:ext cx="11725641" cy="6858000"/>
          </a:xfrm>
          <a:prstGeom prst="rect">
            <a:avLst/>
          </a:prstGeom>
        </p:spPr>
      </p:pic>
      <p:grpSp>
        <p:nvGrpSpPr>
          <p:cNvPr id="6" name="Group 5"/>
          <p:cNvGrpSpPr/>
          <p:nvPr>
            <p:custDataLst>
              <p:tags r:id="rId1"/>
            </p:custDataLst>
          </p:nvPr>
        </p:nvGrpSpPr>
        <p:grpSpPr>
          <a:xfrm>
            <a:off x="6655443" y="3734874"/>
            <a:ext cx="2503581" cy="500297"/>
            <a:chOff x="6020443" y="3099873"/>
            <a:chExt cx="2503581" cy="500297"/>
          </a:xfrm>
        </p:grpSpPr>
        <p:grpSp>
          <p:nvGrpSpPr>
            <p:cNvPr id="7" name="Shape814"/>
            <p:cNvGrpSpPr/>
            <p:nvPr>
              <p:custDataLst>
                <p:tags r:id="rId13"/>
              </p:custDataLst>
            </p:nvPr>
          </p:nvGrpSpPr>
          <p:grpSpPr>
            <a:xfrm>
              <a:off x="6020443" y="3099873"/>
              <a:ext cx="579261" cy="500297"/>
              <a:chOff x="558752" y="1446767"/>
              <a:chExt cx="579261" cy="500297"/>
            </a:xfrm>
          </p:grpSpPr>
          <p:sp>
            <p:nvSpPr>
              <p:cNvPr id="8" name="Shape813">
                <a:extLst>
                  <a:ext uri="{FF2B5EF4-FFF2-40B4-BE49-F238E27FC236}">
                    <a16:creationId xmlns:a16="http://schemas.microsoft.com/office/drawing/2014/main" id="{EB29E4FB-6D8E-A8FF-B862-AD5339A07FF8}"/>
                  </a:ext>
                </a:extLst>
              </p:cNvPr>
              <p:cNvSpPr/>
              <p:nvPr>
                <p:custDataLst>
                  <p:tags r:id="rId15"/>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0" name="Shape818"/>
              <p:cNvPicPr/>
              <p:nvPr>
                <p:custDataLst>
                  <p:tags r:id="rId16"/>
                </p:custDataLst>
              </p:nvPr>
            </p:nvPicPr>
            <p:blipFill>
              <a:blip>
                <a:extLst>
                  <a:ext uri="{96DAC541-7B7A-43D3-8B79-37D633B846F1}">
                    <asvg:svgBlip xmlns:asvg="http://schemas.microsoft.com/office/drawing/2016/SVG/main" r:embed="rId20"/>
                  </a:ext>
                </a:extLst>
              </a:blip>
              <a:stretch>
                <a:fillRect/>
              </a:stretch>
            </p:blipFill>
            <p:spPr>
              <a:xfrm>
                <a:off x="559445" y="1446767"/>
                <a:ext cx="428497" cy="428497"/>
              </a:xfrm>
              <a:prstGeom prst="rect">
                <a:avLst/>
              </a:prstGeom>
            </p:spPr>
          </p:pic>
        </p:grpSp>
        <p:sp>
          <p:nvSpPr>
            <p:cNvPr id="11" name="Shape819"/>
            <p:cNvSpPr/>
            <p:nvPr>
              <p:custDataLst>
                <p:tags r:id="rId14"/>
              </p:custDataLst>
            </p:nvPr>
          </p:nvSpPr>
          <p:spPr>
            <a:xfrm>
              <a:off x="6851704" y="3165312"/>
              <a:ext cx="1672320"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Below $30K</a:t>
              </a:r>
            </a:p>
          </p:txBody>
        </p:sp>
      </p:grpSp>
      <p:grpSp>
        <p:nvGrpSpPr>
          <p:cNvPr id="12" name="Group 11"/>
          <p:cNvGrpSpPr/>
          <p:nvPr>
            <p:custDataLst>
              <p:tags r:id="rId2"/>
            </p:custDataLst>
          </p:nvPr>
        </p:nvGrpSpPr>
        <p:grpSpPr>
          <a:xfrm>
            <a:off x="6655443" y="4523170"/>
            <a:ext cx="2736071" cy="500297"/>
            <a:chOff x="6020443" y="3888170"/>
            <a:chExt cx="2736071" cy="500297"/>
          </a:xfrm>
        </p:grpSpPr>
        <p:grpSp>
          <p:nvGrpSpPr>
            <p:cNvPr id="13" name="Shape815"/>
            <p:cNvGrpSpPr/>
            <p:nvPr>
              <p:custDataLst>
                <p:tags r:id="rId9"/>
              </p:custDataLst>
            </p:nvPr>
          </p:nvGrpSpPr>
          <p:grpSpPr>
            <a:xfrm>
              <a:off x="6020443" y="3888170"/>
              <a:ext cx="579261" cy="500297"/>
              <a:chOff x="558752" y="1446767"/>
              <a:chExt cx="579261" cy="500297"/>
            </a:xfrm>
          </p:grpSpPr>
          <p:sp>
            <p:nvSpPr>
              <p:cNvPr id="14" name="Shape813">
                <a:extLst>
                  <a:ext uri="{FF2B5EF4-FFF2-40B4-BE49-F238E27FC236}">
                    <a16:creationId xmlns:a16="http://schemas.microsoft.com/office/drawing/2014/main" id="{EB29E4FB-6D8E-A8FF-B862-AD5339A07FF8}"/>
                  </a:ext>
                </a:extLst>
              </p:cNvPr>
              <p:cNvSpPr/>
              <p:nvPr>
                <p:custDataLst>
                  <p:tags r:id="rId11"/>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6" name="Shape820"/>
              <p:cNvPicPr/>
              <p:nvPr>
                <p:custDataLst>
                  <p:tags r:id="rId12"/>
                </p:custDataLst>
              </p:nvPr>
            </p:nvPicPr>
            <p:blipFill>
              <a:blip>
                <a:extLst>
                  <a:ext uri="{96DAC541-7B7A-43D3-8B79-37D633B846F1}">
                    <asvg:svgBlip xmlns:asvg="http://schemas.microsoft.com/office/drawing/2016/SVG/main" r:embed="rId21"/>
                  </a:ext>
                </a:extLst>
              </a:blip>
              <a:stretch>
                <a:fillRect/>
              </a:stretch>
            </p:blipFill>
            <p:spPr>
              <a:xfrm>
                <a:off x="566708" y="1446767"/>
                <a:ext cx="413972" cy="428497"/>
              </a:xfrm>
              <a:prstGeom prst="rect">
                <a:avLst/>
              </a:prstGeom>
            </p:spPr>
          </p:pic>
        </p:grpSp>
        <p:sp>
          <p:nvSpPr>
            <p:cNvPr id="17" name="Shape821"/>
            <p:cNvSpPr/>
            <p:nvPr>
              <p:custDataLst>
                <p:tags r:id="rId10"/>
              </p:custDataLst>
            </p:nvPr>
          </p:nvSpPr>
          <p:spPr>
            <a:xfrm>
              <a:off x="6851704" y="3953610"/>
              <a:ext cx="1904810"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$30K — $60K</a:t>
              </a:r>
            </a:p>
          </p:txBody>
        </p:sp>
      </p:grpSp>
      <p:grpSp>
        <p:nvGrpSpPr>
          <p:cNvPr id="18" name="Group 17"/>
          <p:cNvGrpSpPr/>
          <p:nvPr>
            <p:custDataLst>
              <p:tags r:id="rId3"/>
            </p:custDataLst>
          </p:nvPr>
        </p:nvGrpSpPr>
        <p:grpSpPr>
          <a:xfrm>
            <a:off x="6655443" y="5311467"/>
            <a:ext cx="3130503" cy="500297"/>
            <a:chOff x="6020443" y="4676467"/>
            <a:chExt cx="3130503" cy="500297"/>
          </a:xfrm>
        </p:grpSpPr>
        <p:grpSp>
          <p:nvGrpSpPr>
            <p:cNvPr id="19" name="Shape816"/>
            <p:cNvGrpSpPr/>
            <p:nvPr>
              <p:custDataLst>
                <p:tags r:id="rId5"/>
              </p:custDataLst>
            </p:nvPr>
          </p:nvGrpSpPr>
          <p:grpSpPr>
            <a:xfrm>
              <a:off x="6020443" y="4676467"/>
              <a:ext cx="579261" cy="500297"/>
              <a:chOff x="558752" y="1446767"/>
              <a:chExt cx="579261" cy="500297"/>
            </a:xfrm>
          </p:grpSpPr>
          <p:sp>
            <p:nvSpPr>
              <p:cNvPr id="20" name="Shape813">
                <a:extLst>
                  <a:ext uri="{FF2B5EF4-FFF2-40B4-BE49-F238E27FC236}">
                    <a16:creationId xmlns:a16="http://schemas.microsoft.com/office/drawing/2014/main" id="{EB29E4FB-6D8E-A8FF-B862-AD5339A07FF8}"/>
                  </a:ext>
                </a:extLst>
              </p:cNvPr>
              <p:cNvSpPr/>
              <p:nvPr>
                <p:custDataLst>
                  <p:tags r:id="rId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2" name="Shape822"/>
              <p:cNvPicPr/>
              <p:nvPr>
                <p:custDataLst>
                  <p:tags r:id="rId8"/>
                </p:custDataLst>
              </p:nvPr>
            </p:nvPicPr>
            <p:blipFill>
              <a:blip>
                <a:extLst>
                  <a:ext uri="{96DAC541-7B7A-43D3-8B79-37D633B846F1}">
                    <asvg:svgBlip xmlns:asvg="http://schemas.microsoft.com/office/drawing/2016/SVG/main" r:embed="rId22"/>
                  </a:ext>
                </a:extLst>
              </a:blip>
              <a:stretch>
                <a:fillRect/>
              </a:stretch>
            </p:blipFill>
            <p:spPr>
              <a:xfrm>
                <a:off x="559445" y="1446767"/>
                <a:ext cx="428497" cy="428497"/>
              </a:xfrm>
              <a:prstGeom prst="rect">
                <a:avLst/>
              </a:prstGeom>
            </p:spPr>
          </p:pic>
        </p:grpSp>
        <p:sp>
          <p:nvSpPr>
            <p:cNvPr id="23" name="Shape823"/>
            <p:cNvSpPr/>
            <p:nvPr>
              <p:custDataLst>
                <p:tags r:id="rId6"/>
              </p:custDataLst>
            </p:nvPr>
          </p:nvSpPr>
          <p:spPr>
            <a:xfrm>
              <a:off x="6851707" y="4741907"/>
              <a:ext cx="2299240"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$60K and above</a:t>
              </a:r>
            </a:p>
          </p:txBody>
        </p:sp>
      </p:grpSp>
      <p:sp>
        <p:nvSpPr>
          <p:cNvPr id="5" name="Shape812">
            <a:extLst>
              <a:ext uri="{FF2B5EF4-FFF2-40B4-BE49-F238E27FC236}">
                <a16:creationId xmlns:a16="http://schemas.microsoft.com/office/drawing/2014/main" id="{6D626B4D-F1BD-A280-B1A9-14F008130FF7}"/>
              </a:ext>
            </a:extLst>
          </p:cNvPr>
          <p:cNvSpPr/>
          <p:nvPr>
            <p:custDataLst>
              <p:tags r:id="rId4"/>
            </p:custDataLst>
          </p:nvPr>
        </p:nvSpPr>
        <p:spPr>
          <a:xfrm>
            <a:off x="6655442" y="573760"/>
            <a:ext cx="3837589" cy="1255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8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Materials 
and Supplies</a:t>
            </a:r>
          </a:p>
        </p:txBody>
      </p:sp>
    </p:spTree>
    <p:extLst>
      <p:ext uri="{BB962C8B-B14F-4D97-AF65-F5344CB8AC3E}">
        <p14:creationId xmlns:p14="http://schemas.microsoft.com/office/powerpoint/2010/main" val="1297156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93547" y="3785350"/>
            <a:ext cx="6090432" cy="3072650"/>
          </a:xfrm>
          <a:prstGeom prst="rect">
            <a:avLst/>
          </a:prstGeom>
        </p:spPr>
      </p:pic>
      <p:pic>
        <p:nvPicPr>
          <p:cNvPr id="3" name="Shape4334"/>
          <p:cNvPicPr/>
          <p:nvPr>
            <p:custDataLst>
              <p:tags r:id="rId1"/>
            </p:custDataLst>
          </p:nvPr>
        </p:nvPicPr>
        <p:blipFill rotWithShape="1">
          <a:blip r:embed="rId31"/>
          <a:srcRect r="12040" b="2967"/>
          <a:stretch/>
        </p:blipFill>
        <p:spPr>
          <a:xfrm>
            <a:off x="7623691" y="1818527"/>
            <a:ext cx="4568309" cy="5039473"/>
          </a:xfrm>
          <a:prstGeom prst="rect">
            <a:avLst/>
          </a:prstGeom>
        </p:spPr>
      </p:pic>
      <p:grpSp>
        <p:nvGrpSpPr>
          <p:cNvPr id="5" name="Group 4"/>
          <p:cNvGrpSpPr/>
          <p:nvPr>
            <p:custDataLst>
              <p:tags r:id="rId2"/>
            </p:custDataLst>
          </p:nvPr>
        </p:nvGrpSpPr>
        <p:grpSpPr>
          <a:xfrm>
            <a:off x="1047925" y="2197366"/>
            <a:ext cx="5105893" cy="553998"/>
            <a:chOff x="412925" y="1562366"/>
            <a:chExt cx="5105893" cy="553998"/>
          </a:xfrm>
        </p:grpSpPr>
        <p:grpSp>
          <p:nvGrpSpPr>
            <p:cNvPr id="6" name="Shape4328"/>
            <p:cNvGrpSpPr/>
            <p:nvPr>
              <p:custDataLst>
                <p:tags r:id="rId24"/>
              </p:custDataLst>
            </p:nvPr>
          </p:nvGrpSpPr>
          <p:grpSpPr>
            <a:xfrm>
              <a:off x="412925" y="1589216"/>
              <a:ext cx="579261" cy="500297"/>
              <a:chOff x="558752" y="1446767"/>
              <a:chExt cx="579261" cy="500297"/>
            </a:xfrm>
          </p:grpSpPr>
          <p:sp>
            <p:nvSpPr>
              <p:cNvPr id="7" name="Shape4325">
                <a:extLst>
                  <a:ext uri="{FF2B5EF4-FFF2-40B4-BE49-F238E27FC236}">
                    <a16:creationId xmlns:a16="http://schemas.microsoft.com/office/drawing/2014/main" id="{EB29E4FB-6D8E-A8FF-B862-AD5339A07FF8}"/>
                  </a:ext>
                </a:extLst>
              </p:cNvPr>
              <p:cNvSpPr/>
              <p:nvPr>
                <p:custDataLst>
                  <p:tags r:id="rId2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35"/>
              <p:cNvPicPr/>
              <p:nvPr>
                <p:custDataLst>
                  <p:tags r:id="rId27"/>
                </p:custDataLst>
              </p:nvPr>
            </p:nvPicPr>
            <p:blipFill>
              <a:blip>
                <a:extLst>
                  <a:ext uri="{96DAC541-7B7A-43D3-8B79-37D633B846F1}">
                    <asvg:svgBlip xmlns:asvg="http://schemas.microsoft.com/office/drawing/2016/SVG/main" r:embed="rId32"/>
                  </a:ext>
                </a:extLst>
              </a:blip>
              <a:stretch>
                <a:fillRect/>
              </a:stretch>
            </p:blipFill>
            <p:spPr>
              <a:xfrm>
                <a:off x="559445" y="1446767"/>
                <a:ext cx="428497" cy="428497"/>
              </a:xfrm>
              <a:prstGeom prst="rect">
                <a:avLst/>
              </a:prstGeom>
            </p:spPr>
          </p:pic>
        </p:grpSp>
        <p:sp>
          <p:nvSpPr>
            <p:cNvPr id="10" name="Shape4336"/>
            <p:cNvSpPr/>
            <p:nvPr>
              <p:custDataLst>
                <p:tags r:id="rId25"/>
              </p:custDataLst>
            </p:nvPr>
          </p:nvSpPr>
          <p:spPr>
            <a:xfrm>
              <a:off x="1244186" y="1562366"/>
              <a:ext cx="427463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Time Period:  15 days before bid opening 
date (starts with first ad)</a:t>
              </a:r>
            </a:p>
          </p:txBody>
        </p:sp>
      </p:grpSp>
      <p:grpSp>
        <p:nvGrpSpPr>
          <p:cNvPr id="11" name="Group 10"/>
          <p:cNvGrpSpPr/>
          <p:nvPr>
            <p:custDataLst>
              <p:tags r:id="rId3"/>
            </p:custDataLst>
          </p:nvPr>
        </p:nvGrpSpPr>
        <p:grpSpPr>
          <a:xfrm>
            <a:off x="1047925" y="3847053"/>
            <a:ext cx="4704116" cy="553998"/>
            <a:chOff x="412925" y="2350663"/>
            <a:chExt cx="4704116" cy="553998"/>
          </a:xfrm>
        </p:grpSpPr>
        <p:grpSp>
          <p:nvGrpSpPr>
            <p:cNvPr id="12" name="Shape4329"/>
            <p:cNvGrpSpPr/>
            <p:nvPr>
              <p:custDataLst>
                <p:tags r:id="rId20"/>
              </p:custDataLst>
            </p:nvPr>
          </p:nvGrpSpPr>
          <p:grpSpPr>
            <a:xfrm>
              <a:off x="412925" y="2377513"/>
              <a:ext cx="579261" cy="500297"/>
              <a:chOff x="558752" y="1446767"/>
              <a:chExt cx="579261" cy="500297"/>
            </a:xfrm>
          </p:grpSpPr>
          <p:sp>
            <p:nvSpPr>
              <p:cNvPr id="13" name="Shape4325">
                <a:extLst>
                  <a:ext uri="{FF2B5EF4-FFF2-40B4-BE49-F238E27FC236}">
                    <a16:creationId xmlns:a16="http://schemas.microsoft.com/office/drawing/2014/main" id="{EB29E4FB-6D8E-A8FF-B862-AD5339A07FF8}"/>
                  </a:ext>
                </a:extLst>
              </p:cNvPr>
              <p:cNvSpPr/>
              <p:nvPr>
                <p:custDataLst>
                  <p:tags r:id="rId22"/>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5" name="Shape4337"/>
              <p:cNvPicPr/>
              <p:nvPr>
                <p:custDataLst>
                  <p:tags r:id="rId23"/>
                </p:custDataLst>
              </p:nvPr>
            </p:nvPicPr>
            <p:blipFill>
              <a:blip>
                <a:extLst>
                  <a:ext uri="{96DAC541-7B7A-43D3-8B79-37D633B846F1}">
                    <asvg:svgBlip xmlns:asvg="http://schemas.microsoft.com/office/drawing/2016/SVG/main" r:embed="rId33"/>
                  </a:ext>
                </a:extLst>
              </a:blip>
              <a:stretch>
                <a:fillRect/>
              </a:stretch>
            </p:blipFill>
            <p:spPr>
              <a:xfrm>
                <a:off x="559445" y="1446767"/>
                <a:ext cx="428497" cy="428497"/>
              </a:xfrm>
              <a:prstGeom prst="rect">
                <a:avLst/>
              </a:prstGeom>
            </p:spPr>
          </p:pic>
        </p:grpSp>
        <p:sp>
          <p:nvSpPr>
            <p:cNvPr id="16" name="Shape4338"/>
            <p:cNvSpPr/>
            <p:nvPr>
              <p:custDataLst>
                <p:tags r:id="rId21"/>
              </p:custDataLst>
            </p:nvPr>
          </p:nvSpPr>
          <p:spPr>
            <a:xfrm>
              <a:off x="1244186" y="2350663"/>
              <a:ext cx="387285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Contents: time &amp; place of bid delivery 
and opening</a:t>
              </a:r>
            </a:p>
          </p:txBody>
        </p:sp>
      </p:grpSp>
      <p:grpSp>
        <p:nvGrpSpPr>
          <p:cNvPr id="17" name="Group 16"/>
          <p:cNvGrpSpPr/>
          <p:nvPr>
            <p:custDataLst>
              <p:tags r:id="rId4"/>
            </p:custDataLst>
          </p:nvPr>
        </p:nvGrpSpPr>
        <p:grpSpPr>
          <a:xfrm>
            <a:off x="1049323" y="3003531"/>
            <a:ext cx="4588701" cy="553998"/>
            <a:chOff x="412925" y="3138959"/>
            <a:chExt cx="4588701" cy="553998"/>
          </a:xfrm>
        </p:grpSpPr>
        <p:grpSp>
          <p:nvGrpSpPr>
            <p:cNvPr id="18" name="Shape4330"/>
            <p:cNvGrpSpPr/>
            <p:nvPr>
              <p:custDataLst>
                <p:tags r:id="rId16"/>
              </p:custDataLst>
            </p:nvPr>
          </p:nvGrpSpPr>
          <p:grpSpPr>
            <a:xfrm>
              <a:off x="412925" y="3165809"/>
              <a:ext cx="579261" cy="500297"/>
              <a:chOff x="558752" y="1446767"/>
              <a:chExt cx="579261" cy="500297"/>
            </a:xfrm>
          </p:grpSpPr>
          <p:sp>
            <p:nvSpPr>
              <p:cNvPr id="19" name="Shape4325">
                <a:extLst>
                  <a:ext uri="{FF2B5EF4-FFF2-40B4-BE49-F238E27FC236}">
                    <a16:creationId xmlns:a16="http://schemas.microsoft.com/office/drawing/2014/main" id="{EB29E4FB-6D8E-A8FF-B862-AD5339A07FF8}"/>
                  </a:ext>
                </a:extLst>
              </p:cNvPr>
              <p:cNvSpPr/>
              <p:nvPr>
                <p:custDataLst>
                  <p:tags r:id="rId18"/>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1" name="Shape4339"/>
              <p:cNvPicPr/>
              <p:nvPr>
                <p:custDataLst>
                  <p:tags r:id="rId19"/>
                </p:custDataLst>
              </p:nvPr>
            </p:nvPicPr>
            <p:blipFill>
              <a:blip>
                <a:extLst>
                  <a:ext uri="{96DAC541-7B7A-43D3-8B79-37D633B846F1}">
                    <asvg:svgBlip xmlns:asvg="http://schemas.microsoft.com/office/drawing/2016/SVG/main" r:embed="rId34"/>
                  </a:ext>
                </a:extLst>
              </a:blip>
              <a:stretch>
                <a:fillRect/>
              </a:stretch>
            </p:blipFill>
            <p:spPr>
              <a:xfrm>
                <a:off x="559445" y="1446767"/>
                <a:ext cx="428497" cy="428497"/>
              </a:xfrm>
              <a:prstGeom prst="rect">
                <a:avLst/>
              </a:prstGeom>
            </p:spPr>
          </p:pic>
        </p:grpSp>
        <p:sp>
          <p:nvSpPr>
            <p:cNvPr id="22" name="Shape4340"/>
            <p:cNvSpPr/>
            <p:nvPr>
              <p:custDataLst>
                <p:tags r:id="rId17"/>
              </p:custDataLst>
            </p:nvPr>
          </p:nvSpPr>
          <p:spPr>
            <a:xfrm>
              <a:off x="1244187" y="3138959"/>
              <a:ext cx="375743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Cannot begin on a weekend or legal 
holiday</a:t>
              </a:r>
            </a:p>
          </p:txBody>
        </p:sp>
      </p:grpSp>
      <p:grpSp>
        <p:nvGrpSpPr>
          <p:cNvPr id="23" name="Group 22"/>
          <p:cNvGrpSpPr/>
          <p:nvPr>
            <p:custDataLst>
              <p:tags r:id="rId5"/>
            </p:custDataLst>
          </p:nvPr>
        </p:nvGrpSpPr>
        <p:grpSpPr>
          <a:xfrm>
            <a:off x="1047925" y="4589107"/>
            <a:ext cx="2575329" cy="500297"/>
            <a:chOff x="412925" y="3954106"/>
            <a:chExt cx="2575329" cy="500297"/>
          </a:xfrm>
        </p:grpSpPr>
        <p:grpSp>
          <p:nvGrpSpPr>
            <p:cNvPr id="24" name="Shape4331"/>
            <p:cNvGrpSpPr/>
            <p:nvPr>
              <p:custDataLst>
                <p:tags r:id="rId12"/>
              </p:custDataLst>
            </p:nvPr>
          </p:nvGrpSpPr>
          <p:grpSpPr>
            <a:xfrm>
              <a:off x="412925" y="3954106"/>
              <a:ext cx="579261" cy="500297"/>
              <a:chOff x="558752" y="1446767"/>
              <a:chExt cx="579261" cy="500297"/>
            </a:xfrm>
          </p:grpSpPr>
          <p:sp>
            <p:nvSpPr>
              <p:cNvPr id="25" name="Shape4325">
                <a:extLst>
                  <a:ext uri="{FF2B5EF4-FFF2-40B4-BE49-F238E27FC236}">
                    <a16:creationId xmlns:a16="http://schemas.microsoft.com/office/drawing/2014/main" id="{EB29E4FB-6D8E-A8FF-B862-AD5339A07FF8}"/>
                  </a:ext>
                </a:extLst>
              </p:cNvPr>
              <p:cNvSpPr/>
              <p:nvPr>
                <p:custDataLst>
                  <p:tags r:id="rId14"/>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7" name="Shape4341"/>
              <p:cNvPicPr/>
              <p:nvPr>
                <p:custDataLst>
                  <p:tags r:id="rId15"/>
                </p:custDataLst>
              </p:nvPr>
            </p:nvPicPr>
            <p:blipFill>
              <a:blip>
                <a:extLst>
                  <a:ext uri="{96DAC541-7B7A-43D3-8B79-37D633B846F1}">
                    <asvg:svgBlip xmlns:asvg="http://schemas.microsoft.com/office/drawing/2016/SVG/main" r:embed="rId35"/>
                  </a:ext>
                </a:extLst>
              </a:blip>
              <a:stretch>
                <a:fillRect/>
              </a:stretch>
            </p:blipFill>
            <p:spPr>
              <a:xfrm>
                <a:off x="559445" y="1446767"/>
                <a:ext cx="428497" cy="428497"/>
              </a:xfrm>
              <a:prstGeom prst="rect">
                <a:avLst/>
              </a:prstGeom>
            </p:spPr>
          </p:pic>
        </p:grpSp>
        <p:sp>
          <p:nvSpPr>
            <p:cNvPr id="28" name="Shape4342"/>
            <p:cNvSpPr/>
            <p:nvPr>
              <p:custDataLst>
                <p:tags r:id="rId13"/>
              </p:custDataLst>
            </p:nvPr>
          </p:nvSpPr>
          <p:spPr>
            <a:xfrm>
              <a:off x="1244187" y="4065756"/>
              <a:ext cx="174406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Frequency: twice</a:t>
              </a:r>
            </a:p>
          </p:txBody>
        </p:sp>
      </p:grpSp>
      <p:grpSp>
        <p:nvGrpSpPr>
          <p:cNvPr id="29" name="Group 28"/>
          <p:cNvGrpSpPr/>
          <p:nvPr>
            <p:custDataLst>
              <p:tags r:id="rId6"/>
            </p:custDataLst>
          </p:nvPr>
        </p:nvGrpSpPr>
        <p:grpSpPr>
          <a:xfrm>
            <a:off x="1047925" y="5350553"/>
            <a:ext cx="4781060" cy="553998"/>
            <a:chOff x="412925" y="4715552"/>
            <a:chExt cx="4781060" cy="553998"/>
          </a:xfrm>
        </p:grpSpPr>
        <p:grpSp>
          <p:nvGrpSpPr>
            <p:cNvPr id="30" name="Shape4332"/>
            <p:cNvGrpSpPr/>
            <p:nvPr>
              <p:custDataLst>
                <p:tags r:id="rId8"/>
              </p:custDataLst>
            </p:nvPr>
          </p:nvGrpSpPr>
          <p:grpSpPr>
            <a:xfrm>
              <a:off x="412925" y="4742403"/>
              <a:ext cx="579261" cy="500297"/>
              <a:chOff x="558752" y="1446767"/>
              <a:chExt cx="579261" cy="500297"/>
            </a:xfrm>
          </p:grpSpPr>
          <p:sp>
            <p:nvSpPr>
              <p:cNvPr id="31" name="Shape4325">
                <a:extLst>
                  <a:ext uri="{FF2B5EF4-FFF2-40B4-BE49-F238E27FC236}">
                    <a16:creationId xmlns:a16="http://schemas.microsoft.com/office/drawing/2014/main" id="{EB29E4FB-6D8E-A8FF-B862-AD5339A07FF8}"/>
                  </a:ext>
                </a:extLst>
              </p:cNvPr>
              <p:cNvSpPr/>
              <p:nvPr>
                <p:custDataLst>
                  <p:tags r:id="rId10"/>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6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33" name="Shape4343"/>
              <p:cNvPicPr/>
              <p:nvPr>
                <p:custDataLst>
                  <p:tags r:id="rId11"/>
                </p:custDataLst>
              </p:nvPr>
            </p:nvPicPr>
            <p:blipFill>
              <a:blip>
                <a:extLst>
                  <a:ext uri="{96DAC541-7B7A-43D3-8B79-37D633B846F1}">
                    <asvg:svgBlip xmlns:asvg="http://schemas.microsoft.com/office/drawing/2016/SVG/main" r:embed="rId36"/>
                  </a:ext>
                </a:extLst>
              </a:blip>
              <a:stretch>
                <a:fillRect/>
              </a:stretch>
            </p:blipFill>
            <p:spPr>
              <a:xfrm>
                <a:off x="559445" y="1446767"/>
                <a:ext cx="428497" cy="428497"/>
              </a:xfrm>
              <a:prstGeom prst="rect">
                <a:avLst/>
              </a:prstGeom>
            </p:spPr>
          </p:pic>
        </p:grpSp>
        <p:sp>
          <p:nvSpPr>
            <p:cNvPr id="34" name="Shape4344"/>
            <p:cNvSpPr/>
            <p:nvPr>
              <p:custDataLst>
                <p:tags r:id="rId9"/>
              </p:custDataLst>
            </p:nvPr>
          </p:nvSpPr>
          <p:spPr>
            <a:xfrm>
              <a:off x="1244186" y="4715552"/>
              <a:ext cx="394979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dirty="0">
                  <a:solidFill>
                    <a:srgbClr val="000000"/>
                  </a:solidFill>
                  <a:latin typeface="Arial" panose="020B0604020202020204" pitchFamily="34" charset="0"/>
                  <a:ea typeface="Sans Serif Collection" panose="020B0502040504020204" pitchFamily="34" charset="0"/>
                  <a:cs typeface="Arial" panose="020B0604020202020204" pitchFamily="34" charset="0"/>
                </a:rPr>
                <a:t>Remember not to accept bids on days 
recognized as holidays by USPS</a:t>
              </a:r>
            </a:p>
          </p:txBody>
        </p:sp>
      </p:grpSp>
      <p:sp>
        <p:nvSpPr>
          <p:cNvPr id="4" name="Shape4324">
            <a:extLst>
              <a:ext uri="{FF2B5EF4-FFF2-40B4-BE49-F238E27FC236}">
                <a16:creationId xmlns:a16="http://schemas.microsoft.com/office/drawing/2014/main" id="{E660C36E-E13E-59C0-5AAE-E9DB83628AA6}"/>
              </a:ext>
            </a:extLst>
          </p:cNvPr>
          <p:cNvSpPr/>
          <p:nvPr>
            <p:custDataLst>
              <p:tags r:id="rId7"/>
            </p:custDataLst>
          </p:nvPr>
        </p:nvSpPr>
        <p:spPr>
          <a:xfrm>
            <a:off x="1047925" y="1016785"/>
            <a:ext cx="5774017" cy="78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b="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Advertisements</a:t>
            </a:r>
          </a:p>
        </p:txBody>
      </p:sp>
    </p:spTree>
    <p:extLst>
      <p:ext uri="{BB962C8B-B14F-4D97-AF65-F5344CB8AC3E}">
        <p14:creationId xmlns:p14="http://schemas.microsoft.com/office/powerpoint/2010/main" val="308670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hape4327"/>
          <p:cNvGrpSpPr/>
          <p:nvPr>
            <p:custDataLst>
              <p:tags r:id="rId1"/>
            </p:custDataLst>
          </p:nvPr>
        </p:nvGrpSpPr>
        <p:grpSpPr>
          <a:xfrm>
            <a:off x="0" y="0"/>
            <a:ext cx="12192000" cy="3465512"/>
            <a:chOff x="-635000" y="-635000"/>
            <a:chExt cx="12192000" cy="3465512"/>
          </a:xfrm>
        </p:grpSpPr>
        <p:sp>
          <p:nvSpPr>
            <p:cNvPr id="12" name="Shape4323">
              <a:extLst>
                <a:ext uri="{FF2B5EF4-FFF2-40B4-BE49-F238E27FC236}">
                  <a16:creationId xmlns:a16="http://schemas.microsoft.com/office/drawing/2014/main" id="{4EB31DA0-5383-0974-D35E-3FA0F4B0FA1C}"/>
                </a:ext>
              </a:extLst>
            </p:cNvPr>
            <p:cNvSpPr/>
            <p:nvPr>
              <p:custDataLst>
                <p:tags r:id="rId9"/>
              </p:custDataLst>
            </p:nvPr>
          </p:nvSpPr>
          <p:spPr>
            <a:xfrm rot="10800000">
              <a:off x="-635000" y="-635000"/>
              <a:ext cx="12192000" cy="3465512"/>
            </a:xfrm>
            <a:prstGeom prst="round2SameRect">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marL="0" marR="0" lvl="0" indent="0" algn="ctr" defTabSz="914400">
                <a:lnSpc>
                  <a:spcPct val="100000"/>
                </a:lnSpc>
                <a:spcBef>
                  <a:spcPct val="0"/>
                </a:spcBef>
                <a:spcAft>
                  <a:spcPct val="0"/>
                </a:spcAft>
                <a:buNone/>
                <a:defRPr/>
              </a:pP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grpSp>
      <p:pic>
        <p:nvPicPr>
          <p:cNvPr id="3" name="Shape4328"/>
          <p:cNvPicPr/>
          <p:nvPr>
            <p:custDataLst>
              <p:tags r:id="rId2"/>
            </p:custDataLst>
          </p:nvPr>
        </p:nvPicPr>
        <p:blipFill>
          <a:blip r:embed="rId12"/>
          <a:stretch>
            <a:fillRect/>
          </a:stretch>
        </p:blipFill>
        <p:spPr>
          <a:xfrm>
            <a:off x="6383337" y="1043645"/>
            <a:ext cx="5987189" cy="5987189"/>
          </a:xfrm>
          <a:prstGeom prst="rect">
            <a:avLst/>
          </a:prstGeom>
        </p:spPr>
      </p:pic>
      <p:grpSp>
        <p:nvGrpSpPr>
          <p:cNvPr id="5" name="Group 4"/>
          <p:cNvGrpSpPr/>
          <p:nvPr>
            <p:custDataLst>
              <p:tags r:id="rId3"/>
            </p:custDataLst>
          </p:nvPr>
        </p:nvGrpSpPr>
        <p:grpSpPr>
          <a:xfrm>
            <a:off x="1047926" y="3793524"/>
            <a:ext cx="5115995" cy="804190"/>
            <a:chOff x="412926" y="3158524"/>
            <a:chExt cx="5115995" cy="804190"/>
          </a:xfrm>
        </p:grpSpPr>
        <p:grpSp>
          <p:nvGrpSpPr>
            <p:cNvPr id="6" name="Shape4326"/>
            <p:cNvGrpSpPr/>
            <p:nvPr>
              <p:custDataLst>
                <p:tags r:id="rId5"/>
              </p:custDataLst>
            </p:nvPr>
          </p:nvGrpSpPr>
          <p:grpSpPr>
            <a:xfrm>
              <a:off x="412926" y="3158524"/>
              <a:ext cx="579261" cy="500297"/>
              <a:chOff x="558752" y="1446767"/>
              <a:chExt cx="579261" cy="500297"/>
            </a:xfrm>
          </p:grpSpPr>
          <p:sp>
            <p:nvSpPr>
              <p:cNvPr id="7" name="Shape4325">
                <a:extLst>
                  <a:ext uri="{FF2B5EF4-FFF2-40B4-BE49-F238E27FC236}">
                    <a16:creationId xmlns:a16="http://schemas.microsoft.com/office/drawing/2014/main" id="{EB29E4FB-6D8E-A8FF-B862-AD5339A07FF8}"/>
                  </a:ext>
                </a:extLst>
              </p:cNvPr>
              <p:cNvSpPr/>
              <p:nvPr>
                <p:custDataLst>
                  <p:tags r:id="rId7"/>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9" name="Shape4329"/>
              <p:cNvPicPr/>
              <p:nvPr>
                <p:custDataLst>
                  <p:tags r:id="rId8"/>
                </p:custDataLst>
              </p:nvPr>
            </p:nvPicPr>
            <p:blipFill>
              <a:blip>
                <a:extLst>
                  <a:ext uri="{96DAC541-7B7A-43D3-8B79-37D633B846F1}">
                    <asvg:svgBlip xmlns:asvg="http://schemas.microsoft.com/office/drawing/2016/SVG/main" r:embed="rId13"/>
                  </a:ext>
                </a:extLst>
              </a:blip>
              <a:stretch>
                <a:fillRect/>
              </a:stretch>
            </p:blipFill>
            <p:spPr>
              <a:xfrm>
                <a:off x="559445" y="1446767"/>
                <a:ext cx="428497" cy="428497"/>
              </a:xfrm>
              <a:prstGeom prst="rect">
                <a:avLst/>
              </a:prstGeom>
            </p:spPr>
          </p:pic>
        </p:grpSp>
        <p:sp>
          <p:nvSpPr>
            <p:cNvPr id="10" name="Shape4330"/>
            <p:cNvSpPr/>
            <p:nvPr>
              <p:custDataLst>
                <p:tags r:id="rId6"/>
              </p:custDataLst>
            </p:nvPr>
          </p:nvSpPr>
          <p:spPr>
            <a:xfrm>
              <a:off x="1244187" y="3224050"/>
              <a:ext cx="428473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Procedure: </a:t>
              </a:r>
              <a:endPar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 R.S. 38:2220–2220.4</a:t>
              </a:r>
            </a:p>
          </p:txBody>
        </p:sp>
      </p:grpSp>
      <p:sp>
        <p:nvSpPr>
          <p:cNvPr id="4" name="Shape4324">
            <a:extLst>
              <a:ext uri="{FF2B5EF4-FFF2-40B4-BE49-F238E27FC236}">
                <a16:creationId xmlns:a16="http://schemas.microsoft.com/office/drawing/2014/main" id="{29B4505A-AAC6-3C4A-D219-CDAFC771DF6E}"/>
              </a:ext>
            </a:extLst>
          </p:cNvPr>
          <p:cNvSpPr/>
          <p:nvPr>
            <p:custDataLst>
              <p:tags r:id="rId4"/>
            </p:custDataLst>
          </p:nvPr>
        </p:nvSpPr>
        <p:spPr>
          <a:xfrm>
            <a:off x="1047926" y="1210323"/>
            <a:ext cx="4272003" cy="1046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0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Violation 
of Public Bid Law</a:t>
            </a:r>
          </a:p>
        </p:txBody>
      </p:sp>
    </p:spTree>
    <p:extLst>
      <p:ext uri="{BB962C8B-B14F-4D97-AF65-F5344CB8AC3E}">
        <p14:creationId xmlns:p14="http://schemas.microsoft.com/office/powerpoint/2010/main" val="1651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4">
            <a:extLst>
              <a:ext uri="{28A0092B-C50C-407E-A947-70E740481C1C}">
                <a14:useLocalDpi xmlns:a14="http://schemas.microsoft.com/office/drawing/2010/main" val="0"/>
              </a:ext>
            </a:extLst>
          </a:blip>
          <a:srcRect l="7124" t="55957"/>
          <a:stretch/>
        </p:blipFill>
        <p:spPr>
          <a:xfrm>
            <a:off x="0" y="0"/>
            <a:ext cx="8464787" cy="2274256"/>
          </a:xfrm>
          <a:prstGeom prst="rect">
            <a:avLst/>
          </a:prstGeom>
        </p:spPr>
      </p:pic>
      <p:sp>
        <p:nvSpPr>
          <p:cNvPr id="5" name="Shape811">
            <a:extLst>
              <a:ext uri="{FF2B5EF4-FFF2-40B4-BE49-F238E27FC236}">
                <a16:creationId xmlns:a16="http://schemas.microsoft.com/office/drawing/2014/main" id="{75BB4799-A178-4206-9EB3-381D7D44C517}"/>
              </a:ext>
            </a:extLst>
          </p:cNvPr>
          <p:cNvSpPr/>
          <p:nvPr>
            <p:custDataLst>
              <p:tags r:id="rId1"/>
            </p:custDataLst>
          </p:nvPr>
        </p:nvSpPr>
        <p:spPr>
          <a:xfrm>
            <a:off x="685800" y="500032"/>
            <a:ext cx="5715000" cy="1274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3200" b="1" dirty="0">
                <a:solidFill>
                  <a:schemeClr val="bg1"/>
                </a:solidFill>
                <a:latin typeface="Arial" panose="020B0604020202020204" pitchFamily="34" charset="0"/>
                <a:ea typeface="Sans Serif Collection" panose="020B0502040504020204" pitchFamily="34" charset="0"/>
                <a:cs typeface="Arial" panose="020B0604020202020204" pitchFamily="34" charset="0"/>
              </a:rPr>
              <a:t>What can you do if you think that the Public Bid Law was violated?</a:t>
            </a:r>
          </a:p>
        </p:txBody>
      </p:sp>
      <p:sp>
        <p:nvSpPr>
          <p:cNvPr id="6" name="Rectangle 5"/>
          <p:cNvSpPr/>
          <p:nvPr/>
        </p:nvSpPr>
        <p:spPr>
          <a:xfrm>
            <a:off x="685800" y="2514600"/>
            <a:ext cx="10515600" cy="3785652"/>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 R.S. 38:2220.1 through 38:2220.4</a:t>
            </a:r>
          </a:p>
          <a:p>
            <a:pPr marL="285750" indent="-285750">
              <a:buFont typeface="Arial" panose="020B0604020202020204" pitchFamily="34" charset="0"/>
              <a:buChar char="•"/>
            </a:pPr>
            <a:endPar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Who can bring suit?</a:t>
            </a:r>
          </a:p>
          <a:p>
            <a:pPr lvl="1"/>
            <a:r>
              <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District Attorney, Attorney General, or any interested party</a:t>
            </a:r>
          </a:p>
          <a:p>
            <a:pPr marL="285750" indent="-285750">
              <a:buFont typeface="Arial" panose="020B0604020202020204" pitchFamily="34" charset="0"/>
              <a:buChar char="•"/>
            </a:pPr>
            <a:endPar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What kind of action can you bring?</a:t>
            </a:r>
          </a:p>
          <a:p>
            <a:pPr marL="742950" lvl="1" indent="-285750">
              <a:buFont typeface="Arial" panose="020B0604020202020204" pitchFamily="34" charset="0"/>
              <a:buChar char="•"/>
            </a:pPr>
            <a:r>
              <a:rPr lang="en-US"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Summary proceeding to enjoin the award, or to seek other appropriate injunctive relief to prevent the award of a contract which would be in violation of this Part, or through ordinary proceeding to seek appropriate remedy to nullify a contract entered into in violation</a:t>
            </a:r>
          </a:p>
        </p:txBody>
      </p:sp>
    </p:spTree>
    <p:extLst>
      <p:ext uri="{BB962C8B-B14F-4D97-AF65-F5344CB8AC3E}">
        <p14:creationId xmlns:p14="http://schemas.microsoft.com/office/powerpoint/2010/main" val="3924201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4">
            <a:extLst>
              <a:ext uri="{28A0092B-C50C-407E-A947-70E740481C1C}">
                <a14:useLocalDpi xmlns:a14="http://schemas.microsoft.com/office/drawing/2010/main" val="0"/>
              </a:ext>
            </a:extLst>
          </a:blip>
          <a:srcRect l="7124" t="55957"/>
          <a:stretch/>
        </p:blipFill>
        <p:spPr>
          <a:xfrm>
            <a:off x="0" y="0"/>
            <a:ext cx="8464787" cy="2274256"/>
          </a:xfrm>
          <a:prstGeom prst="rect">
            <a:avLst/>
          </a:prstGeom>
        </p:spPr>
      </p:pic>
      <p:sp>
        <p:nvSpPr>
          <p:cNvPr id="5" name="Shape811">
            <a:extLst>
              <a:ext uri="{FF2B5EF4-FFF2-40B4-BE49-F238E27FC236}">
                <a16:creationId xmlns:a16="http://schemas.microsoft.com/office/drawing/2014/main" id="{75BB4799-A178-4206-9EB3-381D7D44C517}"/>
              </a:ext>
            </a:extLst>
          </p:cNvPr>
          <p:cNvSpPr/>
          <p:nvPr>
            <p:custDataLst>
              <p:tags r:id="rId1"/>
            </p:custDataLst>
          </p:nvPr>
        </p:nvSpPr>
        <p:spPr>
          <a:xfrm>
            <a:off x="685800" y="927841"/>
            <a:ext cx="5715000" cy="4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3200" b="1" dirty="0">
                <a:solidFill>
                  <a:schemeClr val="bg1"/>
                </a:solidFill>
                <a:latin typeface="Arial" panose="020B0604020202020204" pitchFamily="34" charset="0"/>
                <a:ea typeface="Sans Serif Collection" panose="020B0502040504020204" pitchFamily="34" charset="0"/>
                <a:cs typeface="Arial" panose="020B0604020202020204" pitchFamily="34" charset="0"/>
              </a:rPr>
              <a:t>Civil Action</a:t>
            </a:r>
          </a:p>
        </p:txBody>
      </p:sp>
      <p:sp>
        <p:nvSpPr>
          <p:cNvPr id="6" name="Rectangle 5"/>
          <p:cNvSpPr/>
          <p:nvPr/>
        </p:nvSpPr>
        <p:spPr>
          <a:xfrm>
            <a:off x="685800" y="2514600"/>
            <a:ext cx="10515600" cy="1815882"/>
          </a:xfrm>
          <a:prstGeom prst="rect">
            <a:avLst/>
          </a:prstGeom>
        </p:spPr>
        <p:txBody>
          <a:bodyPr wrap="square">
            <a:spAutoFit/>
          </a:bodyPr>
          <a:lstStyle/>
          <a:p>
            <a:r>
              <a:rPr lang="en-US" sz="28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The information that your action is based has to be “obtained independently.” It cannot be from:</a:t>
            </a:r>
          </a:p>
          <a:p>
            <a:pPr marL="742950" lvl="1" indent="-285750">
              <a:buFont typeface="Arial" panose="020B0604020202020204" pitchFamily="34" charset="0"/>
              <a:buChar char="•"/>
            </a:pPr>
            <a:r>
              <a:rPr lang="en-US" sz="28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disclosure of allegations or transactions in a hearing; or</a:t>
            </a:r>
          </a:p>
          <a:p>
            <a:pPr marL="742950" lvl="1" indent="-285750">
              <a:buFont typeface="Arial" panose="020B0604020202020204" pitchFamily="34" charset="0"/>
              <a:buChar char="•"/>
            </a:pPr>
            <a:r>
              <a:rPr lang="en-US" sz="28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disclosure through the news media</a:t>
            </a:r>
          </a:p>
        </p:txBody>
      </p:sp>
    </p:spTree>
    <p:extLst>
      <p:ext uri="{BB962C8B-B14F-4D97-AF65-F5344CB8AC3E}">
        <p14:creationId xmlns:p14="http://schemas.microsoft.com/office/powerpoint/2010/main" val="4020809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4">
            <a:extLst>
              <a:ext uri="{28A0092B-C50C-407E-A947-70E740481C1C}">
                <a14:useLocalDpi xmlns:a14="http://schemas.microsoft.com/office/drawing/2010/main" val="0"/>
              </a:ext>
            </a:extLst>
          </a:blip>
          <a:srcRect l="7124" t="55957"/>
          <a:stretch/>
        </p:blipFill>
        <p:spPr>
          <a:xfrm>
            <a:off x="0" y="0"/>
            <a:ext cx="8464787" cy="2274256"/>
          </a:xfrm>
          <a:prstGeom prst="rect">
            <a:avLst/>
          </a:prstGeom>
        </p:spPr>
      </p:pic>
      <p:sp>
        <p:nvSpPr>
          <p:cNvPr id="5" name="Shape811">
            <a:extLst>
              <a:ext uri="{FF2B5EF4-FFF2-40B4-BE49-F238E27FC236}">
                <a16:creationId xmlns:a16="http://schemas.microsoft.com/office/drawing/2014/main" id="{75BB4799-A178-4206-9EB3-381D7D44C517}"/>
              </a:ext>
            </a:extLst>
          </p:cNvPr>
          <p:cNvSpPr/>
          <p:nvPr>
            <p:custDataLst>
              <p:tags r:id="rId1"/>
            </p:custDataLst>
          </p:nvPr>
        </p:nvSpPr>
        <p:spPr>
          <a:xfrm>
            <a:off x="685800" y="927841"/>
            <a:ext cx="5715000" cy="4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3200" b="1" dirty="0">
                <a:solidFill>
                  <a:schemeClr val="bg1"/>
                </a:solidFill>
                <a:latin typeface="Arial" panose="020B0604020202020204" pitchFamily="34" charset="0"/>
                <a:ea typeface="Sans Serif Collection" panose="020B0502040504020204" pitchFamily="34" charset="0"/>
                <a:cs typeface="Arial" panose="020B0604020202020204" pitchFamily="34" charset="0"/>
              </a:rPr>
              <a:t>Mandatory Notification</a:t>
            </a:r>
          </a:p>
        </p:txBody>
      </p:sp>
      <p:sp>
        <p:nvSpPr>
          <p:cNvPr id="6" name="Rectangle 5"/>
          <p:cNvSpPr/>
          <p:nvPr/>
        </p:nvSpPr>
        <p:spPr>
          <a:xfrm>
            <a:off x="685800" y="2514600"/>
            <a:ext cx="10515600" cy="2246769"/>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Complaints of the alleged violation and all direct information regarding the alleged violation has to be sent to the Attorney General by certified mail, return receipt requested within fifteen (15) days from the date of discovery of the alleged violation by the complainant.</a:t>
            </a:r>
          </a:p>
        </p:txBody>
      </p:sp>
    </p:spTree>
    <p:extLst>
      <p:ext uri="{BB962C8B-B14F-4D97-AF65-F5344CB8AC3E}">
        <p14:creationId xmlns:p14="http://schemas.microsoft.com/office/powerpoint/2010/main" val="349322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rotWithShape="1">
          <a:blip r:embed="rId10">
            <a:extLst>
              <a:ext uri="{28A0092B-C50C-407E-A947-70E740481C1C}">
                <a14:useLocalDpi xmlns:a14="http://schemas.microsoft.com/office/drawing/2010/main" val="0"/>
              </a:ext>
            </a:extLst>
          </a:blip>
          <a:srcRect l="11318" b="21466"/>
          <a:stretch/>
        </p:blipFill>
        <p:spPr>
          <a:xfrm>
            <a:off x="0" y="0"/>
            <a:ext cx="6089904" cy="6858000"/>
          </a:xfrm>
          <a:prstGeom prst="rect">
            <a:avLst/>
          </a:prstGeom>
        </p:spPr>
      </p:pic>
      <p:pic>
        <p:nvPicPr>
          <p:cNvPr id="4" name="Shape4331"/>
          <p:cNvPicPr/>
          <p:nvPr>
            <p:custDataLst>
              <p:tags r:id="rId1"/>
            </p:custDataLst>
          </p:nvPr>
        </p:nvPicPr>
        <p:blipFill rotWithShape="1">
          <a:blip r:embed="rId11"/>
          <a:srcRect b="4145"/>
          <a:stretch/>
        </p:blipFill>
        <p:spPr>
          <a:xfrm>
            <a:off x="135759" y="1274961"/>
            <a:ext cx="5824482" cy="5583039"/>
          </a:xfrm>
          <a:prstGeom prst="rect">
            <a:avLst/>
          </a:prstGeom>
        </p:spPr>
      </p:pic>
      <p:grpSp>
        <p:nvGrpSpPr>
          <p:cNvPr id="6" name="Group 5"/>
          <p:cNvGrpSpPr/>
          <p:nvPr>
            <p:custDataLst>
              <p:tags r:id="rId2"/>
            </p:custDataLst>
          </p:nvPr>
        </p:nvGrpSpPr>
        <p:grpSpPr>
          <a:xfrm>
            <a:off x="6673932" y="2699067"/>
            <a:ext cx="4737018" cy="3077766"/>
            <a:chOff x="6038932" y="2064067"/>
            <a:chExt cx="4737018" cy="3077766"/>
          </a:xfrm>
        </p:grpSpPr>
        <p:grpSp>
          <p:nvGrpSpPr>
            <p:cNvPr id="7" name="Shape4329"/>
            <p:cNvGrpSpPr/>
            <p:nvPr>
              <p:custDataLst>
                <p:tags r:id="rId4"/>
              </p:custDataLst>
            </p:nvPr>
          </p:nvGrpSpPr>
          <p:grpSpPr>
            <a:xfrm>
              <a:off x="6038932" y="2367692"/>
              <a:ext cx="579261" cy="500297"/>
              <a:chOff x="558752" y="1446767"/>
              <a:chExt cx="579261" cy="500297"/>
            </a:xfrm>
          </p:grpSpPr>
          <p:sp>
            <p:nvSpPr>
              <p:cNvPr id="8" name="Shape4326">
                <a:extLst>
                  <a:ext uri="{FF2B5EF4-FFF2-40B4-BE49-F238E27FC236}">
                    <a16:creationId xmlns:a16="http://schemas.microsoft.com/office/drawing/2014/main" id="{EB29E4FB-6D8E-A8FF-B862-AD5339A07FF8}"/>
                  </a:ext>
                </a:extLst>
              </p:cNvPr>
              <p:cNvSpPr/>
              <p:nvPr>
                <p:custDataLst>
                  <p:tags r:id="rId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10" name="Shape4332"/>
              <p:cNvPicPr/>
              <p:nvPr>
                <p:custDataLst>
                  <p:tags r:id="rId7"/>
                </p:custDataLst>
              </p:nvPr>
            </p:nvPicPr>
            <p:blipFill>
              <a:blip>
                <a:extLst>
                  <a:ext uri="{96DAC541-7B7A-43D3-8B79-37D633B846F1}">
                    <asvg:svgBlip xmlns:asvg="http://schemas.microsoft.com/office/drawing/2016/SVG/main" r:embed="rId12"/>
                  </a:ext>
                </a:extLst>
              </a:blip>
              <a:stretch>
                <a:fillRect/>
              </a:stretch>
            </p:blipFill>
            <p:spPr>
              <a:xfrm>
                <a:off x="559445" y="1446767"/>
                <a:ext cx="428497" cy="428497"/>
              </a:xfrm>
              <a:prstGeom prst="rect">
                <a:avLst/>
              </a:prstGeom>
            </p:spPr>
          </p:pic>
        </p:grpSp>
        <p:sp>
          <p:nvSpPr>
            <p:cNvPr id="11" name="Shape4333"/>
            <p:cNvSpPr/>
            <p:nvPr>
              <p:custDataLst>
                <p:tags r:id="rId5"/>
              </p:custDataLst>
            </p:nvPr>
          </p:nvSpPr>
          <p:spPr>
            <a:xfrm>
              <a:off x="6870193" y="2064067"/>
              <a:ext cx="3905757" cy="3077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0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The Public Bid Law is the set of laws that governs contracts for public works and the purchase of materials and supplies by public entities that meet certain threshold requirements called the “contract limit” (minimum) when expending public funds. This limit is $60,000 for materials and supplies, and </a:t>
              </a:r>
              <a:r>
                <a:rPr sz="2000">
                  <a:solidFill>
                    <a:srgbClr val="000000"/>
                  </a:solidFill>
                  <a:latin typeface="Arial" panose="020B0604020202020204" pitchFamily="34" charset="0"/>
                  <a:ea typeface="Sans Serif Collection" panose="020B0502040504020204" pitchFamily="34" charset="0"/>
                  <a:cs typeface="Arial" panose="020B0604020202020204" pitchFamily="34" charset="0"/>
                </a:rPr>
                <a:t>$2</a:t>
              </a:r>
              <a:r>
                <a:rPr lang="en-US" sz="2000">
                  <a:solidFill>
                    <a:srgbClr val="000000"/>
                  </a:solidFill>
                  <a:latin typeface="Arial" panose="020B0604020202020204" pitchFamily="34" charset="0"/>
                  <a:ea typeface="Sans Serif Collection" panose="020B0502040504020204" pitchFamily="34" charset="0"/>
                  <a:cs typeface="Arial" panose="020B0604020202020204" pitchFamily="34" charset="0"/>
                </a:rPr>
                <a:t>6</a:t>
              </a:r>
              <a:r>
                <a:rPr sz="2000">
                  <a:solidFill>
                    <a:srgbClr val="000000"/>
                  </a:solidFill>
                  <a:latin typeface="Arial" panose="020B0604020202020204" pitchFamily="34" charset="0"/>
                  <a:ea typeface="Sans Serif Collection" panose="020B0502040504020204" pitchFamily="34" charset="0"/>
                  <a:cs typeface="Arial" panose="020B0604020202020204" pitchFamily="34" charset="0"/>
                </a:rPr>
                <a:t>0,000 </a:t>
              </a:r>
              <a:r>
                <a:rPr sz="20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for public works.</a:t>
              </a:r>
            </a:p>
          </p:txBody>
        </p:sp>
      </p:grpSp>
      <p:sp>
        <p:nvSpPr>
          <p:cNvPr id="5" name="Shape4325">
            <a:extLst>
              <a:ext uri="{FF2B5EF4-FFF2-40B4-BE49-F238E27FC236}">
                <a16:creationId xmlns:a16="http://schemas.microsoft.com/office/drawing/2014/main" id="{0E46743D-F3ED-93FE-C9E4-3AF889EFA1CB}"/>
              </a:ext>
            </a:extLst>
          </p:cNvPr>
          <p:cNvSpPr/>
          <p:nvPr>
            <p:custDataLst>
              <p:tags r:id="rId3"/>
            </p:custDataLst>
          </p:nvPr>
        </p:nvSpPr>
        <p:spPr>
          <a:xfrm>
            <a:off x="6658304" y="974613"/>
            <a:ext cx="3549818" cy="126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800" b="1" dirty="0">
                <a:solidFill>
                  <a:srgbClr val="000000"/>
                </a:solidFill>
                <a:latin typeface="+mj-lt"/>
              </a:rPr>
              <a:t>What is Public 
Bid Law?</a:t>
            </a:r>
          </a:p>
        </p:txBody>
      </p:sp>
    </p:spTree>
    <p:extLst>
      <p:ext uri="{BB962C8B-B14F-4D97-AF65-F5344CB8AC3E}">
        <p14:creationId xmlns:p14="http://schemas.microsoft.com/office/powerpoint/2010/main" val="3411577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4">
            <a:extLst>
              <a:ext uri="{28A0092B-C50C-407E-A947-70E740481C1C}">
                <a14:useLocalDpi xmlns:a14="http://schemas.microsoft.com/office/drawing/2010/main" val="0"/>
              </a:ext>
            </a:extLst>
          </a:blip>
          <a:srcRect l="7124" t="55957"/>
          <a:stretch/>
        </p:blipFill>
        <p:spPr>
          <a:xfrm>
            <a:off x="0" y="0"/>
            <a:ext cx="8464787" cy="2274256"/>
          </a:xfrm>
          <a:prstGeom prst="rect">
            <a:avLst/>
          </a:prstGeom>
        </p:spPr>
      </p:pic>
      <p:sp>
        <p:nvSpPr>
          <p:cNvPr id="5" name="Shape811">
            <a:extLst>
              <a:ext uri="{FF2B5EF4-FFF2-40B4-BE49-F238E27FC236}">
                <a16:creationId xmlns:a16="http://schemas.microsoft.com/office/drawing/2014/main" id="{75BB4799-A178-4206-9EB3-381D7D44C517}"/>
              </a:ext>
            </a:extLst>
          </p:cNvPr>
          <p:cNvSpPr/>
          <p:nvPr>
            <p:custDataLst>
              <p:tags r:id="rId1"/>
            </p:custDataLst>
          </p:nvPr>
        </p:nvSpPr>
        <p:spPr>
          <a:xfrm>
            <a:off x="685800" y="927841"/>
            <a:ext cx="5715000" cy="4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3200" b="1" dirty="0">
                <a:solidFill>
                  <a:schemeClr val="bg1"/>
                </a:solidFill>
                <a:latin typeface="Arial" panose="020B0604020202020204" pitchFamily="34" charset="0"/>
                <a:ea typeface="Sans Serif Collection" panose="020B0502040504020204" pitchFamily="34" charset="0"/>
                <a:cs typeface="Arial" panose="020B0604020202020204" pitchFamily="34" charset="0"/>
              </a:rPr>
              <a:t>Remedies</a:t>
            </a:r>
          </a:p>
        </p:txBody>
      </p:sp>
      <p:sp>
        <p:nvSpPr>
          <p:cNvPr id="6" name="Rectangle 5"/>
          <p:cNvSpPr/>
          <p:nvPr/>
        </p:nvSpPr>
        <p:spPr>
          <a:xfrm>
            <a:off x="685800" y="2514600"/>
            <a:ext cx="10515600" cy="2246769"/>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The court shall enter an order declaring whether a violation of Public Bid Law has occurred.</a:t>
            </a:r>
          </a:p>
          <a:p>
            <a:pPr marL="342900" indent="-342900">
              <a:buFont typeface="Arial" panose="020B0604020202020204" pitchFamily="34" charset="0"/>
              <a:buChar char="•"/>
            </a:pPr>
            <a:r>
              <a:rPr lang="en-US" sz="28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Any purchase of materials or supplies, or any contract entered into for the construction of public works, contrary to the provisions of this Part shall be null and void.</a:t>
            </a:r>
          </a:p>
        </p:txBody>
      </p:sp>
    </p:spTree>
    <p:extLst>
      <p:ext uri="{BB962C8B-B14F-4D97-AF65-F5344CB8AC3E}">
        <p14:creationId xmlns:p14="http://schemas.microsoft.com/office/powerpoint/2010/main" val="630760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Shape820"/>
          <p:cNvGrpSpPr/>
          <p:nvPr>
            <p:custDataLst>
              <p:tags r:id="rId1"/>
            </p:custDataLst>
          </p:nvPr>
        </p:nvGrpSpPr>
        <p:grpSpPr>
          <a:xfrm>
            <a:off x="-328773" y="-400692"/>
            <a:ext cx="12924891" cy="2677166"/>
            <a:chOff x="-963773" y="-1035692"/>
            <a:chExt cx="12924891" cy="2677166"/>
          </a:xfrm>
        </p:grpSpPr>
        <p:sp>
          <p:nvSpPr>
            <p:cNvPr id="43" name="Shape809">
              <a:extLst>
                <a:ext uri="{FF2B5EF4-FFF2-40B4-BE49-F238E27FC236}">
                  <a16:creationId xmlns:a16="http://schemas.microsoft.com/office/drawing/2014/main" id="{ECDD4D3B-2E1A-6821-6354-7781DF768410}"/>
                </a:ext>
              </a:extLst>
            </p:cNvPr>
            <p:cNvSpPr/>
            <p:nvPr>
              <p:custDataLst>
                <p:tags r:id="rId8"/>
              </p:custDataLst>
            </p:nvPr>
          </p:nvSpPr>
          <p:spPr>
            <a:xfrm>
              <a:off x="6084643" y="211310"/>
              <a:ext cx="1860795" cy="1106315"/>
            </a:xfrm>
            <a:prstGeom prst="roundRect">
              <a:avLst>
                <a:gd name="adj" fmla="val 6009"/>
              </a:avLst>
            </a:prstGeom>
            <a:solidFill>
              <a:srgbClr val="D32F2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sp>
          <p:nvSpPr>
            <p:cNvPr id="44" name="Shape810">
              <a:extLst>
                <a:ext uri="{FF2B5EF4-FFF2-40B4-BE49-F238E27FC236}">
                  <a16:creationId xmlns:a16="http://schemas.microsoft.com/office/drawing/2014/main" id="{139F18B6-F936-9BFB-93E4-927F7140CEA8}"/>
                </a:ext>
              </a:extLst>
            </p:cNvPr>
            <p:cNvSpPr/>
            <p:nvPr>
              <p:custDataLst>
                <p:tags r:id="rId9"/>
              </p:custDataLst>
            </p:nvPr>
          </p:nvSpPr>
          <p:spPr>
            <a:xfrm>
              <a:off x="-963773" y="-1035692"/>
              <a:ext cx="8369461" cy="2677166"/>
            </a:xfrm>
            <a:prstGeom prst="roundRect">
              <a:avLst>
                <a:gd name="adj" fmla="val 6009"/>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sp>
          <p:nvSpPr>
            <p:cNvPr id="45" name="Shape811">
              <a:extLst>
                <a:ext uri="{FF2B5EF4-FFF2-40B4-BE49-F238E27FC236}">
                  <a16:creationId xmlns:a16="http://schemas.microsoft.com/office/drawing/2014/main" id="{D60ADD7E-B3C1-47FA-9737-0CDDAFF2FDC6}"/>
                </a:ext>
              </a:extLst>
            </p:cNvPr>
            <p:cNvSpPr/>
            <p:nvPr>
              <p:custDataLst>
                <p:tags r:id="rId10"/>
              </p:custDataLst>
            </p:nvPr>
          </p:nvSpPr>
          <p:spPr>
            <a:xfrm>
              <a:off x="11108362" y="-447947"/>
              <a:ext cx="852756" cy="573236"/>
            </a:xfrm>
            <a:prstGeom prst="roundRect">
              <a:avLst>
                <a:gd name="adj" fmla="val 6009"/>
              </a:avLst>
            </a:prstGeom>
            <a:solidFill>
              <a:srgbClr val="D32F2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grpSp>
      <p:grpSp>
        <p:nvGrpSpPr>
          <p:cNvPr id="36" name="Group 35"/>
          <p:cNvGrpSpPr/>
          <p:nvPr>
            <p:custDataLst>
              <p:tags r:id="rId2"/>
            </p:custDataLst>
          </p:nvPr>
        </p:nvGrpSpPr>
        <p:grpSpPr>
          <a:xfrm>
            <a:off x="587286" y="3151607"/>
            <a:ext cx="7576698" cy="2215991"/>
            <a:chOff x="5807514" y="2256015"/>
            <a:chExt cx="7576698" cy="2215991"/>
          </a:xfrm>
        </p:grpSpPr>
        <p:grpSp>
          <p:nvGrpSpPr>
            <p:cNvPr id="37" name="Shape819"/>
            <p:cNvGrpSpPr/>
            <p:nvPr>
              <p:custDataLst>
                <p:tags r:id="rId4"/>
              </p:custDataLst>
            </p:nvPr>
          </p:nvGrpSpPr>
          <p:grpSpPr>
            <a:xfrm>
              <a:off x="5807514" y="2929153"/>
              <a:ext cx="579261" cy="500297"/>
              <a:chOff x="558752" y="1446767"/>
              <a:chExt cx="579261" cy="500297"/>
            </a:xfrm>
          </p:grpSpPr>
          <p:sp>
            <p:nvSpPr>
              <p:cNvPr id="38" name="Shape813">
                <a:extLst>
                  <a:ext uri="{FF2B5EF4-FFF2-40B4-BE49-F238E27FC236}">
                    <a16:creationId xmlns:a16="http://schemas.microsoft.com/office/drawing/2014/main" id="{EB29E4FB-6D8E-A8FF-B862-AD5339A07FF8}"/>
                  </a:ext>
                </a:extLst>
              </p:cNvPr>
              <p:cNvSpPr/>
              <p:nvPr>
                <p:custDataLst>
                  <p:tags r:id="rId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40" name="Shape831"/>
              <p:cNvPicPr/>
              <p:nvPr>
                <p:custDataLst>
                  <p:tags r:id="rId7"/>
                </p:custDataLst>
              </p:nvPr>
            </p:nvPicPr>
            <p:blipFill>
              <a:blip>
                <a:extLst>
                  <a:ext uri="{96DAC541-7B7A-43D3-8B79-37D633B846F1}">
                    <asvg:svgBlip xmlns:asvg="http://schemas.microsoft.com/office/drawing/2016/SVG/main" r:embed="rId13"/>
                  </a:ext>
                </a:extLst>
              </a:blip>
              <a:stretch>
                <a:fillRect/>
              </a:stretch>
            </p:blipFill>
            <p:spPr>
              <a:xfrm>
                <a:off x="559445" y="1446767"/>
                <a:ext cx="428497" cy="428497"/>
              </a:xfrm>
              <a:prstGeom prst="rect">
                <a:avLst/>
              </a:prstGeom>
            </p:spPr>
          </p:pic>
        </p:grpSp>
        <p:sp>
          <p:nvSpPr>
            <p:cNvPr id="41" name="Shape832"/>
            <p:cNvSpPr/>
            <p:nvPr>
              <p:custDataLst>
                <p:tags r:id="rId5"/>
              </p:custDataLst>
            </p:nvPr>
          </p:nvSpPr>
          <p:spPr>
            <a:xfrm>
              <a:off x="6638776" y="2256015"/>
              <a:ext cx="6745436" cy="2215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Chelsea Zachary</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Assistant Attorney General</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Public Finance &amp; Contracts Section, Civil Division</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Office of Attorney General Liz Murrill</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Phone: (225) 326-6000</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Email: zacharyc@ag.louisiana.gov</a:t>
              </a:r>
            </a:p>
          </p:txBody>
        </p:sp>
      </p:grpSp>
      <p:sp>
        <p:nvSpPr>
          <p:cNvPr id="5" name="Shape812">
            <a:extLst>
              <a:ext uri="{FF2B5EF4-FFF2-40B4-BE49-F238E27FC236}">
                <a16:creationId xmlns:a16="http://schemas.microsoft.com/office/drawing/2014/main" id="{1A6C7713-B6E9-0532-1B8D-F871B3B20A46}"/>
              </a:ext>
            </a:extLst>
          </p:cNvPr>
          <p:cNvSpPr/>
          <p:nvPr>
            <p:custDataLst>
              <p:tags r:id="rId3"/>
            </p:custDataLst>
          </p:nvPr>
        </p:nvSpPr>
        <p:spPr>
          <a:xfrm>
            <a:off x="587286" y="1464896"/>
            <a:ext cx="487312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0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Contact Information</a:t>
            </a:r>
          </a:p>
        </p:txBody>
      </p:sp>
    </p:spTree>
    <p:extLst>
      <p:ext uri="{BB962C8B-B14F-4D97-AF65-F5344CB8AC3E}">
        <p14:creationId xmlns:p14="http://schemas.microsoft.com/office/powerpoint/2010/main" val="3189436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CDCF-113C-A2B2-FC48-795554E5B2F6}"/>
            </a:ext>
          </a:extLst>
        </p:cNvPr>
        <p:cNvGrpSpPr/>
        <p:nvPr/>
      </p:nvGrpSpPr>
      <p:grpSpPr>
        <a:xfrm>
          <a:off x="0" y="0"/>
          <a:ext cx="0" cy="0"/>
          <a:chOff x="0" y="0"/>
          <a:chExt cx="0" cy="0"/>
        </a:xfrm>
      </p:grpSpPr>
      <p:grpSp>
        <p:nvGrpSpPr>
          <p:cNvPr id="42" name="Shape820">
            <a:extLst>
              <a:ext uri="{FF2B5EF4-FFF2-40B4-BE49-F238E27FC236}">
                <a16:creationId xmlns:a16="http://schemas.microsoft.com/office/drawing/2014/main" id="{2705085B-039D-998C-917E-38F1D0F1B555}"/>
              </a:ext>
            </a:extLst>
          </p:cNvPr>
          <p:cNvGrpSpPr/>
          <p:nvPr>
            <p:custDataLst>
              <p:tags r:id="rId1"/>
            </p:custDataLst>
          </p:nvPr>
        </p:nvGrpSpPr>
        <p:grpSpPr>
          <a:xfrm>
            <a:off x="-328773" y="-400692"/>
            <a:ext cx="12924891" cy="2677166"/>
            <a:chOff x="-963773" y="-1035692"/>
            <a:chExt cx="12924891" cy="2677166"/>
          </a:xfrm>
        </p:grpSpPr>
        <p:sp>
          <p:nvSpPr>
            <p:cNvPr id="43" name="Shape809">
              <a:extLst>
                <a:ext uri="{FF2B5EF4-FFF2-40B4-BE49-F238E27FC236}">
                  <a16:creationId xmlns:a16="http://schemas.microsoft.com/office/drawing/2014/main" id="{69367118-6A84-ECE9-210D-3B46BEB0F409}"/>
                </a:ext>
              </a:extLst>
            </p:cNvPr>
            <p:cNvSpPr/>
            <p:nvPr>
              <p:custDataLst>
                <p:tags r:id="rId8"/>
              </p:custDataLst>
            </p:nvPr>
          </p:nvSpPr>
          <p:spPr>
            <a:xfrm>
              <a:off x="6084643" y="211310"/>
              <a:ext cx="1860795" cy="1106315"/>
            </a:xfrm>
            <a:prstGeom prst="roundRect">
              <a:avLst>
                <a:gd name="adj" fmla="val 6009"/>
              </a:avLst>
            </a:prstGeom>
            <a:solidFill>
              <a:srgbClr val="D32F2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sp>
          <p:nvSpPr>
            <p:cNvPr id="44" name="Shape810">
              <a:extLst>
                <a:ext uri="{FF2B5EF4-FFF2-40B4-BE49-F238E27FC236}">
                  <a16:creationId xmlns:a16="http://schemas.microsoft.com/office/drawing/2014/main" id="{312358E8-76D5-56CF-F777-060704E48B81}"/>
                </a:ext>
              </a:extLst>
            </p:cNvPr>
            <p:cNvSpPr/>
            <p:nvPr>
              <p:custDataLst>
                <p:tags r:id="rId9"/>
              </p:custDataLst>
            </p:nvPr>
          </p:nvSpPr>
          <p:spPr>
            <a:xfrm>
              <a:off x="-963773" y="-1035692"/>
              <a:ext cx="8369461" cy="2677166"/>
            </a:xfrm>
            <a:prstGeom prst="roundRect">
              <a:avLst>
                <a:gd name="adj" fmla="val 6009"/>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sp>
          <p:nvSpPr>
            <p:cNvPr id="45" name="Shape811">
              <a:extLst>
                <a:ext uri="{FF2B5EF4-FFF2-40B4-BE49-F238E27FC236}">
                  <a16:creationId xmlns:a16="http://schemas.microsoft.com/office/drawing/2014/main" id="{77DCF211-3BB6-617A-CDA0-EC17C93611CD}"/>
                </a:ext>
              </a:extLst>
            </p:cNvPr>
            <p:cNvSpPr/>
            <p:nvPr>
              <p:custDataLst>
                <p:tags r:id="rId10"/>
              </p:custDataLst>
            </p:nvPr>
          </p:nvSpPr>
          <p:spPr>
            <a:xfrm>
              <a:off x="11108362" y="-447947"/>
              <a:ext cx="852756" cy="573236"/>
            </a:xfrm>
            <a:prstGeom prst="roundRect">
              <a:avLst>
                <a:gd name="adj" fmla="val 6009"/>
              </a:avLst>
            </a:prstGeom>
            <a:solidFill>
              <a:srgbClr val="D32F2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ctr"/>
              <a:endParaRPr lang="ru-RU" sz="11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E6483EF3-CF79-DDF8-6E0F-96C79839916C}"/>
              </a:ext>
            </a:extLst>
          </p:cNvPr>
          <p:cNvGrpSpPr/>
          <p:nvPr>
            <p:custDataLst>
              <p:tags r:id="rId2"/>
            </p:custDataLst>
          </p:nvPr>
        </p:nvGrpSpPr>
        <p:grpSpPr>
          <a:xfrm>
            <a:off x="587286" y="3151607"/>
            <a:ext cx="7576698" cy="2215991"/>
            <a:chOff x="5807514" y="2256015"/>
            <a:chExt cx="7576698" cy="2215991"/>
          </a:xfrm>
        </p:grpSpPr>
        <p:grpSp>
          <p:nvGrpSpPr>
            <p:cNvPr id="37" name="Shape819">
              <a:extLst>
                <a:ext uri="{FF2B5EF4-FFF2-40B4-BE49-F238E27FC236}">
                  <a16:creationId xmlns:a16="http://schemas.microsoft.com/office/drawing/2014/main" id="{C561DF31-F927-39ED-70B5-5E52C8888113}"/>
                </a:ext>
              </a:extLst>
            </p:cNvPr>
            <p:cNvGrpSpPr/>
            <p:nvPr>
              <p:custDataLst>
                <p:tags r:id="rId4"/>
              </p:custDataLst>
            </p:nvPr>
          </p:nvGrpSpPr>
          <p:grpSpPr>
            <a:xfrm>
              <a:off x="5807514" y="2929153"/>
              <a:ext cx="579261" cy="500297"/>
              <a:chOff x="558752" y="1446767"/>
              <a:chExt cx="579261" cy="500297"/>
            </a:xfrm>
          </p:grpSpPr>
          <p:sp>
            <p:nvSpPr>
              <p:cNvPr id="38" name="Shape813">
                <a:extLst>
                  <a:ext uri="{FF2B5EF4-FFF2-40B4-BE49-F238E27FC236}">
                    <a16:creationId xmlns:a16="http://schemas.microsoft.com/office/drawing/2014/main" id="{5388694F-40AD-5051-4014-C5846D8B3C63}"/>
                  </a:ext>
                </a:extLst>
              </p:cNvPr>
              <p:cNvSpPr/>
              <p:nvPr>
                <p:custDataLst>
                  <p:tags r:id="rId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40" name="Shape831">
                <a:extLst>
                  <a:ext uri="{FF2B5EF4-FFF2-40B4-BE49-F238E27FC236}">
                    <a16:creationId xmlns:a16="http://schemas.microsoft.com/office/drawing/2014/main" id="{AB53A368-E87E-B187-7E20-75186AB51F26}"/>
                  </a:ext>
                </a:extLst>
              </p:cNvPr>
              <p:cNvPicPr/>
              <p:nvPr>
                <p:custDataLst>
                  <p:tags r:id="rId7"/>
                </p:custDataLst>
              </p:nvPr>
            </p:nvPicPr>
            <p:blipFill>
              <a:blip>
                <a:extLst>
                  <a:ext uri="{96DAC541-7B7A-43D3-8B79-37D633B846F1}">
                    <asvg:svgBlip xmlns:asvg="http://schemas.microsoft.com/office/drawing/2016/SVG/main" r:embed="rId13"/>
                  </a:ext>
                </a:extLst>
              </a:blip>
              <a:stretch>
                <a:fillRect/>
              </a:stretch>
            </p:blipFill>
            <p:spPr>
              <a:xfrm>
                <a:off x="559445" y="1446767"/>
                <a:ext cx="428497" cy="428497"/>
              </a:xfrm>
              <a:prstGeom prst="rect">
                <a:avLst/>
              </a:prstGeom>
            </p:spPr>
          </p:pic>
        </p:grpSp>
        <p:sp>
          <p:nvSpPr>
            <p:cNvPr id="41" name="Shape832">
              <a:extLst>
                <a:ext uri="{FF2B5EF4-FFF2-40B4-BE49-F238E27FC236}">
                  <a16:creationId xmlns:a16="http://schemas.microsoft.com/office/drawing/2014/main" id="{FB4201E1-DD30-1417-1B6E-F95E040666B0}"/>
                </a:ext>
              </a:extLst>
            </p:cNvPr>
            <p:cNvSpPr/>
            <p:nvPr>
              <p:custDataLst>
                <p:tags r:id="rId5"/>
              </p:custDataLst>
            </p:nvPr>
          </p:nvSpPr>
          <p:spPr>
            <a:xfrm>
              <a:off x="6638776" y="2256015"/>
              <a:ext cx="6745436" cy="2215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Jason Decker</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Assistant Attorney General</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Public Finance &amp; Contracts Section, Civil Division</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Office of Attorney General Liz Murrill</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Phone: (225) 326-6000</a:t>
              </a:r>
              <a:b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br>
              <a:r>
                <a:rPr lang="en-US" sz="24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Email: deckerj@ag.louisiana.gov</a:t>
              </a:r>
            </a:p>
          </p:txBody>
        </p:sp>
      </p:grpSp>
      <p:sp>
        <p:nvSpPr>
          <p:cNvPr id="5" name="Shape812">
            <a:extLst>
              <a:ext uri="{FF2B5EF4-FFF2-40B4-BE49-F238E27FC236}">
                <a16:creationId xmlns:a16="http://schemas.microsoft.com/office/drawing/2014/main" id="{60319AB8-84E5-49CB-B51B-2045E7FE9015}"/>
              </a:ext>
            </a:extLst>
          </p:cNvPr>
          <p:cNvSpPr/>
          <p:nvPr>
            <p:custDataLst>
              <p:tags r:id="rId3"/>
            </p:custDataLst>
          </p:nvPr>
        </p:nvSpPr>
        <p:spPr>
          <a:xfrm>
            <a:off x="587286" y="1464896"/>
            <a:ext cx="487312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40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Contact Information</a:t>
            </a:r>
          </a:p>
        </p:txBody>
      </p:sp>
    </p:spTree>
    <p:extLst>
      <p:ext uri="{BB962C8B-B14F-4D97-AF65-F5344CB8AC3E}">
        <p14:creationId xmlns:p14="http://schemas.microsoft.com/office/powerpoint/2010/main" val="1372308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10">
            <a:extLst>
              <a:ext uri="{28A0092B-C50C-407E-A947-70E740481C1C}">
                <a14:useLocalDpi xmlns:a14="http://schemas.microsoft.com/office/drawing/2010/main" val="0"/>
              </a:ext>
            </a:extLst>
          </a:blip>
          <a:srcRect r="8414" b="44732"/>
          <a:stretch/>
        </p:blipFill>
        <p:spPr>
          <a:xfrm>
            <a:off x="7077456" y="4014216"/>
            <a:ext cx="5114544" cy="2843784"/>
          </a:xfrm>
          <a:prstGeom prst="rect">
            <a:avLst/>
          </a:prstGeom>
        </p:spPr>
      </p:pic>
      <p:pic>
        <p:nvPicPr>
          <p:cNvPr id="4" name="Shape4331"/>
          <p:cNvPicPr/>
          <p:nvPr>
            <p:custDataLst>
              <p:tags r:id="rId1"/>
            </p:custDataLst>
          </p:nvPr>
        </p:nvPicPr>
        <p:blipFill rotWithShape="1">
          <a:blip r:embed="rId11"/>
          <a:srcRect t="-1" r="3620" b="2518"/>
          <a:stretch/>
        </p:blipFill>
        <p:spPr>
          <a:xfrm>
            <a:off x="7186416" y="1795190"/>
            <a:ext cx="5005584" cy="5062810"/>
          </a:xfrm>
          <a:prstGeom prst="rect">
            <a:avLst/>
          </a:prstGeom>
        </p:spPr>
      </p:pic>
      <p:grpSp>
        <p:nvGrpSpPr>
          <p:cNvPr id="6" name="Group 5"/>
          <p:cNvGrpSpPr/>
          <p:nvPr>
            <p:custDataLst>
              <p:tags r:id="rId2"/>
            </p:custDataLst>
          </p:nvPr>
        </p:nvGrpSpPr>
        <p:grpSpPr>
          <a:xfrm>
            <a:off x="1047925" y="2285484"/>
            <a:ext cx="6188497" cy="4062651"/>
            <a:chOff x="412925" y="1650484"/>
            <a:chExt cx="6188497" cy="4062651"/>
          </a:xfrm>
        </p:grpSpPr>
        <p:grpSp>
          <p:nvGrpSpPr>
            <p:cNvPr id="7" name="Shape4329"/>
            <p:cNvGrpSpPr/>
            <p:nvPr>
              <p:custDataLst>
                <p:tags r:id="rId4"/>
              </p:custDataLst>
            </p:nvPr>
          </p:nvGrpSpPr>
          <p:grpSpPr>
            <a:xfrm>
              <a:off x="412925" y="1815459"/>
              <a:ext cx="579261" cy="500297"/>
              <a:chOff x="558752" y="1446767"/>
              <a:chExt cx="579261" cy="500297"/>
            </a:xfrm>
          </p:grpSpPr>
          <p:sp>
            <p:nvSpPr>
              <p:cNvPr id="8" name="Shape4326">
                <a:extLst>
                  <a:ext uri="{FF2B5EF4-FFF2-40B4-BE49-F238E27FC236}">
                    <a16:creationId xmlns:a16="http://schemas.microsoft.com/office/drawing/2014/main" id="{EB29E4FB-6D8E-A8FF-B862-AD5339A07FF8}"/>
                  </a:ext>
                </a:extLst>
              </p:cNvPr>
              <p:cNvSpPr/>
              <p:nvPr>
                <p:custDataLst>
                  <p:tags r:id="rId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10" name="Shape4332"/>
              <p:cNvPicPr/>
              <p:nvPr>
                <p:custDataLst>
                  <p:tags r:id="rId7"/>
                </p:custDataLst>
              </p:nvPr>
            </p:nvPicPr>
            <p:blipFill>
              <a:blip>
                <a:extLst>
                  <a:ext uri="{96DAC541-7B7A-43D3-8B79-37D633B846F1}">
                    <asvg:svgBlip xmlns:asvg="http://schemas.microsoft.com/office/drawing/2016/SVG/main" r:embed="rId12"/>
                  </a:ext>
                </a:extLst>
              </a:blip>
              <a:stretch>
                <a:fillRect/>
              </a:stretch>
            </p:blipFill>
            <p:spPr>
              <a:xfrm>
                <a:off x="624809" y="1446767"/>
                <a:ext cx="297769" cy="428497"/>
              </a:xfrm>
              <a:prstGeom prst="rect">
                <a:avLst/>
              </a:prstGeom>
            </p:spPr>
          </p:pic>
        </p:grpSp>
        <p:sp>
          <p:nvSpPr>
            <p:cNvPr id="11" name="Shape4333"/>
            <p:cNvSpPr/>
            <p:nvPr>
              <p:custDataLst>
                <p:tags r:id="rId5"/>
              </p:custDataLst>
            </p:nvPr>
          </p:nvSpPr>
          <p:spPr>
            <a:xfrm>
              <a:off x="1244186" y="1650484"/>
              <a:ext cx="5357236" cy="406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 R.S. 38:2212(A)(1)(a) — All public 
work exceeding the contract limit 
as defined in this Section, including 
labor and materials, to be done by 
a public entity shall be advertised 
and let by contract to the lowest 
responsible and responsive bidder 
who bid according to the bidding 
documents as advertised, and no such 
public work shall be done except 
as provided in this Part.</a:t>
              </a:r>
            </a:p>
          </p:txBody>
        </p:sp>
      </p:grpSp>
      <p:sp>
        <p:nvSpPr>
          <p:cNvPr id="5" name="Shape4325">
            <a:extLst>
              <a:ext uri="{FF2B5EF4-FFF2-40B4-BE49-F238E27FC236}">
                <a16:creationId xmlns:a16="http://schemas.microsoft.com/office/drawing/2014/main" id="{C762CBC8-DAC8-FA91-092B-58D58E70DE90}"/>
              </a:ext>
            </a:extLst>
          </p:cNvPr>
          <p:cNvSpPr/>
          <p:nvPr>
            <p:custDataLst>
              <p:tags r:id="rId3"/>
            </p:custDataLst>
          </p:nvPr>
        </p:nvSpPr>
        <p:spPr>
          <a:xfrm>
            <a:off x="1047925" y="493161"/>
            <a:ext cx="5571333" cy="113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8600" b="1" dirty="0">
                <a:solidFill>
                  <a:srgbClr val="000000"/>
                </a:solidFill>
                <a:latin typeface="+mj-lt"/>
              </a:rPr>
              <a:t>General Rule</a:t>
            </a:r>
          </a:p>
        </p:txBody>
      </p:sp>
    </p:spTree>
    <p:extLst>
      <p:ext uri="{BB962C8B-B14F-4D97-AF65-F5344CB8AC3E}">
        <p14:creationId xmlns:p14="http://schemas.microsoft.com/office/powerpoint/2010/main" val="333347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20">
            <a:extLst>
              <a:ext uri="{28A0092B-C50C-407E-A947-70E740481C1C}">
                <a14:useLocalDpi xmlns:a14="http://schemas.microsoft.com/office/drawing/2010/main" val="0"/>
              </a:ext>
            </a:extLst>
          </a:blip>
          <a:srcRect l="7124" t="55957"/>
          <a:stretch/>
        </p:blipFill>
        <p:spPr>
          <a:xfrm>
            <a:off x="0" y="0"/>
            <a:ext cx="8464787" cy="2274256"/>
          </a:xfrm>
          <a:prstGeom prst="rect">
            <a:avLst/>
          </a:prstGeom>
        </p:spPr>
      </p:pic>
      <p:pic>
        <p:nvPicPr>
          <p:cNvPr id="4" name="Shape819"/>
          <p:cNvPicPr/>
          <p:nvPr>
            <p:custDataLst>
              <p:tags r:id="rId1"/>
            </p:custDataLst>
          </p:nvPr>
        </p:nvPicPr>
        <p:blipFill rotWithShape="1">
          <a:blip r:embed="rId21"/>
          <a:srcRect t="24002"/>
          <a:stretch/>
        </p:blipFill>
        <p:spPr>
          <a:xfrm>
            <a:off x="492035" y="0"/>
            <a:ext cx="4489535" cy="3411944"/>
          </a:xfrm>
          <a:prstGeom prst="rect">
            <a:avLst/>
          </a:prstGeom>
        </p:spPr>
      </p:pic>
      <p:grpSp>
        <p:nvGrpSpPr>
          <p:cNvPr id="6" name="Group 5"/>
          <p:cNvGrpSpPr/>
          <p:nvPr>
            <p:custDataLst>
              <p:tags r:id="rId2"/>
            </p:custDataLst>
          </p:nvPr>
        </p:nvGrpSpPr>
        <p:grpSpPr>
          <a:xfrm>
            <a:off x="5467919" y="2598070"/>
            <a:ext cx="6228221" cy="1112123"/>
            <a:chOff x="4832919" y="1963070"/>
            <a:chExt cx="6228221" cy="1112123"/>
          </a:xfrm>
        </p:grpSpPr>
        <p:grpSp>
          <p:nvGrpSpPr>
            <p:cNvPr id="7" name="Shape815"/>
            <p:cNvGrpSpPr/>
            <p:nvPr>
              <p:custDataLst>
                <p:tags r:id="rId14"/>
              </p:custDataLst>
            </p:nvPr>
          </p:nvGrpSpPr>
          <p:grpSpPr>
            <a:xfrm>
              <a:off x="4832919" y="1963070"/>
              <a:ext cx="579261" cy="500297"/>
              <a:chOff x="558752" y="1446767"/>
              <a:chExt cx="579261" cy="500297"/>
            </a:xfrm>
          </p:grpSpPr>
          <p:sp>
            <p:nvSpPr>
              <p:cNvPr id="8" name="Shape812">
                <a:extLst>
                  <a:ext uri="{FF2B5EF4-FFF2-40B4-BE49-F238E27FC236}">
                    <a16:creationId xmlns:a16="http://schemas.microsoft.com/office/drawing/2014/main" id="{EB29E4FB-6D8E-A8FF-B862-AD5339A07FF8}"/>
                  </a:ext>
                </a:extLst>
              </p:cNvPr>
              <p:cNvSpPr/>
              <p:nvPr>
                <p:custDataLst>
                  <p:tags r:id="rId1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10" name="Shape820"/>
              <p:cNvPicPr/>
              <p:nvPr>
                <p:custDataLst>
                  <p:tags r:id="rId17"/>
                </p:custDataLst>
              </p:nvPr>
            </p:nvPicPr>
            <p:blipFill>
              <a:blip>
                <a:extLst>
                  <a:ext uri="{96DAC541-7B7A-43D3-8B79-37D633B846F1}">
                    <asvg:svgBlip xmlns:asvg="http://schemas.microsoft.com/office/drawing/2016/SVG/main" r:embed="rId22"/>
                  </a:ext>
                </a:extLst>
              </a:blip>
              <a:stretch>
                <a:fillRect/>
              </a:stretch>
            </p:blipFill>
            <p:spPr>
              <a:xfrm>
                <a:off x="559445" y="1446767"/>
                <a:ext cx="428497" cy="428497"/>
              </a:xfrm>
              <a:prstGeom prst="rect">
                <a:avLst/>
              </a:prstGeom>
            </p:spPr>
          </p:pic>
        </p:grpSp>
        <p:sp>
          <p:nvSpPr>
            <p:cNvPr id="11" name="Shape821"/>
            <p:cNvSpPr/>
            <p:nvPr>
              <p:custDataLst>
                <p:tags r:id="rId15"/>
              </p:custDataLst>
            </p:nvPr>
          </p:nvSpPr>
          <p:spPr>
            <a:xfrm>
              <a:off x="5664180" y="2090079"/>
              <a:ext cx="5396960" cy="985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 R.S. 38:2211(A)(13) “Public work” means the erection, 
construction, alteration, improvement or repair of any 
public facility or immovable property owned, used, 
or leased by a public entity.</a:t>
              </a:r>
            </a:p>
          </p:txBody>
        </p:sp>
      </p:grpSp>
      <p:grpSp>
        <p:nvGrpSpPr>
          <p:cNvPr id="12" name="Group 11"/>
          <p:cNvGrpSpPr/>
          <p:nvPr>
            <p:custDataLst>
              <p:tags r:id="rId3"/>
            </p:custDataLst>
          </p:nvPr>
        </p:nvGrpSpPr>
        <p:grpSpPr>
          <a:xfrm>
            <a:off x="5468612" y="5241301"/>
            <a:ext cx="5167384" cy="500297"/>
            <a:chOff x="4832919" y="3363193"/>
            <a:chExt cx="5167384" cy="500297"/>
          </a:xfrm>
        </p:grpSpPr>
        <p:grpSp>
          <p:nvGrpSpPr>
            <p:cNvPr id="13" name="Shape816"/>
            <p:cNvGrpSpPr/>
            <p:nvPr>
              <p:custDataLst>
                <p:tags r:id="rId10"/>
              </p:custDataLst>
            </p:nvPr>
          </p:nvGrpSpPr>
          <p:grpSpPr>
            <a:xfrm>
              <a:off x="4832919" y="3363193"/>
              <a:ext cx="579261" cy="500297"/>
              <a:chOff x="558752" y="1446767"/>
              <a:chExt cx="579261" cy="500297"/>
            </a:xfrm>
          </p:grpSpPr>
          <p:sp>
            <p:nvSpPr>
              <p:cNvPr id="14" name="Shape812">
                <a:extLst>
                  <a:ext uri="{FF2B5EF4-FFF2-40B4-BE49-F238E27FC236}">
                    <a16:creationId xmlns:a16="http://schemas.microsoft.com/office/drawing/2014/main" id="{EB29E4FB-6D8E-A8FF-B862-AD5339A07FF8}"/>
                  </a:ext>
                </a:extLst>
              </p:cNvPr>
              <p:cNvSpPr/>
              <p:nvPr>
                <p:custDataLst>
                  <p:tags r:id="rId12"/>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16" name="Shape822"/>
              <p:cNvPicPr/>
              <p:nvPr>
                <p:custDataLst>
                  <p:tags r:id="rId13"/>
                </p:custDataLst>
              </p:nvPr>
            </p:nvPicPr>
            <p:blipFill>
              <a:blip>
                <a:extLst>
                  <a:ext uri="{96DAC541-7B7A-43D3-8B79-37D633B846F1}">
                    <asvg:svgBlip xmlns:asvg="http://schemas.microsoft.com/office/drawing/2016/SVG/main" r:embed="rId23"/>
                  </a:ext>
                </a:extLst>
              </a:blip>
              <a:stretch>
                <a:fillRect/>
              </a:stretch>
            </p:blipFill>
            <p:spPr>
              <a:xfrm>
                <a:off x="559445" y="1446767"/>
                <a:ext cx="428497" cy="428497"/>
              </a:xfrm>
              <a:prstGeom prst="rect">
                <a:avLst/>
              </a:prstGeom>
            </p:spPr>
          </p:pic>
        </p:grpSp>
        <p:sp>
          <p:nvSpPr>
            <p:cNvPr id="17" name="Shape823"/>
            <p:cNvSpPr/>
            <p:nvPr>
              <p:custDataLst>
                <p:tags r:id="rId11"/>
              </p:custDataLst>
            </p:nvPr>
          </p:nvSpPr>
          <p:spPr>
            <a:xfrm>
              <a:off x="5664180" y="3367120"/>
              <a:ext cx="4336123"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What about service contracts and maintenance 
contracts?</a:t>
              </a:r>
            </a:p>
          </p:txBody>
        </p:sp>
      </p:grpSp>
      <p:grpSp>
        <p:nvGrpSpPr>
          <p:cNvPr id="18" name="Group 17"/>
          <p:cNvGrpSpPr/>
          <p:nvPr>
            <p:custDataLst>
              <p:tags r:id="rId4"/>
            </p:custDataLst>
          </p:nvPr>
        </p:nvGrpSpPr>
        <p:grpSpPr>
          <a:xfrm>
            <a:off x="5468612" y="3856181"/>
            <a:ext cx="6186766" cy="1112008"/>
            <a:chOff x="4832919" y="4151490"/>
            <a:chExt cx="6186766" cy="1112008"/>
          </a:xfrm>
        </p:grpSpPr>
        <p:grpSp>
          <p:nvGrpSpPr>
            <p:cNvPr id="19" name="Shape817"/>
            <p:cNvGrpSpPr/>
            <p:nvPr>
              <p:custDataLst>
                <p:tags r:id="rId6"/>
              </p:custDataLst>
            </p:nvPr>
          </p:nvGrpSpPr>
          <p:grpSpPr>
            <a:xfrm>
              <a:off x="4832919" y="4151490"/>
              <a:ext cx="579261" cy="500297"/>
              <a:chOff x="558752" y="1446767"/>
              <a:chExt cx="579261" cy="500297"/>
            </a:xfrm>
          </p:grpSpPr>
          <p:sp>
            <p:nvSpPr>
              <p:cNvPr id="20" name="Shape812">
                <a:extLst>
                  <a:ext uri="{FF2B5EF4-FFF2-40B4-BE49-F238E27FC236}">
                    <a16:creationId xmlns:a16="http://schemas.microsoft.com/office/drawing/2014/main" id="{EB29E4FB-6D8E-A8FF-B862-AD5339A07FF8}"/>
                  </a:ext>
                </a:extLst>
              </p:cNvPr>
              <p:cNvSpPr/>
              <p:nvPr>
                <p:custDataLst>
                  <p:tags r:id="rId8"/>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22" name="Shape824"/>
              <p:cNvPicPr/>
              <p:nvPr>
                <p:custDataLst>
                  <p:tags r:id="rId9"/>
                </p:custDataLst>
              </p:nvPr>
            </p:nvPicPr>
            <p:blipFill>
              <a:blip>
                <a:extLst>
                  <a:ext uri="{96DAC541-7B7A-43D3-8B79-37D633B846F1}">
                    <asvg:svgBlip xmlns:asvg="http://schemas.microsoft.com/office/drawing/2016/SVG/main" r:embed="rId24"/>
                  </a:ext>
                </a:extLst>
              </a:blip>
              <a:stretch>
                <a:fillRect/>
              </a:stretch>
            </p:blipFill>
            <p:spPr>
              <a:xfrm>
                <a:off x="559445" y="1446767"/>
                <a:ext cx="428497" cy="428497"/>
              </a:xfrm>
              <a:prstGeom prst="rect">
                <a:avLst/>
              </a:prstGeom>
            </p:spPr>
          </p:pic>
        </p:grpSp>
        <p:sp>
          <p:nvSpPr>
            <p:cNvPr id="23" name="Shape825"/>
            <p:cNvSpPr/>
            <p:nvPr>
              <p:custDataLst>
                <p:tags r:id="rId7"/>
              </p:custDataLst>
            </p:nvPr>
          </p:nvSpPr>
          <p:spPr>
            <a:xfrm>
              <a:off x="5664180" y="4278613"/>
              <a:ext cx="5355505"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What about a contract to demolish, is it a public work? 
</a:t>
              </a:r>
              <a:r>
                <a:rPr sz="16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Concrete Busters of Louisiana, Inc. v. Board of </a:t>
              </a:r>
              <a:r>
                <a:rPr sz="1600" i="1" dirty="0" err="1">
                  <a:solidFill>
                    <a:srgbClr val="000000"/>
                  </a:solidFill>
                  <a:latin typeface="Arial" panose="020B0604020202020204" pitchFamily="34" charset="0"/>
                  <a:ea typeface="Sans Serif Collection" panose="020B0502040504020204" pitchFamily="34" charset="0"/>
                  <a:cs typeface="Arial" panose="020B0604020202020204" pitchFamily="34" charset="0"/>
                </a:rPr>
                <a:t>Com’rs</a:t>
              </a:r>
              <a:r>
                <a:rPr sz="1600" i="1"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of the Port of New Orleans</a:t>
              </a: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69 So.3d 484 (</a:t>
              </a:r>
              <a:r>
                <a:rPr sz="1600" dirty="0" err="1">
                  <a:solidFill>
                    <a:srgbClr val="000000"/>
                  </a:solidFill>
                  <a:latin typeface="Arial" panose="020B0604020202020204" pitchFamily="34" charset="0"/>
                  <a:ea typeface="Sans Serif Collection" panose="020B0502040504020204" pitchFamily="34" charset="0"/>
                  <a:cs typeface="Arial" panose="020B0604020202020204" pitchFamily="34" charset="0"/>
                </a:rPr>
                <a:t>La.App</a:t>
              </a:r>
              <a:r>
                <a:rPr sz="16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 4 Cir. 2/
2/2011).</a:t>
              </a:r>
            </a:p>
          </p:txBody>
        </p:sp>
      </p:grpSp>
      <p:sp>
        <p:nvSpPr>
          <p:cNvPr id="5" name="Shape811">
            <a:extLst>
              <a:ext uri="{FF2B5EF4-FFF2-40B4-BE49-F238E27FC236}">
                <a16:creationId xmlns:a16="http://schemas.microsoft.com/office/drawing/2014/main" id="{75BB4799-A178-4206-9EB3-381D7D44C517}"/>
              </a:ext>
            </a:extLst>
          </p:cNvPr>
          <p:cNvSpPr/>
          <p:nvPr>
            <p:custDataLst>
              <p:tags r:id="rId5"/>
            </p:custDataLst>
          </p:nvPr>
        </p:nvSpPr>
        <p:spPr>
          <a:xfrm>
            <a:off x="492035" y="4180011"/>
            <a:ext cx="2916376" cy="1576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b="1" dirty="0">
                <a:solidFill>
                  <a:srgbClr val="000000"/>
                </a:solidFill>
                <a:latin typeface="+mj-lt"/>
              </a:rPr>
              <a:t>All Public 
Work…</a:t>
            </a:r>
          </a:p>
        </p:txBody>
      </p:sp>
    </p:spTree>
    <p:extLst>
      <p:ext uri="{BB962C8B-B14F-4D97-AF65-F5344CB8AC3E}">
        <p14:creationId xmlns:p14="http://schemas.microsoft.com/office/powerpoint/2010/main" val="339750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24">
            <a:extLst>
              <a:ext uri="{28A0092B-C50C-407E-A947-70E740481C1C}">
                <a14:useLocalDpi xmlns:a14="http://schemas.microsoft.com/office/drawing/2010/main" val="0"/>
              </a:ext>
            </a:extLst>
          </a:blip>
          <a:srcRect t="3226"/>
          <a:stretch/>
        </p:blipFill>
        <p:spPr>
          <a:xfrm>
            <a:off x="0" y="0"/>
            <a:ext cx="11704320" cy="6858000"/>
          </a:xfrm>
          <a:prstGeom prst="rect">
            <a:avLst/>
          </a:prstGeom>
        </p:spPr>
      </p:pic>
      <p:grpSp>
        <p:nvGrpSpPr>
          <p:cNvPr id="6" name="Group 5"/>
          <p:cNvGrpSpPr/>
          <p:nvPr>
            <p:custDataLst>
              <p:tags r:id="rId1"/>
            </p:custDataLst>
          </p:nvPr>
        </p:nvGrpSpPr>
        <p:grpSpPr>
          <a:xfrm>
            <a:off x="6655443" y="2720050"/>
            <a:ext cx="1619938" cy="500297"/>
            <a:chOff x="6020443" y="2085050"/>
            <a:chExt cx="1619938" cy="500297"/>
          </a:xfrm>
        </p:grpSpPr>
        <p:grpSp>
          <p:nvGrpSpPr>
            <p:cNvPr id="7" name="Shape814"/>
            <p:cNvGrpSpPr/>
            <p:nvPr>
              <p:custDataLst>
                <p:tags r:id="rId18"/>
              </p:custDataLst>
            </p:nvPr>
          </p:nvGrpSpPr>
          <p:grpSpPr>
            <a:xfrm>
              <a:off x="6020443" y="2085050"/>
              <a:ext cx="579261" cy="500297"/>
              <a:chOff x="558752" y="1446767"/>
              <a:chExt cx="579261" cy="500297"/>
            </a:xfrm>
          </p:grpSpPr>
          <p:sp>
            <p:nvSpPr>
              <p:cNvPr id="8" name="Shape813">
                <a:extLst>
                  <a:ext uri="{FF2B5EF4-FFF2-40B4-BE49-F238E27FC236}">
                    <a16:creationId xmlns:a16="http://schemas.microsoft.com/office/drawing/2014/main" id="{EB29E4FB-6D8E-A8FF-B862-AD5339A07FF8}"/>
                  </a:ext>
                </a:extLst>
              </p:cNvPr>
              <p:cNvSpPr/>
              <p:nvPr>
                <p:custDataLst>
                  <p:tags r:id="rId20"/>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10" name="Shape819"/>
              <p:cNvPicPr/>
              <p:nvPr>
                <p:custDataLst>
                  <p:tags r:id="rId21"/>
                </p:custDataLst>
              </p:nvPr>
            </p:nvPicPr>
            <p:blipFill>
              <a:blip>
                <a:extLst>
                  <a:ext uri="{96DAC541-7B7A-43D3-8B79-37D633B846F1}">
                    <asvg:svgBlip xmlns:asvg="http://schemas.microsoft.com/office/drawing/2016/SVG/main" r:embed="rId25"/>
                  </a:ext>
                </a:extLst>
              </a:blip>
              <a:stretch>
                <a:fillRect/>
              </a:stretch>
            </p:blipFill>
            <p:spPr>
              <a:xfrm>
                <a:off x="559445" y="1446767"/>
                <a:ext cx="428497" cy="428497"/>
              </a:xfrm>
              <a:prstGeom prst="rect">
                <a:avLst/>
              </a:prstGeom>
            </p:spPr>
          </p:pic>
        </p:grpSp>
        <p:sp>
          <p:nvSpPr>
            <p:cNvPr id="11" name="Shape820"/>
            <p:cNvSpPr/>
            <p:nvPr>
              <p:custDataLst>
                <p:tags r:id="rId19"/>
              </p:custDataLst>
            </p:nvPr>
          </p:nvSpPr>
          <p:spPr>
            <a:xfrm>
              <a:off x="6851704" y="2150533"/>
              <a:ext cx="78867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Labor</a:t>
              </a:r>
            </a:p>
          </p:txBody>
        </p:sp>
      </p:grpSp>
      <p:grpSp>
        <p:nvGrpSpPr>
          <p:cNvPr id="12" name="Group 11"/>
          <p:cNvGrpSpPr/>
          <p:nvPr>
            <p:custDataLst>
              <p:tags r:id="rId2"/>
            </p:custDataLst>
          </p:nvPr>
        </p:nvGrpSpPr>
        <p:grpSpPr>
          <a:xfrm>
            <a:off x="6655443" y="3508346"/>
            <a:ext cx="4203979" cy="500297"/>
            <a:chOff x="6020443" y="2873347"/>
            <a:chExt cx="4203979" cy="500297"/>
          </a:xfrm>
        </p:grpSpPr>
        <p:grpSp>
          <p:nvGrpSpPr>
            <p:cNvPr id="13" name="Shape815"/>
            <p:cNvGrpSpPr/>
            <p:nvPr>
              <p:custDataLst>
                <p:tags r:id="rId14"/>
              </p:custDataLst>
            </p:nvPr>
          </p:nvGrpSpPr>
          <p:grpSpPr>
            <a:xfrm>
              <a:off x="6020443" y="2873347"/>
              <a:ext cx="579261" cy="500297"/>
              <a:chOff x="558752" y="1446767"/>
              <a:chExt cx="579261" cy="500297"/>
            </a:xfrm>
          </p:grpSpPr>
          <p:sp>
            <p:nvSpPr>
              <p:cNvPr id="14" name="Shape813">
                <a:extLst>
                  <a:ext uri="{FF2B5EF4-FFF2-40B4-BE49-F238E27FC236}">
                    <a16:creationId xmlns:a16="http://schemas.microsoft.com/office/drawing/2014/main" id="{EB29E4FB-6D8E-A8FF-B862-AD5339A07FF8}"/>
                  </a:ext>
                </a:extLst>
              </p:cNvPr>
              <p:cNvSpPr/>
              <p:nvPr>
                <p:custDataLst>
                  <p:tags r:id="rId1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16" name="Shape821"/>
              <p:cNvPicPr/>
              <p:nvPr>
                <p:custDataLst>
                  <p:tags r:id="rId17"/>
                </p:custDataLst>
              </p:nvPr>
            </p:nvPicPr>
            <p:blipFill>
              <a:blip>
                <a:extLst>
                  <a:ext uri="{96DAC541-7B7A-43D3-8B79-37D633B846F1}">
                    <asvg:svgBlip xmlns:asvg="http://schemas.microsoft.com/office/drawing/2016/SVG/main" r:embed="rId26"/>
                  </a:ext>
                </a:extLst>
              </a:blip>
              <a:stretch>
                <a:fillRect/>
              </a:stretch>
            </p:blipFill>
            <p:spPr>
              <a:xfrm>
                <a:off x="559445" y="1446767"/>
                <a:ext cx="428497" cy="428497"/>
              </a:xfrm>
              <a:prstGeom prst="rect">
                <a:avLst/>
              </a:prstGeom>
            </p:spPr>
          </p:pic>
        </p:grpSp>
        <p:sp>
          <p:nvSpPr>
            <p:cNvPr id="17" name="Shape822"/>
            <p:cNvSpPr/>
            <p:nvPr>
              <p:custDataLst>
                <p:tags r:id="rId15"/>
              </p:custDataLst>
            </p:nvPr>
          </p:nvSpPr>
          <p:spPr>
            <a:xfrm>
              <a:off x="6851704" y="2938829"/>
              <a:ext cx="337271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Administrative Overhead</a:t>
              </a:r>
            </a:p>
          </p:txBody>
        </p:sp>
      </p:grpSp>
      <p:grpSp>
        <p:nvGrpSpPr>
          <p:cNvPr id="18" name="Group 17"/>
          <p:cNvGrpSpPr/>
          <p:nvPr>
            <p:custDataLst>
              <p:tags r:id="rId3"/>
            </p:custDataLst>
          </p:nvPr>
        </p:nvGrpSpPr>
        <p:grpSpPr>
          <a:xfrm>
            <a:off x="6655443" y="4296644"/>
            <a:ext cx="2081604" cy="500297"/>
            <a:chOff x="6020443" y="3661644"/>
            <a:chExt cx="2081604" cy="500297"/>
          </a:xfrm>
        </p:grpSpPr>
        <p:grpSp>
          <p:nvGrpSpPr>
            <p:cNvPr id="19" name="Shape816"/>
            <p:cNvGrpSpPr/>
            <p:nvPr>
              <p:custDataLst>
                <p:tags r:id="rId10"/>
              </p:custDataLst>
            </p:nvPr>
          </p:nvGrpSpPr>
          <p:grpSpPr>
            <a:xfrm>
              <a:off x="6020443" y="3661644"/>
              <a:ext cx="579261" cy="500297"/>
              <a:chOff x="558752" y="1446767"/>
              <a:chExt cx="579261" cy="500297"/>
            </a:xfrm>
          </p:grpSpPr>
          <p:sp>
            <p:nvSpPr>
              <p:cNvPr id="20" name="Shape813">
                <a:extLst>
                  <a:ext uri="{FF2B5EF4-FFF2-40B4-BE49-F238E27FC236}">
                    <a16:creationId xmlns:a16="http://schemas.microsoft.com/office/drawing/2014/main" id="{EB29E4FB-6D8E-A8FF-B862-AD5339A07FF8}"/>
                  </a:ext>
                </a:extLst>
              </p:cNvPr>
              <p:cNvSpPr/>
              <p:nvPr>
                <p:custDataLst>
                  <p:tags r:id="rId12"/>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22" name="Shape823"/>
              <p:cNvPicPr/>
              <p:nvPr>
                <p:custDataLst>
                  <p:tags r:id="rId13"/>
                </p:custDataLst>
              </p:nvPr>
            </p:nvPicPr>
            <p:blipFill>
              <a:blip>
                <a:extLst>
                  <a:ext uri="{96DAC541-7B7A-43D3-8B79-37D633B846F1}">
                    <asvg:svgBlip xmlns:asvg="http://schemas.microsoft.com/office/drawing/2016/SVG/main" r:embed="rId27"/>
                  </a:ext>
                </a:extLst>
              </a:blip>
              <a:stretch>
                <a:fillRect/>
              </a:stretch>
            </p:blipFill>
            <p:spPr>
              <a:xfrm>
                <a:off x="559445" y="1446767"/>
                <a:ext cx="428497" cy="428497"/>
              </a:xfrm>
              <a:prstGeom prst="rect">
                <a:avLst/>
              </a:prstGeom>
            </p:spPr>
          </p:pic>
        </p:grpSp>
        <p:sp>
          <p:nvSpPr>
            <p:cNvPr id="23" name="Shape824"/>
            <p:cNvSpPr/>
            <p:nvPr>
              <p:custDataLst>
                <p:tags r:id="rId11"/>
              </p:custDataLst>
            </p:nvPr>
          </p:nvSpPr>
          <p:spPr>
            <a:xfrm>
              <a:off x="6851705" y="3727126"/>
              <a:ext cx="125034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Materials</a:t>
              </a:r>
            </a:p>
          </p:txBody>
        </p:sp>
      </p:grpSp>
      <p:grpSp>
        <p:nvGrpSpPr>
          <p:cNvPr id="24" name="Group 23"/>
          <p:cNvGrpSpPr/>
          <p:nvPr>
            <p:custDataLst>
              <p:tags r:id="rId4"/>
            </p:custDataLst>
          </p:nvPr>
        </p:nvGrpSpPr>
        <p:grpSpPr>
          <a:xfrm>
            <a:off x="6655443" y="5084941"/>
            <a:ext cx="2304422" cy="500297"/>
            <a:chOff x="6020443" y="4449940"/>
            <a:chExt cx="2304422" cy="500297"/>
          </a:xfrm>
        </p:grpSpPr>
        <p:grpSp>
          <p:nvGrpSpPr>
            <p:cNvPr id="25" name="Shape817"/>
            <p:cNvGrpSpPr/>
            <p:nvPr>
              <p:custDataLst>
                <p:tags r:id="rId6"/>
              </p:custDataLst>
            </p:nvPr>
          </p:nvGrpSpPr>
          <p:grpSpPr>
            <a:xfrm>
              <a:off x="6020443" y="4449940"/>
              <a:ext cx="579261" cy="500297"/>
              <a:chOff x="558752" y="1446767"/>
              <a:chExt cx="579261" cy="500297"/>
            </a:xfrm>
          </p:grpSpPr>
          <p:sp>
            <p:nvSpPr>
              <p:cNvPr id="26" name="Shape813">
                <a:extLst>
                  <a:ext uri="{FF2B5EF4-FFF2-40B4-BE49-F238E27FC236}">
                    <a16:creationId xmlns:a16="http://schemas.microsoft.com/office/drawing/2014/main" id="{EB29E4FB-6D8E-A8FF-B862-AD5339A07FF8}"/>
                  </a:ext>
                </a:extLst>
              </p:cNvPr>
              <p:cNvSpPr/>
              <p:nvPr>
                <p:custDataLst>
                  <p:tags r:id="rId8"/>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a:solidFill>
                    <a:srgbClr val="000000"/>
                  </a:solidFill>
                  <a:latin typeface="Open Sans"/>
                </a:endParaRPr>
              </a:p>
            </p:txBody>
          </p:sp>
          <p:pic>
            <p:nvPicPr>
              <p:cNvPr id="28" name="Shape825"/>
              <p:cNvPicPr/>
              <p:nvPr>
                <p:custDataLst>
                  <p:tags r:id="rId9"/>
                </p:custDataLst>
              </p:nvPr>
            </p:nvPicPr>
            <p:blipFill>
              <a:blip>
                <a:extLst>
                  <a:ext uri="{96DAC541-7B7A-43D3-8B79-37D633B846F1}">
                    <asvg:svgBlip xmlns:asvg="http://schemas.microsoft.com/office/drawing/2016/SVG/main" r:embed="rId28"/>
                  </a:ext>
                </a:extLst>
              </a:blip>
              <a:stretch>
                <a:fillRect/>
              </a:stretch>
            </p:blipFill>
            <p:spPr>
              <a:xfrm>
                <a:off x="558752" y="1482505"/>
                <a:ext cx="429883" cy="357022"/>
              </a:xfrm>
              <a:prstGeom prst="rect">
                <a:avLst/>
              </a:prstGeom>
            </p:spPr>
          </p:pic>
        </p:grpSp>
        <p:sp>
          <p:nvSpPr>
            <p:cNvPr id="29" name="Shape826"/>
            <p:cNvSpPr/>
            <p:nvPr>
              <p:custDataLst>
                <p:tags r:id="rId7"/>
              </p:custDataLst>
            </p:nvPr>
          </p:nvSpPr>
          <p:spPr>
            <a:xfrm>
              <a:off x="6851705" y="4515423"/>
              <a:ext cx="147316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Equipment</a:t>
              </a:r>
            </a:p>
          </p:txBody>
        </p:sp>
      </p:grpSp>
      <p:sp>
        <p:nvSpPr>
          <p:cNvPr id="5" name="Shape812">
            <a:extLst>
              <a:ext uri="{FF2B5EF4-FFF2-40B4-BE49-F238E27FC236}">
                <a16:creationId xmlns:a16="http://schemas.microsoft.com/office/drawing/2014/main" id="{6C345589-92A3-4D2A-A558-D50816A949D7}"/>
              </a:ext>
            </a:extLst>
          </p:cNvPr>
          <p:cNvSpPr/>
          <p:nvPr>
            <p:custDataLst>
              <p:tags r:id="rId5"/>
            </p:custDataLst>
          </p:nvPr>
        </p:nvSpPr>
        <p:spPr>
          <a:xfrm>
            <a:off x="6655444" y="774423"/>
            <a:ext cx="4400374" cy="838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3200" b="1" dirty="0">
                <a:solidFill>
                  <a:srgbClr val="FFFFFF"/>
                </a:solidFill>
                <a:latin typeface="+mj-lt"/>
              </a:rPr>
              <a:t>…exceeding the contract limit…</a:t>
            </a:r>
          </a:p>
        </p:txBody>
      </p:sp>
    </p:spTree>
    <p:extLst>
      <p:ext uri="{BB962C8B-B14F-4D97-AF65-F5344CB8AC3E}">
        <p14:creationId xmlns:p14="http://schemas.microsoft.com/office/powerpoint/2010/main" val="382603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34">
            <a:extLst>
              <a:ext uri="{28A0092B-C50C-407E-A947-70E740481C1C}">
                <a14:useLocalDpi xmlns:a14="http://schemas.microsoft.com/office/drawing/2010/main" val="0"/>
              </a:ext>
            </a:extLst>
          </a:blip>
          <a:srcRect l="2546" t="15017" r="3159"/>
          <a:stretch/>
        </p:blipFill>
        <p:spPr>
          <a:xfrm>
            <a:off x="0" y="0"/>
            <a:ext cx="12192000" cy="2276856"/>
          </a:xfrm>
          <a:prstGeom prst="rect">
            <a:avLst/>
          </a:prstGeom>
        </p:spPr>
      </p:pic>
      <p:grpSp>
        <p:nvGrpSpPr>
          <p:cNvPr id="6" name="Group 5"/>
          <p:cNvGrpSpPr/>
          <p:nvPr>
            <p:custDataLst>
              <p:tags r:id="rId1"/>
            </p:custDataLst>
          </p:nvPr>
        </p:nvGrpSpPr>
        <p:grpSpPr>
          <a:xfrm>
            <a:off x="585588" y="2775856"/>
            <a:ext cx="4745409" cy="2281687"/>
            <a:chOff x="-49412" y="2140856"/>
            <a:chExt cx="4745409" cy="2281687"/>
          </a:xfrm>
        </p:grpSpPr>
        <p:grpSp>
          <p:nvGrpSpPr>
            <p:cNvPr id="7" name="Shape814"/>
            <p:cNvGrpSpPr/>
            <p:nvPr>
              <p:custDataLst>
                <p:tags r:id="rId28"/>
              </p:custDataLst>
            </p:nvPr>
          </p:nvGrpSpPr>
          <p:grpSpPr>
            <a:xfrm>
              <a:off x="-49412" y="2140856"/>
              <a:ext cx="579261" cy="500297"/>
              <a:chOff x="558752" y="1446767"/>
              <a:chExt cx="579261" cy="500297"/>
            </a:xfrm>
          </p:grpSpPr>
          <p:sp>
            <p:nvSpPr>
              <p:cNvPr id="8" name="Shape813">
                <a:extLst>
                  <a:ext uri="{FF2B5EF4-FFF2-40B4-BE49-F238E27FC236}">
                    <a16:creationId xmlns:a16="http://schemas.microsoft.com/office/drawing/2014/main" id="{EB29E4FB-6D8E-A8FF-B862-AD5339A07FF8}"/>
                  </a:ext>
                </a:extLst>
              </p:cNvPr>
              <p:cNvSpPr/>
              <p:nvPr>
                <p:custDataLst>
                  <p:tags r:id="rId30"/>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0" name="Shape821"/>
              <p:cNvPicPr/>
              <p:nvPr>
                <p:custDataLst>
                  <p:tags r:id="rId31"/>
                </p:custDataLst>
              </p:nvPr>
            </p:nvPicPr>
            <p:blipFill>
              <a:blip>
                <a:extLst>
                  <a:ext uri="{96DAC541-7B7A-43D3-8B79-37D633B846F1}">
                    <asvg:svgBlip xmlns:asvg="http://schemas.microsoft.com/office/drawing/2016/SVG/main" r:embed="rId35"/>
                  </a:ext>
                </a:extLst>
              </a:blip>
              <a:stretch>
                <a:fillRect/>
              </a:stretch>
            </p:blipFill>
            <p:spPr>
              <a:xfrm>
                <a:off x="558752" y="1482505"/>
                <a:ext cx="429883" cy="357022"/>
              </a:xfrm>
              <a:prstGeom prst="rect">
                <a:avLst/>
              </a:prstGeom>
            </p:spPr>
          </p:pic>
        </p:grpSp>
        <p:sp>
          <p:nvSpPr>
            <p:cNvPr id="11" name="Shape822"/>
            <p:cNvSpPr/>
            <p:nvPr>
              <p:custDataLst>
                <p:tags r:id="rId29"/>
              </p:custDataLst>
            </p:nvPr>
          </p:nvSpPr>
          <p:spPr>
            <a:xfrm>
              <a:off x="781849" y="2206552"/>
              <a:ext cx="3914148" cy="2215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“Public entity” means 
and includes the state 
of Louisiana, or any agency, 
board, commission, 
department, or public 
corporation of the state.</a:t>
              </a:r>
            </a:p>
          </p:txBody>
        </p:sp>
      </p:grpSp>
      <p:grpSp>
        <p:nvGrpSpPr>
          <p:cNvPr id="12" name="Group 11"/>
          <p:cNvGrpSpPr/>
          <p:nvPr>
            <p:custDataLst>
              <p:tags r:id="rId2"/>
            </p:custDataLst>
          </p:nvPr>
        </p:nvGrpSpPr>
        <p:grpSpPr>
          <a:xfrm>
            <a:off x="6019800" y="2649826"/>
            <a:ext cx="2784172" cy="500297"/>
            <a:chOff x="-49412" y="4710801"/>
            <a:chExt cx="2784172" cy="500297"/>
          </a:xfrm>
        </p:grpSpPr>
        <p:grpSp>
          <p:nvGrpSpPr>
            <p:cNvPr id="13" name="Shape815"/>
            <p:cNvGrpSpPr/>
            <p:nvPr>
              <p:custDataLst>
                <p:tags r:id="rId24"/>
              </p:custDataLst>
            </p:nvPr>
          </p:nvGrpSpPr>
          <p:grpSpPr>
            <a:xfrm>
              <a:off x="-49412" y="4710801"/>
              <a:ext cx="579261" cy="500297"/>
              <a:chOff x="558752" y="1446767"/>
              <a:chExt cx="579261" cy="500297"/>
            </a:xfrm>
          </p:grpSpPr>
          <p:sp>
            <p:nvSpPr>
              <p:cNvPr id="14" name="Shape813">
                <a:extLst>
                  <a:ext uri="{FF2B5EF4-FFF2-40B4-BE49-F238E27FC236}">
                    <a16:creationId xmlns:a16="http://schemas.microsoft.com/office/drawing/2014/main" id="{EB29E4FB-6D8E-A8FF-B862-AD5339A07FF8}"/>
                  </a:ext>
                </a:extLst>
              </p:cNvPr>
              <p:cNvSpPr/>
              <p:nvPr>
                <p:custDataLst>
                  <p:tags r:id="rId26"/>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16" name="Shape823"/>
              <p:cNvPicPr/>
              <p:nvPr>
                <p:custDataLst>
                  <p:tags r:id="rId27"/>
                </p:custDataLst>
              </p:nvPr>
            </p:nvPicPr>
            <p:blipFill>
              <a:blip>
                <a:extLst>
                  <a:ext uri="{96DAC541-7B7A-43D3-8B79-37D633B846F1}">
                    <asvg:svgBlip xmlns:asvg="http://schemas.microsoft.com/office/drawing/2016/SVG/main" r:embed="rId36"/>
                  </a:ext>
                </a:extLst>
              </a:blip>
              <a:stretch>
                <a:fillRect/>
              </a:stretch>
            </p:blipFill>
            <p:spPr>
              <a:xfrm>
                <a:off x="581233" y="1446767"/>
                <a:ext cx="384921" cy="428497"/>
              </a:xfrm>
              <a:prstGeom prst="rect">
                <a:avLst/>
              </a:prstGeom>
            </p:spPr>
          </p:pic>
        </p:grpSp>
        <p:sp>
          <p:nvSpPr>
            <p:cNvPr id="17" name="Shape824"/>
            <p:cNvSpPr/>
            <p:nvPr>
              <p:custDataLst>
                <p:tags r:id="rId25"/>
              </p:custDataLst>
            </p:nvPr>
          </p:nvSpPr>
          <p:spPr>
            <a:xfrm>
              <a:off x="781850" y="4776241"/>
              <a:ext cx="1952911"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Also includes:</a:t>
              </a:r>
            </a:p>
          </p:txBody>
        </p:sp>
      </p:grpSp>
      <p:grpSp>
        <p:nvGrpSpPr>
          <p:cNvPr id="18" name="Group 17"/>
          <p:cNvGrpSpPr/>
          <p:nvPr>
            <p:custDataLst>
              <p:tags r:id="rId3"/>
            </p:custDataLst>
          </p:nvPr>
        </p:nvGrpSpPr>
        <p:grpSpPr>
          <a:xfrm>
            <a:off x="6303289" y="3523476"/>
            <a:ext cx="4343441" cy="500297"/>
            <a:chOff x="5807514" y="2140856"/>
            <a:chExt cx="4343441" cy="500297"/>
          </a:xfrm>
        </p:grpSpPr>
        <p:grpSp>
          <p:nvGrpSpPr>
            <p:cNvPr id="19" name="Shape816"/>
            <p:cNvGrpSpPr/>
            <p:nvPr>
              <p:custDataLst>
                <p:tags r:id="rId20"/>
              </p:custDataLst>
            </p:nvPr>
          </p:nvGrpSpPr>
          <p:grpSpPr>
            <a:xfrm>
              <a:off x="5807514" y="2140856"/>
              <a:ext cx="579261" cy="500297"/>
              <a:chOff x="558752" y="1446767"/>
              <a:chExt cx="579261" cy="500297"/>
            </a:xfrm>
          </p:grpSpPr>
          <p:sp>
            <p:nvSpPr>
              <p:cNvPr id="20" name="Shape813">
                <a:extLst>
                  <a:ext uri="{FF2B5EF4-FFF2-40B4-BE49-F238E27FC236}">
                    <a16:creationId xmlns:a16="http://schemas.microsoft.com/office/drawing/2014/main" id="{EB29E4FB-6D8E-A8FF-B862-AD5339A07FF8}"/>
                  </a:ext>
                </a:extLst>
              </p:cNvPr>
              <p:cNvSpPr/>
              <p:nvPr>
                <p:custDataLst>
                  <p:tags r:id="rId22"/>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2" name="Shape825"/>
              <p:cNvPicPr/>
              <p:nvPr>
                <p:custDataLst>
                  <p:tags r:id="rId23"/>
                </p:custDataLst>
              </p:nvPr>
            </p:nvPicPr>
            <p:blipFill>
              <a:blip>
                <a:extLst>
                  <a:ext uri="{96DAC541-7B7A-43D3-8B79-37D633B846F1}">
                    <asvg:svgBlip xmlns:asvg="http://schemas.microsoft.com/office/drawing/2016/SVG/main" r:embed="rId37"/>
                  </a:ext>
                </a:extLst>
              </a:blip>
              <a:stretch>
                <a:fillRect/>
              </a:stretch>
            </p:blipFill>
            <p:spPr>
              <a:xfrm>
                <a:off x="559445" y="1446767"/>
                <a:ext cx="428497" cy="428497"/>
              </a:xfrm>
              <a:prstGeom prst="rect">
                <a:avLst/>
              </a:prstGeom>
            </p:spPr>
          </p:pic>
        </p:grpSp>
        <p:sp>
          <p:nvSpPr>
            <p:cNvPr id="23" name="Shape826"/>
            <p:cNvSpPr/>
            <p:nvPr>
              <p:custDataLst>
                <p:tags r:id="rId21"/>
              </p:custDataLst>
            </p:nvPr>
          </p:nvSpPr>
          <p:spPr>
            <a:xfrm>
              <a:off x="6638775" y="2206339"/>
              <a:ext cx="35121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Public housing authorities</a:t>
              </a:r>
            </a:p>
          </p:txBody>
        </p:sp>
      </p:grpSp>
      <p:grpSp>
        <p:nvGrpSpPr>
          <p:cNvPr id="24" name="Group 23"/>
          <p:cNvGrpSpPr/>
          <p:nvPr>
            <p:custDataLst>
              <p:tags r:id="rId4"/>
            </p:custDataLst>
          </p:nvPr>
        </p:nvGrpSpPr>
        <p:grpSpPr>
          <a:xfrm>
            <a:off x="6303289" y="4311772"/>
            <a:ext cx="3658958" cy="500297"/>
            <a:chOff x="5807514" y="2929153"/>
            <a:chExt cx="3658958" cy="500297"/>
          </a:xfrm>
        </p:grpSpPr>
        <p:grpSp>
          <p:nvGrpSpPr>
            <p:cNvPr id="25" name="Shape817"/>
            <p:cNvGrpSpPr/>
            <p:nvPr>
              <p:custDataLst>
                <p:tags r:id="rId16"/>
              </p:custDataLst>
            </p:nvPr>
          </p:nvGrpSpPr>
          <p:grpSpPr>
            <a:xfrm>
              <a:off x="5807514" y="2929153"/>
              <a:ext cx="579261" cy="500297"/>
              <a:chOff x="558752" y="1446767"/>
              <a:chExt cx="579261" cy="500297"/>
            </a:xfrm>
          </p:grpSpPr>
          <p:sp>
            <p:nvSpPr>
              <p:cNvPr id="26" name="Shape813">
                <a:extLst>
                  <a:ext uri="{FF2B5EF4-FFF2-40B4-BE49-F238E27FC236}">
                    <a16:creationId xmlns:a16="http://schemas.microsoft.com/office/drawing/2014/main" id="{EB29E4FB-6D8E-A8FF-B862-AD5339A07FF8}"/>
                  </a:ext>
                </a:extLst>
              </p:cNvPr>
              <p:cNvSpPr/>
              <p:nvPr>
                <p:custDataLst>
                  <p:tags r:id="rId18"/>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28" name="Shape827"/>
              <p:cNvPicPr/>
              <p:nvPr>
                <p:custDataLst>
                  <p:tags r:id="rId19"/>
                </p:custDataLst>
              </p:nvPr>
            </p:nvPicPr>
            <p:blipFill>
              <a:blip>
                <a:extLst>
                  <a:ext uri="{96DAC541-7B7A-43D3-8B79-37D633B846F1}">
                    <asvg:svgBlip xmlns:asvg="http://schemas.microsoft.com/office/drawing/2016/SVG/main" r:embed="rId38"/>
                  </a:ext>
                </a:extLst>
              </a:blip>
              <a:stretch>
                <a:fillRect/>
              </a:stretch>
            </p:blipFill>
            <p:spPr>
              <a:xfrm>
                <a:off x="559445" y="1446767"/>
                <a:ext cx="428497" cy="428497"/>
              </a:xfrm>
              <a:prstGeom prst="rect">
                <a:avLst/>
              </a:prstGeom>
            </p:spPr>
          </p:pic>
        </p:grpSp>
        <p:sp>
          <p:nvSpPr>
            <p:cNvPr id="29" name="Shape828"/>
            <p:cNvSpPr/>
            <p:nvPr>
              <p:custDataLst>
                <p:tags r:id="rId17"/>
              </p:custDataLst>
            </p:nvPr>
          </p:nvSpPr>
          <p:spPr>
            <a:xfrm>
              <a:off x="6638775" y="2994635"/>
              <a:ext cx="282769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Political subdivisions</a:t>
              </a:r>
            </a:p>
          </p:txBody>
        </p:sp>
      </p:grpSp>
      <p:grpSp>
        <p:nvGrpSpPr>
          <p:cNvPr id="30" name="Group 29"/>
          <p:cNvGrpSpPr/>
          <p:nvPr>
            <p:custDataLst>
              <p:tags r:id="rId5"/>
            </p:custDataLst>
          </p:nvPr>
        </p:nvGrpSpPr>
        <p:grpSpPr>
          <a:xfrm>
            <a:off x="6303290" y="5100070"/>
            <a:ext cx="3674988" cy="500297"/>
            <a:chOff x="5807514" y="3717449"/>
            <a:chExt cx="3674988" cy="500297"/>
          </a:xfrm>
        </p:grpSpPr>
        <p:grpSp>
          <p:nvGrpSpPr>
            <p:cNvPr id="31" name="Shape818"/>
            <p:cNvGrpSpPr/>
            <p:nvPr>
              <p:custDataLst>
                <p:tags r:id="rId12"/>
              </p:custDataLst>
            </p:nvPr>
          </p:nvGrpSpPr>
          <p:grpSpPr>
            <a:xfrm>
              <a:off x="5807514" y="3717449"/>
              <a:ext cx="579261" cy="500297"/>
              <a:chOff x="558752" y="1446767"/>
              <a:chExt cx="579261" cy="500297"/>
            </a:xfrm>
          </p:grpSpPr>
          <p:sp>
            <p:nvSpPr>
              <p:cNvPr id="32" name="Shape813">
                <a:extLst>
                  <a:ext uri="{FF2B5EF4-FFF2-40B4-BE49-F238E27FC236}">
                    <a16:creationId xmlns:a16="http://schemas.microsoft.com/office/drawing/2014/main" id="{EB29E4FB-6D8E-A8FF-B862-AD5339A07FF8}"/>
                  </a:ext>
                </a:extLst>
              </p:cNvPr>
              <p:cNvSpPr/>
              <p:nvPr>
                <p:custDataLst>
                  <p:tags r:id="rId14"/>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34" name="Shape829"/>
              <p:cNvPicPr/>
              <p:nvPr>
                <p:custDataLst>
                  <p:tags r:id="rId15"/>
                </p:custDataLst>
              </p:nvPr>
            </p:nvPicPr>
            <p:blipFill>
              <a:blip>
                <a:extLst>
                  <a:ext uri="{96DAC541-7B7A-43D3-8B79-37D633B846F1}">
                    <asvg:svgBlip xmlns:asvg="http://schemas.microsoft.com/office/drawing/2016/SVG/main" r:embed="rId39"/>
                  </a:ext>
                </a:extLst>
              </a:blip>
              <a:stretch>
                <a:fillRect/>
              </a:stretch>
            </p:blipFill>
            <p:spPr>
              <a:xfrm>
                <a:off x="559445" y="1446767"/>
                <a:ext cx="428497" cy="428497"/>
              </a:xfrm>
              <a:prstGeom prst="rect">
                <a:avLst/>
              </a:prstGeom>
            </p:spPr>
          </p:pic>
        </p:grpSp>
        <p:sp>
          <p:nvSpPr>
            <p:cNvPr id="35" name="Shape830"/>
            <p:cNvSpPr/>
            <p:nvPr>
              <p:custDataLst>
                <p:tags r:id="rId13"/>
              </p:custDataLst>
            </p:nvPr>
          </p:nvSpPr>
          <p:spPr>
            <a:xfrm>
              <a:off x="6638775" y="3782932"/>
              <a:ext cx="284372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Public school boards</a:t>
              </a:r>
            </a:p>
          </p:txBody>
        </p:sp>
      </p:grpSp>
      <p:grpSp>
        <p:nvGrpSpPr>
          <p:cNvPr id="36" name="Group 35"/>
          <p:cNvGrpSpPr/>
          <p:nvPr>
            <p:custDataLst>
              <p:tags r:id="rId6"/>
            </p:custDataLst>
          </p:nvPr>
        </p:nvGrpSpPr>
        <p:grpSpPr>
          <a:xfrm>
            <a:off x="6303289" y="5888367"/>
            <a:ext cx="3324764" cy="500297"/>
            <a:chOff x="5807514" y="4505746"/>
            <a:chExt cx="3324764" cy="500297"/>
          </a:xfrm>
        </p:grpSpPr>
        <p:grpSp>
          <p:nvGrpSpPr>
            <p:cNvPr id="37" name="Shape819"/>
            <p:cNvGrpSpPr/>
            <p:nvPr>
              <p:custDataLst>
                <p:tags r:id="rId8"/>
              </p:custDataLst>
            </p:nvPr>
          </p:nvGrpSpPr>
          <p:grpSpPr>
            <a:xfrm>
              <a:off x="5807514" y="4505746"/>
              <a:ext cx="579261" cy="500297"/>
              <a:chOff x="558752" y="1446767"/>
              <a:chExt cx="579261" cy="500297"/>
            </a:xfrm>
          </p:grpSpPr>
          <p:sp>
            <p:nvSpPr>
              <p:cNvPr id="38" name="Shape813">
                <a:extLst>
                  <a:ext uri="{FF2B5EF4-FFF2-40B4-BE49-F238E27FC236}">
                    <a16:creationId xmlns:a16="http://schemas.microsoft.com/office/drawing/2014/main" id="{EB29E4FB-6D8E-A8FF-B862-AD5339A07FF8}"/>
                  </a:ext>
                </a:extLst>
              </p:cNvPr>
              <p:cNvSpPr/>
              <p:nvPr>
                <p:custDataLst>
                  <p:tags r:id="rId10"/>
                </p:custDataLst>
              </p:nvPr>
            </p:nvSpPr>
            <p:spPr>
              <a:xfrm rot="2700000">
                <a:off x="802034" y="1611084"/>
                <a:ext cx="335501" cy="336458"/>
              </a:xfrm>
              <a:prstGeom prst="roundRect">
                <a:avLst>
                  <a:gd name="adj" fmla="val 16958"/>
                </a:avLst>
              </a:prstGeom>
              <a:solidFill>
                <a:srgbClr val="D32F2F">
                  <a:alpha val="50196"/>
                </a:srgbClr>
              </a:solidFill>
              <a:ln w="12700">
                <a:noFill/>
              </a:ln>
            </p:spPr>
            <p:style>
              <a:lnRef idx="0">
                <a:scrgbClr r="0" g="0" b="0"/>
              </a:lnRef>
              <a:fillRef idx="0">
                <a:scrgbClr r="0" g="0" b="0"/>
              </a:fillRef>
              <a:effectRef idx="0">
                <a:scrgbClr r="0" g="0" b="0"/>
              </a:effectRef>
              <a:fontRef idx="minor"/>
            </p:style>
            <p:txBody>
              <a:bodyPr/>
              <a:lstStyle>
                <a:defPPr>
                  <a:defRPr lang="en-US"/>
                </a:defPPr>
                <a:lvl1pPr marL="0" algn="l" defTabSz="914400" rtl="0" eaLnBrk="1" latinLnBrk="0" hangingPunct="1">
                  <a:defRPr sz="1800" kern="1200">
                    <a:solidFill>
                      <a:schemeClr val="tx1"/>
                    </a:solidFill>
                    <a:latin typeface="Open Sans"/>
                    <a:ea typeface="Arial"/>
                    <a:cs typeface="Arial"/>
                  </a:defRPr>
                </a:lvl1pPr>
                <a:lvl2pPr marL="457200" algn="l" defTabSz="914400" rtl="0" eaLnBrk="1" latinLnBrk="0" hangingPunct="1">
                  <a:defRPr sz="1800" kern="1200">
                    <a:solidFill>
                      <a:schemeClr val="tx1"/>
                    </a:solidFill>
                    <a:latin typeface="Open Sans"/>
                    <a:ea typeface="Arial"/>
                    <a:cs typeface="Arial"/>
                  </a:defRPr>
                </a:lvl2pPr>
                <a:lvl3pPr marL="914400" algn="l" defTabSz="914400" rtl="0" eaLnBrk="1" latinLnBrk="0" hangingPunct="1">
                  <a:defRPr sz="1800" kern="1200">
                    <a:solidFill>
                      <a:schemeClr val="tx1"/>
                    </a:solidFill>
                    <a:latin typeface="Open Sans"/>
                    <a:ea typeface="Arial"/>
                    <a:cs typeface="Arial"/>
                  </a:defRPr>
                </a:lvl3pPr>
                <a:lvl4pPr marL="1371600" algn="l" defTabSz="914400" rtl="0" eaLnBrk="1" latinLnBrk="0" hangingPunct="1">
                  <a:defRPr sz="1800" kern="1200">
                    <a:solidFill>
                      <a:schemeClr val="tx1"/>
                    </a:solidFill>
                    <a:latin typeface="Open Sans"/>
                    <a:ea typeface="Arial"/>
                    <a:cs typeface="Arial"/>
                  </a:defRPr>
                </a:lvl4pPr>
                <a:lvl5pPr marL="1828800" algn="l" defTabSz="914400" rtl="0" eaLnBrk="1" latinLnBrk="0" hangingPunct="1">
                  <a:defRPr sz="1800" kern="1200">
                    <a:solidFill>
                      <a:schemeClr val="tx1"/>
                    </a:solidFill>
                    <a:latin typeface="Open Sans"/>
                    <a:ea typeface="Arial"/>
                    <a:cs typeface="Arial"/>
                  </a:defRPr>
                </a:lvl5pPr>
                <a:lvl6pPr marL="2286000" algn="l" defTabSz="914400" rtl="0" eaLnBrk="1" latinLnBrk="0" hangingPunct="1">
                  <a:defRPr sz="1800" kern="1200">
                    <a:solidFill>
                      <a:schemeClr val="tx1"/>
                    </a:solidFill>
                    <a:latin typeface="Open Sans"/>
                    <a:ea typeface="Arial"/>
                    <a:cs typeface="Arial"/>
                  </a:defRPr>
                </a:lvl6pPr>
                <a:lvl7pPr marL="2743200" algn="l" defTabSz="914400" rtl="0" eaLnBrk="1" latinLnBrk="0" hangingPunct="1">
                  <a:defRPr sz="1800" kern="1200">
                    <a:solidFill>
                      <a:schemeClr val="tx1"/>
                    </a:solidFill>
                    <a:latin typeface="Open Sans"/>
                    <a:ea typeface="Arial"/>
                    <a:cs typeface="Arial"/>
                  </a:defRPr>
                </a:lvl7pPr>
                <a:lvl8pPr marL="3200400" algn="l" defTabSz="914400" rtl="0" eaLnBrk="1" latinLnBrk="0" hangingPunct="1">
                  <a:defRPr sz="1800" kern="1200">
                    <a:solidFill>
                      <a:schemeClr val="tx1"/>
                    </a:solidFill>
                    <a:latin typeface="Open Sans"/>
                    <a:ea typeface="Arial"/>
                    <a:cs typeface="Arial"/>
                  </a:defRPr>
                </a:lvl8pPr>
                <a:lvl9pPr marL="3657600" algn="l" defTabSz="914400" rtl="0" eaLnBrk="1" latinLnBrk="0" hangingPunct="1">
                  <a:defRPr sz="1800" kern="1200">
                    <a:solidFill>
                      <a:schemeClr val="tx1"/>
                    </a:solidFill>
                    <a:latin typeface="Open Sans"/>
                    <a:ea typeface="Arial"/>
                    <a:cs typeface="Arial"/>
                  </a:defRPr>
                </a:lvl9pPr>
              </a:lstStyle>
              <a:p>
                <a:pPr defTabSz="731520"/>
                <a:endParaRPr lang="ru-RU" sz="400" dirty="0">
                  <a:solidFill>
                    <a:srgbClr val="000000"/>
                  </a:solidFill>
                  <a:latin typeface="Arial" panose="020B0604020202020204" pitchFamily="34" charset="0"/>
                  <a:ea typeface="Sans Serif Collection" panose="020B0502040504020204" pitchFamily="34" charset="0"/>
                  <a:cs typeface="Arial" panose="020B0604020202020204" pitchFamily="34" charset="0"/>
                </a:endParaRPr>
              </a:p>
            </p:txBody>
          </p:sp>
          <p:pic>
            <p:nvPicPr>
              <p:cNvPr id="40" name="Shape831"/>
              <p:cNvPicPr/>
              <p:nvPr>
                <p:custDataLst>
                  <p:tags r:id="rId11"/>
                </p:custDataLst>
              </p:nvPr>
            </p:nvPicPr>
            <p:blipFill>
              <a:blip>
                <a:extLst>
                  <a:ext uri="{96DAC541-7B7A-43D3-8B79-37D633B846F1}">
                    <asvg:svgBlip xmlns:asvg="http://schemas.microsoft.com/office/drawing/2016/SVG/main" r:embed="rId40"/>
                  </a:ext>
                </a:extLst>
              </a:blip>
              <a:stretch>
                <a:fillRect/>
              </a:stretch>
            </p:blipFill>
            <p:spPr>
              <a:xfrm>
                <a:off x="559445" y="1446767"/>
                <a:ext cx="428497" cy="428497"/>
              </a:xfrm>
              <a:prstGeom prst="rect">
                <a:avLst/>
              </a:prstGeom>
            </p:spPr>
          </p:pic>
        </p:grpSp>
        <p:sp>
          <p:nvSpPr>
            <p:cNvPr id="41" name="Shape832"/>
            <p:cNvSpPr/>
            <p:nvPr>
              <p:custDataLst>
                <p:tags r:id="rId9"/>
              </p:custDataLst>
            </p:nvPr>
          </p:nvSpPr>
          <p:spPr>
            <a:xfrm>
              <a:off x="6638775" y="4571229"/>
              <a:ext cx="249350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gn="l">
                <a:lnSpc>
                  <a:spcPct val="100000"/>
                </a:lnSpc>
                <a:spcBef>
                  <a:spcPct val="0"/>
                </a:spcBef>
                <a:spcAft>
                  <a:spcPct val="0"/>
                </a:spcAft>
              </a:pPr>
              <a:r>
                <a:rPr sz="2400" dirty="0">
                  <a:solidFill>
                    <a:srgbClr val="000000"/>
                  </a:solidFill>
                  <a:latin typeface="Arial" panose="020B0604020202020204" pitchFamily="34" charset="0"/>
                  <a:ea typeface="Sans Serif Collection" panose="020B0502040504020204" pitchFamily="34" charset="0"/>
                  <a:cs typeface="Arial" panose="020B0604020202020204" pitchFamily="34" charset="0"/>
                </a:rPr>
                <a:t>Any public officers</a:t>
              </a:r>
            </a:p>
          </p:txBody>
        </p:sp>
      </p:grpSp>
      <p:sp>
        <p:nvSpPr>
          <p:cNvPr id="5" name="Shape812">
            <a:extLst>
              <a:ext uri="{FF2B5EF4-FFF2-40B4-BE49-F238E27FC236}">
                <a16:creationId xmlns:a16="http://schemas.microsoft.com/office/drawing/2014/main" id="{1A6C7713-B6E9-0532-1B8D-F871B3B20A46}"/>
              </a:ext>
            </a:extLst>
          </p:cNvPr>
          <p:cNvSpPr/>
          <p:nvPr>
            <p:custDataLst>
              <p:tags r:id="rId7"/>
            </p:custDataLst>
          </p:nvPr>
        </p:nvSpPr>
        <p:spPr>
          <a:xfrm>
            <a:off x="587286" y="1203286"/>
            <a:ext cx="4656724" cy="78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defPPr>
              <a:defRPr lang="en-US"/>
            </a:defPPr>
            <a:lvl1pPr marL="0" algn="l" defTabSz="914400" rtl="0" eaLnBrk="1" latinLnBrk="0" hangingPunct="1">
              <a:defRPr sz="1800" kern="1200">
                <a:solidFill>
                  <a:srgbClr val="FFFFFF"/>
                </a:solidFill>
                <a:latin typeface="Open Sans"/>
                <a:ea typeface="Arial"/>
                <a:cs typeface="Arial"/>
              </a:defRPr>
            </a:lvl1pPr>
            <a:lvl2pPr marL="457200" algn="l" defTabSz="914400" rtl="0" eaLnBrk="1" latinLnBrk="0" hangingPunct="1">
              <a:defRPr sz="1800" kern="1200">
                <a:solidFill>
                  <a:srgbClr val="FFFFFF"/>
                </a:solidFill>
                <a:latin typeface="Open Sans"/>
                <a:ea typeface="Arial"/>
                <a:cs typeface="Arial"/>
              </a:defRPr>
            </a:lvl2pPr>
            <a:lvl3pPr marL="914400" algn="l" defTabSz="914400" rtl="0" eaLnBrk="1" latinLnBrk="0" hangingPunct="1">
              <a:defRPr sz="1800" kern="1200">
                <a:solidFill>
                  <a:srgbClr val="FFFFFF"/>
                </a:solidFill>
                <a:latin typeface="Open Sans"/>
                <a:ea typeface="Arial"/>
                <a:cs typeface="Arial"/>
              </a:defRPr>
            </a:lvl3pPr>
            <a:lvl4pPr marL="1371600" algn="l" defTabSz="914400" rtl="0" eaLnBrk="1" latinLnBrk="0" hangingPunct="1">
              <a:defRPr sz="1800" kern="1200">
                <a:solidFill>
                  <a:srgbClr val="FFFFFF"/>
                </a:solidFill>
                <a:latin typeface="Open Sans"/>
                <a:ea typeface="Arial"/>
                <a:cs typeface="Arial"/>
              </a:defRPr>
            </a:lvl4pPr>
            <a:lvl5pPr marL="1828800" algn="l" defTabSz="914400" rtl="0" eaLnBrk="1" latinLnBrk="0" hangingPunct="1">
              <a:defRPr sz="1800" kern="1200">
                <a:solidFill>
                  <a:srgbClr val="FFFFFF"/>
                </a:solidFill>
                <a:latin typeface="Open Sans"/>
                <a:ea typeface="Arial"/>
                <a:cs typeface="Arial"/>
              </a:defRPr>
            </a:lvl5pPr>
            <a:lvl6pPr marL="2286000" algn="l" defTabSz="914400" rtl="0" eaLnBrk="1" latinLnBrk="0" hangingPunct="1">
              <a:defRPr sz="1800" kern="1200">
                <a:solidFill>
                  <a:srgbClr val="FFFFFF"/>
                </a:solidFill>
                <a:latin typeface="Open Sans"/>
                <a:ea typeface="Arial"/>
                <a:cs typeface="Arial"/>
              </a:defRPr>
            </a:lvl6pPr>
            <a:lvl7pPr marL="2743200" algn="l" defTabSz="914400" rtl="0" eaLnBrk="1" latinLnBrk="0" hangingPunct="1">
              <a:defRPr sz="1800" kern="1200">
                <a:solidFill>
                  <a:srgbClr val="FFFFFF"/>
                </a:solidFill>
                <a:latin typeface="Open Sans"/>
                <a:ea typeface="Arial"/>
                <a:cs typeface="Arial"/>
              </a:defRPr>
            </a:lvl7pPr>
            <a:lvl8pPr marL="3200400" algn="l" defTabSz="914400" rtl="0" eaLnBrk="1" latinLnBrk="0" hangingPunct="1">
              <a:defRPr sz="1800" kern="1200">
                <a:solidFill>
                  <a:srgbClr val="FFFFFF"/>
                </a:solidFill>
                <a:latin typeface="Open Sans"/>
                <a:ea typeface="Arial"/>
                <a:cs typeface="Arial"/>
              </a:defRPr>
            </a:lvl8pPr>
            <a:lvl9pPr marL="3657600" algn="l" defTabSz="914400" rtl="0" eaLnBrk="1" latinLnBrk="0" hangingPunct="1">
              <a:defRPr sz="1800" kern="1200">
                <a:solidFill>
                  <a:srgbClr val="FFFFFF"/>
                </a:solidFill>
                <a:latin typeface="Open Sans"/>
                <a:ea typeface="Arial"/>
                <a:cs typeface="Arial"/>
              </a:defRPr>
            </a:lvl9pPr>
          </a:lstStyle>
          <a:p>
            <a:pPr>
              <a:lnSpc>
                <a:spcPct val="85000"/>
              </a:lnSpc>
              <a:spcBef>
                <a:spcPct val="0"/>
              </a:spcBef>
              <a:spcAft>
                <a:spcPct val="0"/>
              </a:spcAft>
            </a:pPr>
            <a:r>
              <a:rPr lang="en-US" sz="6000" b="1" dirty="0">
                <a:solidFill>
                  <a:srgbClr val="FFFFFF"/>
                </a:solidFill>
                <a:latin typeface="Arial" panose="020B0604020202020204" pitchFamily="34" charset="0"/>
                <a:ea typeface="Sans Serif Collection" panose="020B0502040504020204" pitchFamily="34" charset="0"/>
                <a:cs typeface="Arial" panose="020B0604020202020204" pitchFamily="34" charset="0"/>
              </a:rPr>
              <a:t>Public Entity</a:t>
            </a:r>
          </a:p>
        </p:txBody>
      </p:sp>
    </p:spTree>
    <p:extLst>
      <p:ext uri="{BB962C8B-B14F-4D97-AF65-F5344CB8AC3E}">
        <p14:creationId xmlns:p14="http://schemas.microsoft.com/office/powerpoint/2010/main" val="2404399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732629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4330"/>
          <p:cNvGrpSpPr/>
          <p:nvPr>
            <p:custDataLst>
              <p:tags r:id="rId1"/>
            </p:custDataLst>
          </p:nvPr>
        </p:nvGrpSpPr>
        <p:grpSpPr>
          <a:xfrm>
            <a:off x="7696801" y="1594150"/>
            <a:ext cx="1077311" cy="18204"/>
            <a:chOff x="4923896" y="2791354"/>
            <a:chExt cx="1077311" cy="18204"/>
          </a:xfrm>
        </p:grpSpPr>
        <p:sp>
          <p:nvSpPr>
            <p:cNvPr id="6" name="Shape4326">
              <a:extLst>
                <a:ext uri="{FF2B5EF4-FFF2-40B4-BE49-F238E27FC236}">
                  <a16:creationId xmlns:a16="http://schemas.microsoft.com/office/drawing/2014/main" id="{19C0B868-5E6B-006F-838A-87676FAA8050}"/>
                </a:ext>
              </a:extLst>
            </p:cNvPr>
            <p:cNvSpPr/>
            <p:nvPr>
              <p:custDataLst>
                <p:tags r:id="rId5"/>
              </p:custDataLst>
            </p:nvPr>
          </p:nvSpPr>
          <p:spPr>
            <a:xfrm flipV="1">
              <a:off x="4923896" y="2791354"/>
              <a:ext cx="1077311" cy="18204"/>
            </a:xfrm>
            <a:prstGeom prst="rect">
              <a:avLst/>
            </a:prstGeom>
            <a:solidFill>
              <a:schemeClr val="bg2">
                <a:lumMod val="90000"/>
              </a:schemeClr>
            </a:solidFill>
            <a:ln w="28575">
              <a:noFill/>
              <a:prstDash val="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defTabSz="412717"/>
              <a:endParaRPr lang="ru-RU" sz="800">
                <a:solidFill>
                  <a:schemeClr val="tx1"/>
                </a:solidFill>
                <a:latin typeface="Open Sans"/>
                <a:ea typeface="Open Sans"/>
                <a:cs typeface="Open Sans"/>
              </a:endParaRPr>
            </a:p>
          </p:txBody>
        </p:sp>
      </p:grpSp>
      <p:grpSp>
        <p:nvGrpSpPr>
          <p:cNvPr id="7" name="Shape4331"/>
          <p:cNvGrpSpPr/>
          <p:nvPr>
            <p:custDataLst>
              <p:tags r:id="rId2"/>
            </p:custDataLst>
          </p:nvPr>
        </p:nvGrpSpPr>
        <p:grpSpPr>
          <a:xfrm>
            <a:off x="7696801" y="5626145"/>
            <a:ext cx="1077311" cy="18204"/>
            <a:chOff x="4923896" y="2791354"/>
            <a:chExt cx="1077311" cy="18204"/>
          </a:xfrm>
        </p:grpSpPr>
        <p:sp>
          <p:nvSpPr>
            <p:cNvPr id="8" name="Shape4326">
              <a:extLst>
                <a:ext uri="{FF2B5EF4-FFF2-40B4-BE49-F238E27FC236}">
                  <a16:creationId xmlns:a16="http://schemas.microsoft.com/office/drawing/2014/main" id="{19C0B868-5E6B-006F-838A-87676FAA8050}"/>
                </a:ext>
              </a:extLst>
            </p:cNvPr>
            <p:cNvSpPr/>
            <p:nvPr>
              <p:custDataLst>
                <p:tags r:id="rId4"/>
              </p:custDataLst>
            </p:nvPr>
          </p:nvSpPr>
          <p:spPr>
            <a:xfrm flipV="1">
              <a:off x="4923896" y="2791354"/>
              <a:ext cx="1077311" cy="18204"/>
            </a:xfrm>
            <a:prstGeom prst="rect">
              <a:avLst/>
            </a:prstGeom>
            <a:solidFill>
              <a:schemeClr val="bg2">
                <a:lumMod val="90000"/>
              </a:schemeClr>
            </a:solidFill>
            <a:ln w="28575">
              <a:noFill/>
              <a:prstDash val="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defTabSz="412717"/>
              <a:endParaRPr lang="ru-RU" sz="800">
                <a:solidFill>
                  <a:schemeClr val="tx1"/>
                </a:solidFill>
                <a:latin typeface="Open Sans"/>
                <a:ea typeface="Open Sans"/>
                <a:cs typeface="Open Sans"/>
              </a:endParaRPr>
            </a:p>
          </p:txBody>
        </p:sp>
      </p:grpSp>
      <p:sp>
        <p:nvSpPr>
          <p:cNvPr id="4" name="Shape4325">
            <a:extLst>
              <a:ext uri="{FF2B5EF4-FFF2-40B4-BE49-F238E27FC236}">
                <a16:creationId xmlns:a16="http://schemas.microsoft.com/office/drawing/2014/main" id="{1D2389DA-6C16-3926-E103-6040FD3DF691}"/>
              </a:ext>
            </a:extLst>
          </p:cNvPr>
          <p:cNvSpPr/>
          <p:nvPr>
            <p:custDataLst>
              <p:tags r:id="rId3"/>
            </p:custDataLst>
          </p:nvPr>
        </p:nvSpPr>
        <p:spPr>
          <a:xfrm>
            <a:off x="4962692" y="2374042"/>
            <a:ext cx="6545528" cy="122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lnSpc>
                <a:spcPct val="85000"/>
              </a:lnSpc>
              <a:spcBef>
                <a:spcPct val="0"/>
              </a:spcBef>
              <a:spcAft>
                <a:spcPct val="0"/>
              </a:spcAft>
            </a:pPr>
            <a:r>
              <a:rPr lang="en-US" sz="9000" b="1">
                <a:solidFill>
                  <a:srgbClr val="FFFFFF"/>
                </a:solidFill>
                <a:latin typeface="+mn-lt"/>
              </a:rPr>
              <a:t>Bid Process</a:t>
            </a:r>
          </a:p>
        </p:txBody>
      </p:sp>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15415" t="8570" b="12064"/>
          <a:stretch/>
        </p:blipFill>
        <p:spPr>
          <a:xfrm>
            <a:off x="0" y="0"/>
            <a:ext cx="4014216" cy="6858000"/>
          </a:xfrm>
          <a:prstGeom prst="rect">
            <a:avLst/>
          </a:prstGeom>
        </p:spPr>
      </p:pic>
      <p:pic>
        <p:nvPicPr>
          <p:cNvPr id="3" name="Picture 2"/>
          <p:cNvPicPr>
            <a:picLocks noChangeAspect="1"/>
          </p:cNvPicPr>
          <p:nvPr/>
        </p:nvPicPr>
        <p:blipFill>
          <a:blip r:embed="rId9"/>
          <a:stretch>
            <a:fillRect/>
          </a:stretch>
        </p:blipFill>
        <p:spPr>
          <a:xfrm>
            <a:off x="0" y="0"/>
            <a:ext cx="12192000" cy="6858001"/>
          </a:xfrm>
          <a:prstGeom prst="rect">
            <a:avLst/>
          </a:prstGeom>
        </p:spPr>
      </p:pic>
    </p:spTree>
    <p:extLst>
      <p:ext uri="{BB962C8B-B14F-4D97-AF65-F5344CB8AC3E}">
        <p14:creationId xmlns:p14="http://schemas.microsoft.com/office/powerpoint/2010/main" val="1140022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4413"/>
</p:tagLst>
</file>

<file path=ppt/tags/tag10.xml><?xml version="1.0" encoding="utf-8"?>
<p:tagLst xmlns:a="http://schemas.openxmlformats.org/drawingml/2006/main" xmlns:r="http://schemas.openxmlformats.org/officeDocument/2006/relationships" xmlns:p="http://schemas.openxmlformats.org/presentationml/2006/main">
  <p:tag name="AS_UNIQUEID" val="4329"/>
</p:tagLst>
</file>

<file path=ppt/tags/tag100.xml><?xml version="1.0" encoding="utf-8"?>
<p:tagLst xmlns:a="http://schemas.openxmlformats.org/drawingml/2006/main" xmlns:r="http://schemas.openxmlformats.org/officeDocument/2006/relationships" xmlns:p="http://schemas.openxmlformats.org/presentationml/2006/main">
  <p:tag name="AS_UNIQUEID" val="4333"/>
</p:tagLst>
</file>

<file path=ppt/tags/tag101.xml><?xml version="1.0" encoding="utf-8"?>
<p:tagLst xmlns:a="http://schemas.openxmlformats.org/drawingml/2006/main" xmlns:r="http://schemas.openxmlformats.org/officeDocument/2006/relationships" xmlns:p="http://schemas.openxmlformats.org/presentationml/2006/main">
  <p:tag name="AS_UNIQUEID" val="4326"/>
</p:tagLst>
</file>

<file path=ppt/tags/tag102.xml><?xml version="1.0" encoding="utf-8"?>
<p:tagLst xmlns:a="http://schemas.openxmlformats.org/drawingml/2006/main" xmlns:r="http://schemas.openxmlformats.org/officeDocument/2006/relationships" xmlns:p="http://schemas.openxmlformats.org/presentationml/2006/main">
  <p:tag name="AS_UNIQUEID" val="4332"/>
</p:tagLst>
</file>

<file path=ppt/tags/tag103.xml><?xml version="1.0" encoding="utf-8"?>
<p:tagLst xmlns:a="http://schemas.openxmlformats.org/drawingml/2006/main" xmlns:r="http://schemas.openxmlformats.org/officeDocument/2006/relationships" xmlns:p="http://schemas.openxmlformats.org/presentationml/2006/main">
  <p:tag name="AS_UNIQUEID" val="4327"/>
</p:tagLst>
</file>

<file path=ppt/tags/tag104.xml><?xml version="1.0" encoding="utf-8"?>
<p:tagLst xmlns:a="http://schemas.openxmlformats.org/drawingml/2006/main" xmlns:r="http://schemas.openxmlformats.org/officeDocument/2006/relationships" xmlns:p="http://schemas.openxmlformats.org/presentationml/2006/main">
  <p:tag name="AS_UNIQUEID" val="4331"/>
</p:tagLst>
</file>

<file path=ppt/tags/tag105.xml><?xml version="1.0" encoding="utf-8"?>
<p:tagLst xmlns:a="http://schemas.openxmlformats.org/drawingml/2006/main" xmlns:r="http://schemas.openxmlformats.org/officeDocument/2006/relationships" xmlns:p="http://schemas.openxmlformats.org/presentationml/2006/main">
  <p:tag name="AS_UNIQUEID" val="4326"/>
</p:tagLst>
</file>

<file path=ppt/tags/tag106.xml><?xml version="1.0" encoding="utf-8"?>
<p:tagLst xmlns:a="http://schemas.openxmlformats.org/drawingml/2006/main" xmlns:r="http://schemas.openxmlformats.org/officeDocument/2006/relationships" xmlns:p="http://schemas.openxmlformats.org/presentationml/2006/main">
  <p:tag name="AS_UNIQUEID" val="4330"/>
</p:tagLst>
</file>

<file path=ppt/tags/tag107.xml><?xml version="1.0" encoding="utf-8"?>
<p:tagLst xmlns:a="http://schemas.openxmlformats.org/drawingml/2006/main" xmlns:r="http://schemas.openxmlformats.org/officeDocument/2006/relationships" xmlns:p="http://schemas.openxmlformats.org/presentationml/2006/main">
  <p:tag name="AS_UNIQUEID" val="4323"/>
</p:tagLst>
</file>

<file path=ppt/tags/tag108.xml><?xml version="1.0" encoding="utf-8"?>
<p:tagLst xmlns:a="http://schemas.openxmlformats.org/drawingml/2006/main" xmlns:r="http://schemas.openxmlformats.org/officeDocument/2006/relationships" xmlns:p="http://schemas.openxmlformats.org/presentationml/2006/main">
  <p:tag name="AS_UNIQUEID" val="4324"/>
</p:tagLst>
</file>

<file path=ppt/tags/tag109.xml><?xml version="1.0" encoding="utf-8"?>
<p:tagLst xmlns:a="http://schemas.openxmlformats.org/drawingml/2006/main" xmlns:r="http://schemas.openxmlformats.org/officeDocument/2006/relationships" xmlns:p="http://schemas.openxmlformats.org/presentationml/2006/main">
  <p:tag name="AS_UNIQUEID" val="4331"/>
</p:tagLst>
</file>

<file path=ppt/tags/tag11.xml><?xml version="1.0" encoding="utf-8"?>
<p:tagLst xmlns:a="http://schemas.openxmlformats.org/drawingml/2006/main" xmlns:r="http://schemas.openxmlformats.org/officeDocument/2006/relationships" xmlns:p="http://schemas.openxmlformats.org/presentationml/2006/main">
  <p:tag name="AS_UNIQUEID" val="4333"/>
</p:tagLst>
</file>

<file path=ppt/tags/tag110.xml><?xml version="1.0" encoding="utf-8"?>
<p:tagLst xmlns:a="http://schemas.openxmlformats.org/drawingml/2006/main" xmlns:r="http://schemas.openxmlformats.org/officeDocument/2006/relationships" xmlns:p="http://schemas.openxmlformats.org/presentationml/2006/main">
  <p:tag name="AS_UNIQUEID" val="4416"/>
</p:tagLst>
</file>

<file path=ppt/tags/tag111.xml><?xml version="1.0" encoding="utf-8"?>
<p:tagLst xmlns:a="http://schemas.openxmlformats.org/drawingml/2006/main" xmlns:r="http://schemas.openxmlformats.org/officeDocument/2006/relationships" xmlns:p="http://schemas.openxmlformats.org/presentationml/2006/main">
  <p:tag name="AS_UNIQUEID" val="4417"/>
</p:tagLst>
</file>

<file path=ppt/tags/tag112.xml><?xml version="1.0" encoding="utf-8"?>
<p:tagLst xmlns:a="http://schemas.openxmlformats.org/drawingml/2006/main" xmlns:r="http://schemas.openxmlformats.org/officeDocument/2006/relationships" xmlns:p="http://schemas.openxmlformats.org/presentationml/2006/main">
  <p:tag name="AS_UNIQUEID" val="4418"/>
</p:tagLst>
</file>

<file path=ppt/tags/tag113.xml><?xml version="1.0" encoding="utf-8"?>
<p:tagLst xmlns:a="http://schemas.openxmlformats.org/drawingml/2006/main" xmlns:r="http://schemas.openxmlformats.org/officeDocument/2006/relationships" xmlns:p="http://schemas.openxmlformats.org/presentationml/2006/main">
  <p:tag name="AS_UNIQUEID" val="4419"/>
</p:tagLst>
</file>

<file path=ppt/tags/tag114.xml><?xml version="1.0" encoding="utf-8"?>
<p:tagLst xmlns:a="http://schemas.openxmlformats.org/drawingml/2006/main" xmlns:r="http://schemas.openxmlformats.org/officeDocument/2006/relationships" xmlns:p="http://schemas.openxmlformats.org/presentationml/2006/main">
  <p:tag name="AS_UNIQUEID" val="4324"/>
</p:tagLst>
</file>

<file path=ppt/tags/tag115.xml><?xml version="1.0" encoding="utf-8"?>
<p:tagLst xmlns:a="http://schemas.openxmlformats.org/drawingml/2006/main" xmlns:r="http://schemas.openxmlformats.org/officeDocument/2006/relationships" xmlns:p="http://schemas.openxmlformats.org/presentationml/2006/main">
  <p:tag name="AS_UNIQUEID" val="4329"/>
</p:tagLst>
</file>

<file path=ppt/tags/tag116.xml><?xml version="1.0" encoding="utf-8"?>
<p:tagLst xmlns:a="http://schemas.openxmlformats.org/drawingml/2006/main" xmlns:r="http://schemas.openxmlformats.org/officeDocument/2006/relationships" xmlns:p="http://schemas.openxmlformats.org/presentationml/2006/main">
  <p:tag name="AS_UNIQUEID" val="4339"/>
</p:tagLst>
</file>

<file path=ppt/tags/tag117.xml><?xml version="1.0" encoding="utf-8"?>
<p:tagLst xmlns:a="http://schemas.openxmlformats.org/drawingml/2006/main" xmlns:r="http://schemas.openxmlformats.org/officeDocument/2006/relationships" xmlns:p="http://schemas.openxmlformats.org/presentationml/2006/main">
  <p:tag name="AS_UNIQUEID" val="4325"/>
</p:tagLst>
</file>

<file path=ppt/tags/tag118.xml><?xml version="1.0" encoding="utf-8"?>
<p:tagLst xmlns:a="http://schemas.openxmlformats.org/drawingml/2006/main" xmlns:r="http://schemas.openxmlformats.org/officeDocument/2006/relationships" xmlns:p="http://schemas.openxmlformats.org/presentationml/2006/main">
  <p:tag name="AS_UNIQUEID" val="4338"/>
</p:tagLst>
</file>

<file path=ppt/tags/tag119.xml><?xml version="1.0" encoding="utf-8"?>
<p:tagLst xmlns:a="http://schemas.openxmlformats.org/drawingml/2006/main" xmlns:r="http://schemas.openxmlformats.org/officeDocument/2006/relationships" xmlns:p="http://schemas.openxmlformats.org/presentationml/2006/main">
  <p:tag name="AS_UNIQUEID" val="4328"/>
</p:tagLst>
</file>

<file path=ppt/tags/tag12.xml><?xml version="1.0" encoding="utf-8"?>
<p:tagLst xmlns:a="http://schemas.openxmlformats.org/drawingml/2006/main" xmlns:r="http://schemas.openxmlformats.org/officeDocument/2006/relationships" xmlns:p="http://schemas.openxmlformats.org/presentationml/2006/main">
  <p:tag name="AS_UNIQUEID" val="4326"/>
</p:tagLst>
</file>

<file path=ppt/tags/tag120.xml><?xml version="1.0" encoding="utf-8"?>
<p:tagLst xmlns:a="http://schemas.openxmlformats.org/drawingml/2006/main" xmlns:r="http://schemas.openxmlformats.org/officeDocument/2006/relationships" xmlns:p="http://schemas.openxmlformats.org/presentationml/2006/main">
  <p:tag name="AS_UNIQUEID" val="4337"/>
</p:tagLst>
</file>

<file path=ppt/tags/tag121.xml><?xml version="1.0" encoding="utf-8"?>
<p:tagLst xmlns:a="http://schemas.openxmlformats.org/drawingml/2006/main" xmlns:r="http://schemas.openxmlformats.org/officeDocument/2006/relationships" xmlns:p="http://schemas.openxmlformats.org/presentationml/2006/main">
  <p:tag name="AS_UNIQUEID" val="4325"/>
</p:tagLst>
</file>

<file path=ppt/tags/tag122.xml><?xml version="1.0" encoding="utf-8"?>
<p:tagLst xmlns:a="http://schemas.openxmlformats.org/drawingml/2006/main" xmlns:r="http://schemas.openxmlformats.org/officeDocument/2006/relationships" xmlns:p="http://schemas.openxmlformats.org/presentationml/2006/main">
  <p:tag name="AS_UNIQUEID" val="4336"/>
</p:tagLst>
</file>

<file path=ppt/tags/tag123.xml><?xml version="1.0" encoding="utf-8"?>
<p:tagLst xmlns:a="http://schemas.openxmlformats.org/drawingml/2006/main" xmlns:r="http://schemas.openxmlformats.org/officeDocument/2006/relationships" xmlns:p="http://schemas.openxmlformats.org/presentationml/2006/main">
  <p:tag name="AS_UNIQUEID" val="4327"/>
</p:tagLst>
</file>

<file path=ppt/tags/tag124.xml><?xml version="1.0" encoding="utf-8"?>
<p:tagLst xmlns:a="http://schemas.openxmlformats.org/drawingml/2006/main" xmlns:r="http://schemas.openxmlformats.org/officeDocument/2006/relationships" xmlns:p="http://schemas.openxmlformats.org/presentationml/2006/main">
  <p:tag name="AS_UNIQUEID" val="4335"/>
</p:tagLst>
</file>

<file path=ppt/tags/tag125.xml><?xml version="1.0" encoding="utf-8"?>
<p:tagLst xmlns:a="http://schemas.openxmlformats.org/drawingml/2006/main" xmlns:r="http://schemas.openxmlformats.org/officeDocument/2006/relationships" xmlns:p="http://schemas.openxmlformats.org/presentationml/2006/main">
  <p:tag name="AS_UNIQUEID" val="4325"/>
</p:tagLst>
</file>

<file path=ppt/tags/tag126.xml><?xml version="1.0" encoding="utf-8"?>
<p:tagLst xmlns:a="http://schemas.openxmlformats.org/drawingml/2006/main" xmlns:r="http://schemas.openxmlformats.org/officeDocument/2006/relationships" xmlns:p="http://schemas.openxmlformats.org/presentationml/2006/main">
  <p:tag name="AS_UNIQUEID" val="4334"/>
</p:tagLst>
</file>

<file path=ppt/tags/tag127.xml><?xml version="1.0" encoding="utf-8"?>
<p:tagLst xmlns:a="http://schemas.openxmlformats.org/drawingml/2006/main" xmlns:r="http://schemas.openxmlformats.org/officeDocument/2006/relationships" xmlns:p="http://schemas.openxmlformats.org/presentationml/2006/main">
  <p:tag name="AS_UNIQUEID" val="4326"/>
</p:tagLst>
</file>

<file path=ppt/tags/tag128.xml><?xml version="1.0" encoding="utf-8"?>
<p:tagLst xmlns:a="http://schemas.openxmlformats.org/drawingml/2006/main" xmlns:r="http://schemas.openxmlformats.org/officeDocument/2006/relationships" xmlns:p="http://schemas.openxmlformats.org/presentationml/2006/main">
  <p:tag name="AS_UNIQUEID" val="4333"/>
</p:tagLst>
</file>

<file path=ppt/tags/tag129.xml><?xml version="1.0" encoding="utf-8"?>
<p:tagLst xmlns:a="http://schemas.openxmlformats.org/drawingml/2006/main" xmlns:r="http://schemas.openxmlformats.org/officeDocument/2006/relationships" xmlns:p="http://schemas.openxmlformats.org/presentationml/2006/main">
  <p:tag name="AS_UNIQUEID" val="4325"/>
</p:tagLst>
</file>

<file path=ppt/tags/tag13.xml><?xml version="1.0" encoding="utf-8"?>
<p:tagLst xmlns:a="http://schemas.openxmlformats.org/drawingml/2006/main" xmlns:r="http://schemas.openxmlformats.org/officeDocument/2006/relationships" xmlns:p="http://schemas.openxmlformats.org/presentationml/2006/main">
  <p:tag name="AS_UNIQUEID" val="4332"/>
</p:tagLst>
</file>

<file path=ppt/tags/tag130.xml><?xml version="1.0" encoding="utf-8"?>
<p:tagLst xmlns:a="http://schemas.openxmlformats.org/drawingml/2006/main" xmlns:r="http://schemas.openxmlformats.org/officeDocument/2006/relationships" xmlns:p="http://schemas.openxmlformats.org/presentationml/2006/main">
  <p:tag name="AS_UNIQUEID" val="4332"/>
</p:tagLst>
</file>

<file path=ppt/tags/tag131.xml><?xml version="1.0" encoding="utf-8"?>
<p:tagLst xmlns:a="http://schemas.openxmlformats.org/drawingml/2006/main" xmlns:r="http://schemas.openxmlformats.org/officeDocument/2006/relationships" xmlns:p="http://schemas.openxmlformats.org/presentationml/2006/main">
  <p:tag name="AS_UNIQUEID" val="4324"/>
</p:tagLst>
</file>

<file path=ppt/tags/tag132.xml><?xml version="1.0" encoding="utf-8"?>
<p:tagLst xmlns:a="http://schemas.openxmlformats.org/drawingml/2006/main" xmlns:r="http://schemas.openxmlformats.org/officeDocument/2006/relationships" xmlns:p="http://schemas.openxmlformats.org/presentationml/2006/main">
  <p:tag name="AS_UNIQUEID" val="821"/>
</p:tagLst>
</file>

<file path=ppt/tags/tag133.xml><?xml version="1.0" encoding="utf-8"?>
<p:tagLst xmlns:a="http://schemas.openxmlformats.org/drawingml/2006/main" xmlns:r="http://schemas.openxmlformats.org/officeDocument/2006/relationships" xmlns:p="http://schemas.openxmlformats.org/presentationml/2006/main">
  <p:tag name="AS_UNIQUEID" val="910"/>
</p:tagLst>
</file>

<file path=ppt/tags/tag134.xml><?xml version="1.0" encoding="utf-8"?>
<p:tagLst xmlns:a="http://schemas.openxmlformats.org/drawingml/2006/main" xmlns:r="http://schemas.openxmlformats.org/officeDocument/2006/relationships" xmlns:p="http://schemas.openxmlformats.org/presentationml/2006/main">
  <p:tag name="AS_UNIQUEID" val="911"/>
</p:tagLst>
</file>

<file path=ppt/tags/tag135.xml><?xml version="1.0" encoding="utf-8"?>
<p:tagLst xmlns:a="http://schemas.openxmlformats.org/drawingml/2006/main" xmlns:r="http://schemas.openxmlformats.org/officeDocument/2006/relationships" xmlns:p="http://schemas.openxmlformats.org/presentationml/2006/main">
  <p:tag name="AS_UNIQUEID" val="912"/>
</p:tagLst>
</file>

<file path=ppt/tags/tag136.xml><?xml version="1.0" encoding="utf-8"?>
<p:tagLst xmlns:a="http://schemas.openxmlformats.org/drawingml/2006/main" xmlns:r="http://schemas.openxmlformats.org/officeDocument/2006/relationships" xmlns:p="http://schemas.openxmlformats.org/presentationml/2006/main">
  <p:tag name="AS_UNIQUEID" val="914"/>
</p:tagLst>
</file>

<file path=ppt/tags/tag137.xml><?xml version="1.0" encoding="utf-8"?>
<p:tagLst xmlns:a="http://schemas.openxmlformats.org/drawingml/2006/main" xmlns:r="http://schemas.openxmlformats.org/officeDocument/2006/relationships" xmlns:p="http://schemas.openxmlformats.org/presentationml/2006/main">
  <p:tag name="AS_UNIQUEID" val="915"/>
</p:tagLst>
</file>

<file path=ppt/tags/tag138.xml><?xml version="1.0" encoding="utf-8"?>
<p:tagLst xmlns:a="http://schemas.openxmlformats.org/drawingml/2006/main" xmlns:r="http://schemas.openxmlformats.org/officeDocument/2006/relationships" xmlns:p="http://schemas.openxmlformats.org/presentationml/2006/main">
  <p:tag name="AS_UNIQUEID" val="812"/>
</p:tagLst>
</file>

<file path=ppt/tags/tag139.xml><?xml version="1.0" encoding="utf-8"?>
<p:tagLst xmlns:a="http://schemas.openxmlformats.org/drawingml/2006/main" xmlns:r="http://schemas.openxmlformats.org/officeDocument/2006/relationships" xmlns:p="http://schemas.openxmlformats.org/presentationml/2006/main">
  <p:tag name="AS_UNIQUEID" val="913"/>
</p:tagLst>
</file>

<file path=ppt/tags/tag14.xml><?xml version="1.0" encoding="utf-8"?>
<p:tagLst xmlns:a="http://schemas.openxmlformats.org/drawingml/2006/main" xmlns:r="http://schemas.openxmlformats.org/officeDocument/2006/relationships" xmlns:p="http://schemas.openxmlformats.org/presentationml/2006/main">
  <p:tag name="AS_UNIQUEID" val="4331"/>
</p:tagLst>
</file>

<file path=ppt/tags/tag140.xml><?xml version="1.0" encoding="utf-8"?>
<p:tagLst xmlns:a="http://schemas.openxmlformats.org/drawingml/2006/main" xmlns:r="http://schemas.openxmlformats.org/officeDocument/2006/relationships" xmlns:p="http://schemas.openxmlformats.org/presentationml/2006/main">
  <p:tag name="AS_UNIQUEID" val="817"/>
</p:tagLst>
</file>

<file path=ppt/tags/tag141.xml><?xml version="1.0" encoding="utf-8"?>
<p:tagLst xmlns:a="http://schemas.openxmlformats.org/drawingml/2006/main" xmlns:r="http://schemas.openxmlformats.org/officeDocument/2006/relationships" xmlns:p="http://schemas.openxmlformats.org/presentationml/2006/main">
  <p:tag name="AS_UNIQUEID" val="829"/>
</p:tagLst>
</file>

<file path=ppt/tags/tag142.xml><?xml version="1.0" encoding="utf-8"?>
<p:tagLst xmlns:a="http://schemas.openxmlformats.org/drawingml/2006/main" xmlns:r="http://schemas.openxmlformats.org/officeDocument/2006/relationships" xmlns:p="http://schemas.openxmlformats.org/presentationml/2006/main">
  <p:tag name="AS_UNIQUEID" val="813"/>
</p:tagLst>
</file>

<file path=ppt/tags/tag143.xml><?xml version="1.0" encoding="utf-8"?>
<p:tagLst xmlns:a="http://schemas.openxmlformats.org/drawingml/2006/main" xmlns:r="http://schemas.openxmlformats.org/officeDocument/2006/relationships" xmlns:p="http://schemas.openxmlformats.org/presentationml/2006/main">
  <p:tag name="AS_UNIQUEID" val="828"/>
</p:tagLst>
</file>

<file path=ppt/tags/tag144.xml><?xml version="1.0" encoding="utf-8"?>
<p:tagLst xmlns:a="http://schemas.openxmlformats.org/drawingml/2006/main" xmlns:r="http://schemas.openxmlformats.org/officeDocument/2006/relationships" xmlns:p="http://schemas.openxmlformats.org/presentationml/2006/main">
  <p:tag name="AS_UNIQUEID" val="819"/>
</p:tagLst>
</file>

<file path=ppt/tags/tag145.xml><?xml version="1.0" encoding="utf-8"?>
<p:tagLst xmlns:a="http://schemas.openxmlformats.org/drawingml/2006/main" xmlns:r="http://schemas.openxmlformats.org/officeDocument/2006/relationships" xmlns:p="http://schemas.openxmlformats.org/presentationml/2006/main">
  <p:tag name="AS_UNIQUEID" val="833"/>
</p:tagLst>
</file>

<file path=ppt/tags/tag146.xml><?xml version="1.0" encoding="utf-8"?>
<p:tagLst xmlns:a="http://schemas.openxmlformats.org/drawingml/2006/main" xmlns:r="http://schemas.openxmlformats.org/officeDocument/2006/relationships" xmlns:p="http://schemas.openxmlformats.org/presentationml/2006/main">
  <p:tag name="AS_UNIQUEID" val="813"/>
</p:tagLst>
</file>

<file path=ppt/tags/tag147.xml><?xml version="1.0" encoding="utf-8"?>
<p:tagLst xmlns:a="http://schemas.openxmlformats.org/drawingml/2006/main" xmlns:r="http://schemas.openxmlformats.org/officeDocument/2006/relationships" xmlns:p="http://schemas.openxmlformats.org/presentationml/2006/main">
  <p:tag name="AS_UNIQUEID" val="832"/>
</p:tagLst>
</file>

<file path=ppt/tags/tag148.xml><?xml version="1.0" encoding="utf-8"?>
<p:tagLst xmlns:a="http://schemas.openxmlformats.org/drawingml/2006/main" xmlns:r="http://schemas.openxmlformats.org/officeDocument/2006/relationships" xmlns:p="http://schemas.openxmlformats.org/presentationml/2006/main">
  <p:tag name="AS_UNIQUEID" val="818"/>
</p:tagLst>
</file>

<file path=ppt/tags/tag149.xml><?xml version="1.0" encoding="utf-8"?>
<p:tagLst xmlns:a="http://schemas.openxmlformats.org/drawingml/2006/main" xmlns:r="http://schemas.openxmlformats.org/officeDocument/2006/relationships" xmlns:p="http://schemas.openxmlformats.org/presentationml/2006/main">
  <p:tag name="AS_UNIQUEID" val="831"/>
</p:tagLst>
</file>

<file path=ppt/tags/tag15.xml><?xml version="1.0" encoding="utf-8"?>
<p:tagLst xmlns:a="http://schemas.openxmlformats.org/drawingml/2006/main" xmlns:r="http://schemas.openxmlformats.org/officeDocument/2006/relationships" xmlns:p="http://schemas.openxmlformats.org/presentationml/2006/main">
  <p:tag name="AS_UNIQUEID" val="4410"/>
</p:tagLst>
</file>

<file path=ppt/tags/tag150.xml><?xml version="1.0" encoding="utf-8"?>
<p:tagLst xmlns:a="http://schemas.openxmlformats.org/drawingml/2006/main" xmlns:r="http://schemas.openxmlformats.org/officeDocument/2006/relationships" xmlns:p="http://schemas.openxmlformats.org/presentationml/2006/main">
  <p:tag name="AS_UNIQUEID" val="813"/>
</p:tagLst>
</file>

<file path=ppt/tags/tag151.xml><?xml version="1.0" encoding="utf-8"?>
<p:tagLst xmlns:a="http://schemas.openxmlformats.org/drawingml/2006/main" xmlns:r="http://schemas.openxmlformats.org/officeDocument/2006/relationships" xmlns:p="http://schemas.openxmlformats.org/presentationml/2006/main">
  <p:tag name="AS_UNIQUEID" val="830"/>
</p:tagLst>
</file>

<file path=ppt/tags/tag152.xml><?xml version="1.0" encoding="utf-8"?>
<p:tagLst xmlns:a="http://schemas.openxmlformats.org/drawingml/2006/main" xmlns:r="http://schemas.openxmlformats.org/officeDocument/2006/relationships" xmlns:p="http://schemas.openxmlformats.org/presentationml/2006/main">
  <p:tag name="AS_UNIQUEID" val="816"/>
</p:tagLst>
</file>

<file path=ppt/tags/tag153.xml><?xml version="1.0" encoding="utf-8"?>
<p:tagLst xmlns:a="http://schemas.openxmlformats.org/drawingml/2006/main" xmlns:r="http://schemas.openxmlformats.org/officeDocument/2006/relationships" xmlns:p="http://schemas.openxmlformats.org/presentationml/2006/main">
  <p:tag name="AS_UNIQUEID" val="827"/>
</p:tagLst>
</file>

<file path=ppt/tags/tag154.xml><?xml version="1.0" encoding="utf-8"?>
<p:tagLst xmlns:a="http://schemas.openxmlformats.org/drawingml/2006/main" xmlns:r="http://schemas.openxmlformats.org/officeDocument/2006/relationships" xmlns:p="http://schemas.openxmlformats.org/presentationml/2006/main">
  <p:tag name="AS_UNIQUEID" val="813"/>
</p:tagLst>
</file>

<file path=ppt/tags/tag155.xml><?xml version="1.0" encoding="utf-8"?>
<p:tagLst xmlns:a="http://schemas.openxmlformats.org/drawingml/2006/main" xmlns:r="http://schemas.openxmlformats.org/officeDocument/2006/relationships" xmlns:p="http://schemas.openxmlformats.org/presentationml/2006/main">
  <p:tag name="AS_UNIQUEID" val="826"/>
</p:tagLst>
</file>

<file path=ppt/tags/tag156.xml><?xml version="1.0" encoding="utf-8"?>
<p:tagLst xmlns:a="http://schemas.openxmlformats.org/drawingml/2006/main" xmlns:r="http://schemas.openxmlformats.org/officeDocument/2006/relationships" xmlns:p="http://schemas.openxmlformats.org/presentationml/2006/main">
  <p:tag name="AS_UNIQUEID" val="815"/>
</p:tagLst>
</file>

<file path=ppt/tags/tag157.xml><?xml version="1.0" encoding="utf-8"?>
<p:tagLst xmlns:a="http://schemas.openxmlformats.org/drawingml/2006/main" xmlns:r="http://schemas.openxmlformats.org/officeDocument/2006/relationships" xmlns:p="http://schemas.openxmlformats.org/presentationml/2006/main">
  <p:tag name="AS_UNIQUEID" val="825"/>
</p:tagLst>
</file>

<file path=ppt/tags/tag158.xml><?xml version="1.0" encoding="utf-8"?>
<p:tagLst xmlns:a="http://schemas.openxmlformats.org/drawingml/2006/main" xmlns:r="http://schemas.openxmlformats.org/officeDocument/2006/relationships" xmlns:p="http://schemas.openxmlformats.org/presentationml/2006/main">
  <p:tag name="AS_UNIQUEID" val="813"/>
</p:tagLst>
</file>

<file path=ppt/tags/tag159.xml><?xml version="1.0" encoding="utf-8"?>
<p:tagLst xmlns:a="http://schemas.openxmlformats.org/drawingml/2006/main" xmlns:r="http://schemas.openxmlformats.org/officeDocument/2006/relationships" xmlns:p="http://schemas.openxmlformats.org/presentationml/2006/main">
  <p:tag name="AS_UNIQUEID" val="824"/>
</p:tagLst>
</file>

<file path=ppt/tags/tag16.xml><?xml version="1.0" encoding="utf-8"?>
<p:tagLst xmlns:a="http://schemas.openxmlformats.org/drawingml/2006/main" xmlns:r="http://schemas.openxmlformats.org/officeDocument/2006/relationships" xmlns:p="http://schemas.openxmlformats.org/presentationml/2006/main">
  <p:tag name="AS_UNIQUEID" val="4325"/>
</p:tagLst>
</file>

<file path=ppt/tags/tag160.xml><?xml version="1.0" encoding="utf-8"?>
<p:tagLst xmlns:a="http://schemas.openxmlformats.org/drawingml/2006/main" xmlns:r="http://schemas.openxmlformats.org/officeDocument/2006/relationships" xmlns:p="http://schemas.openxmlformats.org/presentationml/2006/main">
  <p:tag name="AS_UNIQUEID" val="814"/>
</p:tagLst>
</file>

<file path=ppt/tags/tag161.xml><?xml version="1.0" encoding="utf-8"?>
<p:tagLst xmlns:a="http://schemas.openxmlformats.org/drawingml/2006/main" xmlns:r="http://schemas.openxmlformats.org/officeDocument/2006/relationships" xmlns:p="http://schemas.openxmlformats.org/presentationml/2006/main">
  <p:tag name="AS_UNIQUEID" val="823"/>
</p:tagLst>
</file>

<file path=ppt/tags/tag162.xml><?xml version="1.0" encoding="utf-8"?>
<p:tagLst xmlns:a="http://schemas.openxmlformats.org/drawingml/2006/main" xmlns:r="http://schemas.openxmlformats.org/officeDocument/2006/relationships" xmlns:p="http://schemas.openxmlformats.org/presentationml/2006/main">
  <p:tag name="AS_UNIQUEID" val="813"/>
</p:tagLst>
</file>

<file path=ppt/tags/tag163.xml><?xml version="1.0" encoding="utf-8"?>
<p:tagLst xmlns:a="http://schemas.openxmlformats.org/drawingml/2006/main" xmlns:r="http://schemas.openxmlformats.org/officeDocument/2006/relationships" xmlns:p="http://schemas.openxmlformats.org/presentationml/2006/main">
  <p:tag name="AS_UNIQUEID" val="822"/>
</p:tagLst>
</file>

<file path=ppt/tags/tag164.xml><?xml version="1.0" encoding="utf-8"?>
<p:tagLst xmlns:a="http://schemas.openxmlformats.org/drawingml/2006/main" xmlns:r="http://schemas.openxmlformats.org/officeDocument/2006/relationships" xmlns:p="http://schemas.openxmlformats.org/presentationml/2006/main">
  <p:tag name="AS_UNIQUEID" val="823"/>
</p:tagLst>
</file>

<file path=ppt/tags/tag165.xml><?xml version="1.0" encoding="utf-8"?>
<p:tagLst xmlns:a="http://schemas.openxmlformats.org/drawingml/2006/main" xmlns:r="http://schemas.openxmlformats.org/officeDocument/2006/relationships" xmlns:p="http://schemas.openxmlformats.org/presentationml/2006/main">
  <p:tag name="AS_UNIQUEID" val="916"/>
</p:tagLst>
</file>

<file path=ppt/tags/tag166.xml><?xml version="1.0" encoding="utf-8"?>
<p:tagLst xmlns:a="http://schemas.openxmlformats.org/drawingml/2006/main" xmlns:r="http://schemas.openxmlformats.org/officeDocument/2006/relationships" xmlns:p="http://schemas.openxmlformats.org/presentationml/2006/main">
  <p:tag name="AS_UNIQUEID" val="917"/>
</p:tagLst>
</file>

<file path=ppt/tags/tag167.xml><?xml version="1.0" encoding="utf-8"?>
<p:tagLst xmlns:a="http://schemas.openxmlformats.org/drawingml/2006/main" xmlns:r="http://schemas.openxmlformats.org/officeDocument/2006/relationships" xmlns:p="http://schemas.openxmlformats.org/presentationml/2006/main">
  <p:tag name="AS_UNIQUEID" val="918"/>
</p:tagLst>
</file>

<file path=ppt/tags/tag168.xml><?xml version="1.0" encoding="utf-8"?>
<p:tagLst xmlns:a="http://schemas.openxmlformats.org/drawingml/2006/main" xmlns:r="http://schemas.openxmlformats.org/officeDocument/2006/relationships" xmlns:p="http://schemas.openxmlformats.org/presentationml/2006/main">
  <p:tag name="AS_UNIQUEID" val="919"/>
</p:tagLst>
</file>

<file path=ppt/tags/tag169.xml><?xml version="1.0" encoding="utf-8"?>
<p:tagLst xmlns:a="http://schemas.openxmlformats.org/drawingml/2006/main" xmlns:r="http://schemas.openxmlformats.org/officeDocument/2006/relationships" xmlns:p="http://schemas.openxmlformats.org/presentationml/2006/main">
  <p:tag name="AS_UNIQUEID" val="920"/>
</p:tagLst>
</file>

<file path=ppt/tags/tag17.xml><?xml version="1.0" encoding="utf-8"?>
<p:tagLst xmlns:a="http://schemas.openxmlformats.org/drawingml/2006/main" xmlns:r="http://schemas.openxmlformats.org/officeDocument/2006/relationships" xmlns:p="http://schemas.openxmlformats.org/presentationml/2006/main">
  <p:tag name="AS_UNIQUEID" val="4329"/>
</p:tagLst>
</file>

<file path=ppt/tags/tag170.xml><?xml version="1.0" encoding="utf-8"?>
<p:tagLst xmlns:a="http://schemas.openxmlformats.org/drawingml/2006/main" xmlns:r="http://schemas.openxmlformats.org/officeDocument/2006/relationships" xmlns:p="http://schemas.openxmlformats.org/presentationml/2006/main">
  <p:tag name="AS_UNIQUEID" val="921"/>
</p:tagLst>
</file>

<file path=ppt/tags/tag171.xml><?xml version="1.0" encoding="utf-8"?>
<p:tagLst xmlns:a="http://schemas.openxmlformats.org/drawingml/2006/main" xmlns:r="http://schemas.openxmlformats.org/officeDocument/2006/relationships" xmlns:p="http://schemas.openxmlformats.org/presentationml/2006/main">
  <p:tag name="AS_UNIQUEID" val="922"/>
</p:tagLst>
</file>

<file path=ppt/tags/tag172.xml><?xml version="1.0" encoding="utf-8"?>
<p:tagLst xmlns:a="http://schemas.openxmlformats.org/drawingml/2006/main" xmlns:r="http://schemas.openxmlformats.org/officeDocument/2006/relationships" xmlns:p="http://schemas.openxmlformats.org/presentationml/2006/main">
  <p:tag name="AS_UNIQUEID" val="923"/>
</p:tagLst>
</file>

<file path=ppt/tags/tag173.xml><?xml version="1.0" encoding="utf-8"?>
<p:tagLst xmlns:a="http://schemas.openxmlformats.org/drawingml/2006/main" xmlns:r="http://schemas.openxmlformats.org/officeDocument/2006/relationships" xmlns:p="http://schemas.openxmlformats.org/presentationml/2006/main">
  <p:tag name="AS_UNIQUEID" val="812"/>
</p:tagLst>
</file>

<file path=ppt/tags/tag174.xml><?xml version="1.0" encoding="utf-8"?>
<p:tagLst xmlns:a="http://schemas.openxmlformats.org/drawingml/2006/main" xmlns:r="http://schemas.openxmlformats.org/officeDocument/2006/relationships" xmlns:p="http://schemas.openxmlformats.org/presentationml/2006/main">
  <p:tag name="AS_UNIQUEID" val="821"/>
</p:tagLst>
</file>

<file path=ppt/tags/tag175.xml><?xml version="1.0" encoding="utf-8"?>
<p:tagLst xmlns:a="http://schemas.openxmlformats.org/drawingml/2006/main" xmlns:r="http://schemas.openxmlformats.org/officeDocument/2006/relationships" xmlns:p="http://schemas.openxmlformats.org/presentationml/2006/main">
  <p:tag name="AS_UNIQUEID" val="839"/>
</p:tagLst>
</file>

<file path=ppt/tags/tag176.xml><?xml version="1.0" encoding="utf-8"?>
<p:tagLst xmlns:a="http://schemas.openxmlformats.org/drawingml/2006/main" xmlns:r="http://schemas.openxmlformats.org/officeDocument/2006/relationships" xmlns:p="http://schemas.openxmlformats.org/presentationml/2006/main">
  <p:tag name="AS_UNIQUEID" val="813"/>
</p:tagLst>
</file>

<file path=ppt/tags/tag177.xml><?xml version="1.0" encoding="utf-8"?>
<p:tagLst xmlns:a="http://schemas.openxmlformats.org/drawingml/2006/main" xmlns:r="http://schemas.openxmlformats.org/officeDocument/2006/relationships" xmlns:p="http://schemas.openxmlformats.org/presentationml/2006/main">
  <p:tag name="AS_UNIQUEID" val="838"/>
</p:tagLst>
</file>

<file path=ppt/tags/tag178.xml><?xml version="1.0" encoding="utf-8"?>
<p:tagLst xmlns:a="http://schemas.openxmlformats.org/drawingml/2006/main" xmlns:r="http://schemas.openxmlformats.org/officeDocument/2006/relationships" xmlns:p="http://schemas.openxmlformats.org/presentationml/2006/main">
  <p:tag name="AS_UNIQUEID" val="820"/>
</p:tagLst>
</file>

<file path=ppt/tags/tag179.xml><?xml version="1.0" encoding="utf-8"?>
<p:tagLst xmlns:a="http://schemas.openxmlformats.org/drawingml/2006/main" xmlns:r="http://schemas.openxmlformats.org/officeDocument/2006/relationships" xmlns:p="http://schemas.openxmlformats.org/presentationml/2006/main">
  <p:tag name="AS_UNIQUEID" val="837"/>
</p:tagLst>
</file>

<file path=ppt/tags/tag18.xml><?xml version="1.0" encoding="utf-8"?>
<p:tagLst xmlns:a="http://schemas.openxmlformats.org/drawingml/2006/main" xmlns:r="http://schemas.openxmlformats.org/officeDocument/2006/relationships" xmlns:p="http://schemas.openxmlformats.org/presentationml/2006/main">
  <p:tag name="AS_UNIQUEID" val="4333"/>
</p:tagLst>
</file>

<file path=ppt/tags/tag180.xml><?xml version="1.0" encoding="utf-8"?>
<p:tagLst xmlns:a="http://schemas.openxmlformats.org/drawingml/2006/main" xmlns:r="http://schemas.openxmlformats.org/officeDocument/2006/relationships" xmlns:p="http://schemas.openxmlformats.org/presentationml/2006/main">
  <p:tag name="AS_UNIQUEID" val="813"/>
</p:tagLst>
</file>

<file path=ppt/tags/tag181.xml><?xml version="1.0" encoding="utf-8"?>
<p:tagLst xmlns:a="http://schemas.openxmlformats.org/drawingml/2006/main" xmlns:r="http://schemas.openxmlformats.org/officeDocument/2006/relationships" xmlns:p="http://schemas.openxmlformats.org/presentationml/2006/main">
  <p:tag name="AS_UNIQUEID" val="836"/>
</p:tagLst>
</file>

<file path=ppt/tags/tag182.xml><?xml version="1.0" encoding="utf-8"?>
<p:tagLst xmlns:a="http://schemas.openxmlformats.org/drawingml/2006/main" xmlns:r="http://schemas.openxmlformats.org/officeDocument/2006/relationships" xmlns:p="http://schemas.openxmlformats.org/presentationml/2006/main">
  <p:tag name="AS_UNIQUEID" val="819"/>
</p:tagLst>
</file>

<file path=ppt/tags/tag183.xml><?xml version="1.0" encoding="utf-8"?>
<p:tagLst xmlns:a="http://schemas.openxmlformats.org/drawingml/2006/main" xmlns:r="http://schemas.openxmlformats.org/officeDocument/2006/relationships" xmlns:p="http://schemas.openxmlformats.org/presentationml/2006/main">
  <p:tag name="AS_UNIQUEID" val="835"/>
</p:tagLst>
</file>

<file path=ppt/tags/tag184.xml><?xml version="1.0" encoding="utf-8"?>
<p:tagLst xmlns:a="http://schemas.openxmlformats.org/drawingml/2006/main" xmlns:r="http://schemas.openxmlformats.org/officeDocument/2006/relationships" xmlns:p="http://schemas.openxmlformats.org/presentationml/2006/main">
  <p:tag name="AS_UNIQUEID" val="813"/>
</p:tagLst>
</file>

<file path=ppt/tags/tag185.xml><?xml version="1.0" encoding="utf-8"?>
<p:tagLst xmlns:a="http://schemas.openxmlformats.org/drawingml/2006/main" xmlns:r="http://schemas.openxmlformats.org/officeDocument/2006/relationships" xmlns:p="http://schemas.openxmlformats.org/presentationml/2006/main">
  <p:tag name="AS_UNIQUEID" val="834"/>
</p:tagLst>
</file>

<file path=ppt/tags/tag186.xml><?xml version="1.0" encoding="utf-8"?>
<p:tagLst xmlns:a="http://schemas.openxmlformats.org/drawingml/2006/main" xmlns:r="http://schemas.openxmlformats.org/officeDocument/2006/relationships" xmlns:p="http://schemas.openxmlformats.org/presentationml/2006/main">
  <p:tag name="AS_UNIQUEID" val="818"/>
</p:tagLst>
</file>

<file path=ppt/tags/tag187.xml><?xml version="1.0" encoding="utf-8"?>
<p:tagLst xmlns:a="http://schemas.openxmlformats.org/drawingml/2006/main" xmlns:r="http://schemas.openxmlformats.org/officeDocument/2006/relationships" xmlns:p="http://schemas.openxmlformats.org/presentationml/2006/main">
  <p:tag name="AS_UNIQUEID" val="833"/>
</p:tagLst>
</file>

<file path=ppt/tags/tag188.xml><?xml version="1.0" encoding="utf-8"?>
<p:tagLst xmlns:a="http://schemas.openxmlformats.org/drawingml/2006/main" xmlns:r="http://schemas.openxmlformats.org/officeDocument/2006/relationships" xmlns:p="http://schemas.openxmlformats.org/presentationml/2006/main">
  <p:tag name="AS_UNIQUEID" val="813"/>
</p:tagLst>
</file>

<file path=ppt/tags/tag189.xml><?xml version="1.0" encoding="utf-8"?>
<p:tagLst xmlns:a="http://schemas.openxmlformats.org/drawingml/2006/main" xmlns:r="http://schemas.openxmlformats.org/officeDocument/2006/relationships" xmlns:p="http://schemas.openxmlformats.org/presentationml/2006/main">
  <p:tag name="AS_UNIQUEID" val="832"/>
</p:tagLst>
</file>

<file path=ppt/tags/tag19.xml><?xml version="1.0" encoding="utf-8"?>
<p:tagLst xmlns:a="http://schemas.openxmlformats.org/drawingml/2006/main" xmlns:r="http://schemas.openxmlformats.org/officeDocument/2006/relationships" xmlns:p="http://schemas.openxmlformats.org/presentationml/2006/main">
  <p:tag name="AS_UNIQUEID" val="4326"/>
</p:tagLst>
</file>

<file path=ppt/tags/tag190.xml><?xml version="1.0" encoding="utf-8"?>
<p:tagLst xmlns:a="http://schemas.openxmlformats.org/drawingml/2006/main" xmlns:r="http://schemas.openxmlformats.org/officeDocument/2006/relationships" xmlns:p="http://schemas.openxmlformats.org/presentationml/2006/main">
  <p:tag name="AS_UNIQUEID" val="817"/>
</p:tagLst>
</file>

<file path=ppt/tags/tag191.xml><?xml version="1.0" encoding="utf-8"?>
<p:tagLst xmlns:a="http://schemas.openxmlformats.org/drawingml/2006/main" xmlns:r="http://schemas.openxmlformats.org/officeDocument/2006/relationships" xmlns:p="http://schemas.openxmlformats.org/presentationml/2006/main">
  <p:tag name="AS_UNIQUEID" val="831"/>
</p:tagLst>
</file>

<file path=ppt/tags/tag192.xml><?xml version="1.0" encoding="utf-8"?>
<p:tagLst xmlns:a="http://schemas.openxmlformats.org/drawingml/2006/main" xmlns:r="http://schemas.openxmlformats.org/officeDocument/2006/relationships" xmlns:p="http://schemas.openxmlformats.org/presentationml/2006/main">
  <p:tag name="AS_UNIQUEID" val="813"/>
</p:tagLst>
</file>

<file path=ppt/tags/tag193.xml><?xml version="1.0" encoding="utf-8"?>
<p:tagLst xmlns:a="http://schemas.openxmlformats.org/drawingml/2006/main" xmlns:r="http://schemas.openxmlformats.org/officeDocument/2006/relationships" xmlns:p="http://schemas.openxmlformats.org/presentationml/2006/main">
  <p:tag name="AS_UNIQUEID" val="830"/>
</p:tagLst>
</file>

<file path=ppt/tags/tag194.xml><?xml version="1.0" encoding="utf-8"?>
<p:tagLst xmlns:a="http://schemas.openxmlformats.org/drawingml/2006/main" xmlns:r="http://schemas.openxmlformats.org/officeDocument/2006/relationships" xmlns:p="http://schemas.openxmlformats.org/presentationml/2006/main">
  <p:tag name="AS_UNIQUEID" val="816"/>
</p:tagLst>
</file>

<file path=ppt/tags/tag195.xml><?xml version="1.0" encoding="utf-8"?>
<p:tagLst xmlns:a="http://schemas.openxmlformats.org/drawingml/2006/main" xmlns:r="http://schemas.openxmlformats.org/officeDocument/2006/relationships" xmlns:p="http://schemas.openxmlformats.org/presentationml/2006/main">
  <p:tag name="AS_UNIQUEID" val="829"/>
</p:tagLst>
</file>

<file path=ppt/tags/tag196.xml><?xml version="1.0" encoding="utf-8"?>
<p:tagLst xmlns:a="http://schemas.openxmlformats.org/drawingml/2006/main" xmlns:r="http://schemas.openxmlformats.org/officeDocument/2006/relationships" xmlns:p="http://schemas.openxmlformats.org/presentationml/2006/main">
  <p:tag name="AS_UNIQUEID" val="813"/>
</p:tagLst>
</file>

<file path=ppt/tags/tag197.xml><?xml version="1.0" encoding="utf-8"?>
<p:tagLst xmlns:a="http://schemas.openxmlformats.org/drawingml/2006/main" xmlns:r="http://schemas.openxmlformats.org/officeDocument/2006/relationships" xmlns:p="http://schemas.openxmlformats.org/presentationml/2006/main">
  <p:tag name="AS_UNIQUEID" val="828"/>
</p:tagLst>
</file>

<file path=ppt/tags/tag198.xml><?xml version="1.0" encoding="utf-8"?>
<p:tagLst xmlns:a="http://schemas.openxmlformats.org/drawingml/2006/main" xmlns:r="http://schemas.openxmlformats.org/officeDocument/2006/relationships" xmlns:p="http://schemas.openxmlformats.org/presentationml/2006/main">
  <p:tag name="AS_UNIQUEID" val="815"/>
</p:tagLst>
</file>

<file path=ppt/tags/tag199.xml><?xml version="1.0" encoding="utf-8"?>
<p:tagLst xmlns:a="http://schemas.openxmlformats.org/drawingml/2006/main" xmlns:r="http://schemas.openxmlformats.org/officeDocument/2006/relationships" xmlns:p="http://schemas.openxmlformats.org/presentationml/2006/main">
  <p:tag name="AS_UNIQUEID" val="827"/>
</p:tagLst>
</file>

<file path=ppt/tags/tag2.xml><?xml version="1.0" encoding="utf-8"?>
<p:tagLst xmlns:a="http://schemas.openxmlformats.org/drawingml/2006/main" xmlns:r="http://schemas.openxmlformats.org/officeDocument/2006/relationships" xmlns:p="http://schemas.openxmlformats.org/presentationml/2006/main">
  <p:tag name="AS_UNIQUEID" val="4324"/>
</p:tagLst>
</file>

<file path=ppt/tags/tag20.xml><?xml version="1.0" encoding="utf-8"?>
<p:tagLst xmlns:a="http://schemas.openxmlformats.org/drawingml/2006/main" xmlns:r="http://schemas.openxmlformats.org/officeDocument/2006/relationships" xmlns:p="http://schemas.openxmlformats.org/presentationml/2006/main">
  <p:tag name="AS_UNIQUEID" val="4332"/>
</p:tagLst>
</file>

<file path=ppt/tags/tag200.xml><?xml version="1.0" encoding="utf-8"?>
<p:tagLst xmlns:a="http://schemas.openxmlformats.org/drawingml/2006/main" xmlns:r="http://schemas.openxmlformats.org/officeDocument/2006/relationships" xmlns:p="http://schemas.openxmlformats.org/presentationml/2006/main">
  <p:tag name="AS_UNIQUEID" val="813"/>
</p:tagLst>
</file>

<file path=ppt/tags/tag201.xml><?xml version="1.0" encoding="utf-8"?>
<p:tagLst xmlns:a="http://schemas.openxmlformats.org/drawingml/2006/main" xmlns:r="http://schemas.openxmlformats.org/officeDocument/2006/relationships" xmlns:p="http://schemas.openxmlformats.org/presentationml/2006/main">
  <p:tag name="AS_UNIQUEID" val="826"/>
</p:tagLst>
</file>

<file path=ppt/tags/tag202.xml><?xml version="1.0" encoding="utf-8"?>
<p:tagLst xmlns:a="http://schemas.openxmlformats.org/drawingml/2006/main" xmlns:r="http://schemas.openxmlformats.org/officeDocument/2006/relationships" xmlns:p="http://schemas.openxmlformats.org/presentationml/2006/main">
  <p:tag name="AS_UNIQUEID" val="814"/>
</p:tagLst>
</file>

<file path=ppt/tags/tag203.xml><?xml version="1.0" encoding="utf-8"?>
<p:tagLst xmlns:a="http://schemas.openxmlformats.org/drawingml/2006/main" xmlns:r="http://schemas.openxmlformats.org/officeDocument/2006/relationships" xmlns:p="http://schemas.openxmlformats.org/presentationml/2006/main">
  <p:tag name="AS_UNIQUEID" val="825"/>
</p:tagLst>
</file>

<file path=ppt/tags/tag204.xml><?xml version="1.0" encoding="utf-8"?>
<p:tagLst xmlns:a="http://schemas.openxmlformats.org/drawingml/2006/main" xmlns:r="http://schemas.openxmlformats.org/officeDocument/2006/relationships" xmlns:p="http://schemas.openxmlformats.org/presentationml/2006/main">
  <p:tag name="AS_UNIQUEID" val="813"/>
</p:tagLst>
</file>

<file path=ppt/tags/tag205.xml><?xml version="1.0" encoding="utf-8"?>
<p:tagLst xmlns:a="http://schemas.openxmlformats.org/drawingml/2006/main" xmlns:r="http://schemas.openxmlformats.org/officeDocument/2006/relationships" xmlns:p="http://schemas.openxmlformats.org/presentationml/2006/main">
  <p:tag name="AS_UNIQUEID" val="824"/>
</p:tagLst>
</file>

<file path=ppt/tags/tag206.xml><?xml version="1.0" encoding="utf-8"?>
<p:tagLst xmlns:a="http://schemas.openxmlformats.org/drawingml/2006/main" xmlns:r="http://schemas.openxmlformats.org/officeDocument/2006/relationships" xmlns:p="http://schemas.openxmlformats.org/presentationml/2006/main">
  <p:tag name="AS_UNIQUEID" val="4421"/>
</p:tagLst>
</file>

<file path=ppt/tags/tag207.xml><?xml version="1.0" encoding="utf-8"?>
<p:tagLst xmlns:a="http://schemas.openxmlformats.org/drawingml/2006/main" xmlns:r="http://schemas.openxmlformats.org/officeDocument/2006/relationships" xmlns:p="http://schemas.openxmlformats.org/presentationml/2006/main">
  <p:tag name="AS_UNIQUEID" val="4422"/>
</p:tagLst>
</file>

<file path=ppt/tags/tag208.xml><?xml version="1.0" encoding="utf-8"?>
<p:tagLst xmlns:a="http://schemas.openxmlformats.org/drawingml/2006/main" xmlns:r="http://schemas.openxmlformats.org/officeDocument/2006/relationships" xmlns:p="http://schemas.openxmlformats.org/presentationml/2006/main">
  <p:tag name="AS_UNIQUEID" val="4423"/>
</p:tagLst>
</file>

<file path=ppt/tags/tag209.xml><?xml version="1.0" encoding="utf-8"?>
<p:tagLst xmlns:a="http://schemas.openxmlformats.org/drawingml/2006/main" xmlns:r="http://schemas.openxmlformats.org/officeDocument/2006/relationships" xmlns:p="http://schemas.openxmlformats.org/presentationml/2006/main">
  <p:tag name="AS_UNIQUEID" val="4424"/>
</p:tagLst>
</file>

<file path=ppt/tags/tag21.xml><?xml version="1.0" encoding="utf-8"?>
<p:tagLst xmlns:a="http://schemas.openxmlformats.org/drawingml/2006/main" xmlns:r="http://schemas.openxmlformats.org/officeDocument/2006/relationships" xmlns:p="http://schemas.openxmlformats.org/presentationml/2006/main">
  <p:tag name="AS_UNIQUEID" val="819"/>
</p:tagLst>
</file>

<file path=ppt/tags/tag210.xml><?xml version="1.0" encoding="utf-8"?>
<p:tagLst xmlns:a="http://schemas.openxmlformats.org/drawingml/2006/main" xmlns:r="http://schemas.openxmlformats.org/officeDocument/2006/relationships" xmlns:p="http://schemas.openxmlformats.org/presentationml/2006/main">
  <p:tag name="AS_UNIQUEID" val="4425"/>
</p:tagLst>
</file>

<file path=ppt/tags/tag211.xml><?xml version="1.0" encoding="utf-8"?>
<p:tagLst xmlns:a="http://schemas.openxmlformats.org/drawingml/2006/main" xmlns:r="http://schemas.openxmlformats.org/officeDocument/2006/relationships" xmlns:p="http://schemas.openxmlformats.org/presentationml/2006/main">
  <p:tag name="AS_UNIQUEID" val="4426"/>
</p:tagLst>
</file>

<file path=ppt/tags/tag212.xml><?xml version="1.0" encoding="utf-8"?>
<p:tagLst xmlns:a="http://schemas.openxmlformats.org/drawingml/2006/main" xmlns:r="http://schemas.openxmlformats.org/officeDocument/2006/relationships" xmlns:p="http://schemas.openxmlformats.org/presentationml/2006/main">
  <p:tag name="AS_UNIQUEID" val="4324"/>
</p:tagLst>
</file>

<file path=ppt/tags/tag213.xml><?xml version="1.0" encoding="utf-8"?>
<p:tagLst xmlns:a="http://schemas.openxmlformats.org/drawingml/2006/main" xmlns:r="http://schemas.openxmlformats.org/officeDocument/2006/relationships" xmlns:p="http://schemas.openxmlformats.org/presentationml/2006/main">
  <p:tag name="AS_UNIQUEID" val="4331"/>
</p:tagLst>
</file>

<file path=ppt/tags/tag214.xml><?xml version="1.0" encoding="utf-8"?>
<p:tagLst xmlns:a="http://schemas.openxmlformats.org/drawingml/2006/main" xmlns:r="http://schemas.openxmlformats.org/officeDocument/2006/relationships" xmlns:p="http://schemas.openxmlformats.org/presentationml/2006/main">
  <p:tag name="AS_UNIQUEID" val="4344"/>
</p:tagLst>
</file>

<file path=ppt/tags/tag215.xml><?xml version="1.0" encoding="utf-8"?>
<p:tagLst xmlns:a="http://schemas.openxmlformats.org/drawingml/2006/main" xmlns:r="http://schemas.openxmlformats.org/officeDocument/2006/relationships" xmlns:p="http://schemas.openxmlformats.org/presentationml/2006/main">
  <p:tag name="AS_UNIQUEID" val="4325"/>
</p:tagLst>
</file>

<file path=ppt/tags/tag216.xml><?xml version="1.0" encoding="utf-8"?>
<p:tagLst xmlns:a="http://schemas.openxmlformats.org/drawingml/2006/main" xmlns:r="http://schemas.openxmlformats.org/officeDocument/2006/relationships" xmlns:p="http://schemas.openxmlformats.org/presentationml/2006/main">
  <p:tag name="AS_UNIQUEID" val="4343"/>
</p:tagLst>
</file>

<file path=ppt/tags/tag217.xml><?xml version="1.0" encoding="utf-8"?>
<p:tagLst xmlns:a="http://schemas.openxmlformats.org/drawingml/2006/main" xmlns:r="http://schemas.openxmlformats.org/officeDocument/2006/relationships" xmlns:p="http://schemas.openxmlformats.org/presentationml/2006/main">
  <p:tag name="AS_UNIQUEID" val="4330"/>
</p:tagLst>
</file>

<file path=ppt/tags/tag218.xml><?xml version="1.0" encoding="utf-8"?>
<p:tagLst xmlns:a="http://schemas.openxmlformats.org/drawingml/2006/main" xmlns:r="http://schemas.openxmlformats.org/officeDocument/2006/relationships" xmlns:p="http://schemas.openxmlformats.org/presentationml/2006/main">
  <p:tag name="AS_UNIQUEID" val="4342"/>
</p:tagLst>
</file>

<file path=ppt/tags/tag219.xml><?xml version="1.0" encoding="utf-8"?>
<p:tagLst xmlns:a="http://schemas.openxmlformats.org/drawingml/2006/main" xmlns:r="http://schemas.openxmlformats.org/officeDocument/2006/relationships" xmlns:p="http://schemas.openxmlformats.org/presentationml/2006/main">
  <p:tag name="AS_UNIQUEID" val="4325"/>
</p:tagLst>
</file>

<file path=ppt/tags/tag22.xml><?xml version="1.0" encoding="utf-8"?>
<p:tagLst xmlns:a="http://schemas.openxmlformats.org/drawingml/2006/main" xmlns:r="http://schemas.openxmlformats.org/officeDocument/2006/relationships" xmlns:p="http://schemas.openxmlformats.org/presentationml/2006/main">
  <p:tag name="AS_UNIQUEID" val="902"/>
</p:tagLst>
</file>

<file path=ppt/tags/tag220.xml><?xml version="1.0" encoding="utf-8"?>
<p:tagLst xmlns:a="http://schemas.openxmlformats.org/drawingml/2006/main" xmlns:r="http://schemas.openxmlformats.org/officeDocument/2006/relationships" xmlns:p="http://schemas.openxmlformats.org/presentationml/2006/main">
  <p:tag name="AS_UNIQUEID" val="4341"/>
</p:tagLst>
</file>

<file path=ppt/tags/tag221.xml><?xml version="1.0" encoding="utf-8"?>
<p:tagLst xmlns:a="http://schemas.openxmlformats.org/drawingml/2006/main" xmlns:r="http://schemas.openxmlformats.org/officeDocument/2006/relationships" xmlns:p="http://schemas.openxmlformats.org/presentationml/2006/main">
  <p:tag name="AS_UNIQUEID" val="4329"/>
</p:tagLst>
</file>

<file path=ppt/tags/tag222.xml><?xml version="1.0" encoding="utf-8"?>
<p:tagLst xmlns:a="http://schemas.openxmlformats.org/drawingml/2006/main" xmlns:r="http://schemas.openxmlformats.org/officeDocument/2006/relationships" xmlns:p="http://schemas.openxmlformats.org/presentationml/2006/main">
  <p:tag name="AS_UNIQUEID" val="4340"/>
</p:tagLst>
</file>

<file path=ppt/tags/tag223.xml><?xml version="1.0" encoding="utf-8"?>
<p:tagLst xmlns:a="http://schemas.openxmlformats.org/drawingml/2006/main" xmlns:r="http://schemas.openxmlformats.org/officeDocument/2006/relationships" xmlns:p="http://schemas.openxmlformats.org/presentationml/2006/main">
  <p:tag name="AS_UNIQUEID" val="4325"/>
</p:tagLst>
</file>

<file path=ppt/tags/tag224.xml><?xml version="1.0" encoding="utf-8"?>
<p:tagLst xmlns:a="http://schemas.openxmlformats.org/drawingml/2006/main" xmlns:r="http://schemas.openxmlformats.org/officeDocument/2006/relationships" xmlns:p="http://schemas.openxmlformats.org/presentationml/2006/main">
  <p:tag name="AS_UNIQUEID" val="4339"/>
</p:tagLst>
</file>

<file path=ppt/tags/tag225.xml><?xml version="1.0" encoding="utf-8"?>
<p:tagLst xmlns:a="http://schemas.openxmlformats.org/drawingml/2006/main" xmlns:r="http://schemas.openxmlformats.org/officeDocument/2006/relationships" xmlns:p="http://schemas.openxmlformats.org/presentationml/2006/main">
  <p:tag name="AS_UNIQUEID" val="4328"/>
</p:tagLst>
</file>

<file path=ppt/tags/tag226.xml><?xml version="1.0" encoding="utf-8"?>
<p:tagLst xmlns:a="http://schemas.openxmlformats.org/drawingml/2006/main" xmlns:r="http://schemas.openxmlformats.org/officeDocument/2006/relationships" xmlns:p="http://schemas.openxmlformats.org/presentationml/2006/main">
  <p:tag name="AS_UNIQUEID" val="4338"/>
</p:tagLst>
</file>

<file path=ppt/tags/tag227.xml><?xml version="1.0" encoding="utf-8"?>
<p:tagLst xmlns:a="http://schemas.openxmlformats.org/drawingml/2006/main" xmlns:r="http://schemas.openxmlformats.org/officeDocument/2006/relationships" xmlns:p="http://schemas.openxmlformats.org/presentationml/2006/main">
  <p:tag name="AS_UNIQUEID" val="4325"/>
</p:tagLst>
</file>

<file path=ppt/tags/tag228.xml><?xml version="1.0" encoding="utf-8"?>
<p:tagLst xmlns:a="http://schemas.openxmlformats.org/drawingml/2006/main" xmlns:r="http://schemas.openxmlformats.org/officeDocument/2006/relationships" xmlns:p="http://schemas.openxmlformats.org/presentationml/2006/main">
  <p:tag name="AS_UNIQUEID" val="4337"/>
</p:tagLst>
</file>

<file path=ppt/tags/tag229.xml><?xml version="1.0" encoding="utf-8"?>
<p:tagLst xmlns:a="http://schemas.openxmlformats.org/drawingml/2006/main" xmlns:r="http://schemas.openxmlformats.org/officeDocument/2006/relationships" xmlns:p="http://schemas.openxmlformats.org/presentationml/2006/main">
  <p:tag name="AS_UNIQUEID" val="4327"/>
</p:tagLst>
</file>

<file path=ppt/tags/tag23.xml><?xml version="1.0" encoding="utf-8"?>
<p:tagLst xmlns:a="http://schemas.openxmlformats.org/drawingml/2006/main" xmlns:r="http://schemas.openxmlformats.org/officeDocument/2006/relationships" xmlns:p="http://schemas.openxmlformats.org/presentationml/2006/main">
  <p:tag name="AS_UNIQUEID" val="903"/>
</p:tagLst>
</file>

<file path=ppt/tags/tag230.xml><?xml version="1.0" encoding="utf-8"?>
<p:tagLst xmlns:a="http://schemas.openxmlformats.org/drawingml/2006/main" xmlns:r="http://schemas.openxmlformats.org/officeDocument/2006/relationships" xmlns:p="http://schemas.openxmlformats.org/presentationml/2006/main">
  <p:tag name="AS_UNIQUEID" val="4336"/>
</p:tagLst>
</file>

<file path=ppt/tags/tag231.xml><?xml version="1.0" encoding="utf-8"?>
<p:tagLst xmlns:a="http://schemas.openxmlformats.org/drawingml/2006/main" xmlns:r="http://schemas.openxmlformats.org/officeDocument/2006/relationships" xmlns:p="http://schemas.openxmlformats.org/presentationml/2006/main">
  <p:tag name="AS_UNIQUEID" val="4325"/>
</p:tagLst>
</file>

<file path=ppt/tags/tag232.xml><?xml version="1.0" encoding="utf-8"?>
<p:tagLst xmlns:a="http://schemas.openxmlformats.org/drawingml/2006/main" xmlns:r="http://schemas.openxmlformats.org/officeDocument/2006/relationships" xmlns:p="http://schemas.openxmlformats.org/presentationml/2006/main">
  <p:tag name="AS_UNIQUEID" val="4335"/>
</p:tagLst>
</file>

<file path=ppt/tags/tag233.xml><?xml version="1.0" encoding="utf-8"?>
<p:tagLst xmlns:a="http://schemas.openxmlformats.org/drawingml/2006/main" xmlns:r="http://schemas.openxmlformats.org/officeDocument/2006/relationships" xmlns:p="http://schemas.openxmlformats.org/presentationml/2006/main">
  <p:tag name="AS_UNIQUEID" val="4326"/>
</p:tagLst>
</file>

<file path=ppt/tags/tag234.xml><?xml version="1.0" encoding="utf-8"?>
<p:tagLst xmlns:a="http://schemas.openxmlformats.org/drawingml/2006/main" xmlns:r="http://schemas.openxmlformats.org/officeDocument/2006/relationships" xmlns:p="http://schemas.openxmlformats.org/presentationml/2006/main">
  <p:tag name="AS_UNIQUEID" val="4334"/>
</p:tagLst>
</file>

<file path=ppt/tags/tag235.xml><?xml version="1.0" encoding="utf-8"?>
<p:tagLst xmlns:a="http://schemas.openxmlformats.org/drawingml/2006/main" xmlns:r="http://schemas.openxmlformats.org/officeDocument/2006/relationships" xmlns:p="http://schemas.openxmlformats.org/presentationml/2006/main">
  <p:tag name="AS_UNIQUEID" val="4325"/>
</p:tagLst>
</file>

<file path=ppt/tags/tag236.xml><?xml version="1.0" encoding="utf-8"?>
<p:tagLst xmlns:a="http://schemas.openxmlformats.org/drawingml/2006/main" xmlns:r="http://schemas.openxmlformats.org/officeDocument/2006/relationships" xmlns:p="http://schemas.openxmlformats.org/presentationml/2006/main">
  <p:tag name="AS_UNIQUEID" val="4333"/>
</p:tagLst>
</file>

<file path=ppt/tags/tag237.xml><?xml version="1.0" encoding="utf-8"?>
<p:tagLst xmlns:a="http://schemas.openxmlformats.org/drawingml/2006/main" xmlns:r="http://schemas.openxmlformats.org/officeDocument/2006/relationships" xmlns:p="http://schemas.openxmlformats.org/presentationml/2006/main">
  <p:tag name="AS_UNIQUEID" val="4412"/>
</p:tagLst>
</file>

<file path=ppt/tags/tag238.xml><?xml version="1.0" encoding="utf-8"?>
<p:tagLst xmlns:a="http://schemas.openxmlformats.org/drawingml/2006/main" xmlns:r="http://schemas.openxmlformats.org/officeDocument/2006/relationships" xmlns:p="http://schemas.openxmlformats.org/presentationml/2006/main">
  <p:tag name="AS_UNIQUEID" val="4324"/>
</p:tagLst>
</file>

<file path=ppt/tags/tag239.xml><?xml version="1.0" encoding="utf-8"?>
<p:tagLst xmlns:a="http://schemas.openxmlformats.org/drawingml/2006/main" xmlns:r="http://schemas.openxmlformats.org/officeDocument/2006/relationships" xmlns:p="http://schemas.openxmlformats.org/presentationml/2006/main">
  <p:tag name="AS_UNIQUEID" val="4331"/>
</p:tagLst>
</file>

<file path=ppt/tags/tag24.xml><?xml version="1.0" encoding="utf-8"?>
<p:tagLst xmlns:a="http://schemas.openxmlformats.org/drawingml/2006/main" xmlns:r="http://schemas.openxmlformats.org/officeDocument/2006/relationships" xmlns:p="http://schemas.openxmlformats.org/presentationml/2006/main">
  <p:tag name="AS_UNIQUEID" val="904"/>
</p:tagLst>
</file>

<file path=ppt/tags/tag240.xml><?xml version="1.0" encoding="utf-8"?>
<p:tagLst xmlns:a="http://schemas.openxmlformats.org/drawingml/2006/main" xmlns:r="http://schemas.openxmlformats.org/officeDocument/2006/relationships" xmlns:p="http://schemas.openxmlformats.org/presentationml/2006/main">
  <p:tag name="AS_UNIQUEID" val="4328"/>
</p:tagLst>
</file>

<file path=ppt/tags/tag241.xml><?xml version="1.0" encoding="utf-8"?>
<p:tagLst xmlns:a="http://schemas.openxmlformats.org/drawingml/2006/main" xmlns:r="http://schemas.openxmlformats.org/officeDocument/2006/relationships" xmlns:p="http://schemas.openxmlformats.org/presentationml/2006/main">
  <p:tag name="AS_UNIQUEID" val="4333"/>
</p:tagLst>
</file>

<file path=ppt/tags/tag242.xml><?xml version="1.0" encoding="utf-8"?>
<p:tagLst xmlns:a="http://schemas.openxmlformats.org/drawingml/2006/main" xmlns:r="http://schemas.openxmlformats.org/officeDocument/2006/relationships" xmlns:p="http://schemas.openxmlformats.org/presentationml/2006/main">
  <p:tag name="AS_UNIQUEID" val="4325"/>
</p:tagLst>
</file>

<file path=ppt/tags/tag243.xml><?xml version="1.0" encoding="utf-8"?>
<p:tagLst xmlns:a="http://schemas.openxmlformats.org/drawingml/2006/main" xmlns:r="http://schemas.openxmlformats.org/officeDocument/2006/relationships" xmlns:p="http://schemas.openxmlformats.org/presentationml/2006/main">
  <p:tag name="AS_UNIQUEID" val="4332"/>
</p:tagLst>
</file>

<file path=ppt/tags/tag244.xml><?xml version="1.0" encoding="utf-8"?>
<p:tagLst xmlns:a="http://schemas.openxmlformats.org/drawingml/2006/main" xmlns:r="http://schemas.openxmlformats.org/officeDocument/2006/relationships" xmlns:p="http://schemas.openxmlformats.org/presentationml/2006/main">
  <p:tag name="AS_UNIQUEID" val="817"/>
</p:tagLst>
</file>

<file path=ppt/tags/tag245.xml><?xml version="1.0" encoding="utf-8"?>
<p:tagLst xmlns:a="http://schemas.openxmlformats.org/drawingml/2006/main" xmlns:r="http://schemas.openxmlformats.org/officeDocument/2006/relationships" xmlns:p="http://schemas.openxmlformats.org/presentationml/2006/main">
  <p:tag name="AS_UNIQUEID" val="902"/>
</p:tagLst>
</file>

<file path=ppt/tags/tag246.xml><?xml version="1.0" encoding="utf-8"?>
<p:tagLst xmlns:a="http://schemas.openxmlformats.org/drawingml/2006/main" xmlns:r="http://schemas.openxmlformats.org/officeDocument/2006/relationships" xmlns:p="http://schemas.openxmlformats.org/presentationml/2006/main">
  <p:tag name="AS_UNIQUEID" val="903"/>
</p:tagLst>
</file>

<file path=ppt/tags/tag247.xml><?xml version="1.0" encoding="utf-8"?>
<p:tagLst xmlns:a="http://schemas.openxmlformats.org/drawingml/2006/main" xmlns:r="http://schemas.openxmlformats.org/officeDocument/2006/relationships" xmlns:p="http://schemas.openxmlformats.org/presentationml/2006/main">
  <p:tag name="AS_UNIQUEID" val="904"/>
</p:tagLst>
</file>

<file path=ppt/tags/tag248.xml><?xml version="1.0" encoding="utf-8"?>
<p:tagLst xmlns:a="http://schemas.openxmlformats.org/drawingml/2006/main" xmlns:r="http://schemas.openxmlformats.org/officeDocument/2006/relationships" xmlns:p="http://schemas.openxmlformats.org/presentationml/2006/main">
  <p:tag name="AS_UNIQUEID" val="905"/>
</p:tagLst>
</file>

<file path=ppt/tags/tag249.xml><?xml version="1.0" encoding="utf-8"?>
<p:tagLst xmlns:a="http://schemas.openxmlformats.org/drawingml/2006/main" xmlns:r="http://schemas.openxmlformats.org/officeDocument/2006/relationships" xmlns:p="http://schemas.openxmlformats.org/presentationml/2006/main">
  <p:tag name="AS_UNIQUEID" val="811"/>
</p:tagLst>
</file>

<file path=ppt/tags/tag25.xml><?xml version="1.0" encoding="utf-8"?>
<p:tagLst xmlns:a="http://schemas.openxmlformats.org/drawingml/2006/main" xmlns:r="http://schemas.openxmlformats.org/officeDocument/2006/relationships" xmlns:p="http://schemas.openxmlformats.org/presentationml/2006/main">
  <p:tag name="AS_UNIQUEID" val="811"/>
</p:tagLst>
</file>

<file path=ppt/tags/tag250.xml><?xml version="1.0" encoding="utf-8"?>
<p:tagLst xmlns:a="http://schemas.openxmlformats.org/drawingml/2006/main" xmlns:r="http://schemas.openxmlformats.org/officeDocument/2006/relationships" xmlns:p="http://schemas.openxmlformats.org/presentationml/2006/main">
  <p:tag name="AS_UNIQUEID" val="816"/>
</p:tagLst>
</file>

<file path=ppt/tags/tag251.xml><?xml version="1.0" encoding="utf-8"?>
<p:tagLst xmlns:a="http://schemas.openxmlformats.org/drawingml/2006/main" xmlns:r="http://schemas.openxmlformats.org/officeDocument/2006/relationships" xmlns:p="http://schemas.openxmlformats.org/presentationml/2006/main">
  <p:tag name="AS_UNIQUEID" val="825"/>
</p:tagLst>
</file>

<file path=ppt/tags/tag252.xml><?xml version="1.0" encoding="utf-8"?>
<p:tagLst xmlns:a="http://schemas.openxmlformats.org/drawingml/2006/main" xmlns:r="http://schemas.openxmlformats.org/officeDocument/2006/relationships" xmlns:p="http://schemas.openxmlformats.org/presentationml/2006/main">
  <p:tag name="AS_UNIQUEID" val="812"/>
</p:tagLst>
</file>

<file path=ppt/tags/tag253.xml><?xml version="1.0" encoding="utf-8"?>
<p:tagLst xmlns:a="http://schemas.openxmlformats.org/drawingml/2006/main" xmlns:r="http://schemas.openxmlformats.org/officeDocument/2006/relationships" xmlns:p="http://schemas.openxmlformats.org/presentationml/2006/main">
  <p:tag name="AS_UNIQUEID" val="824"/>
</p:tagLst>
</file>

<file path=ppt/tags/tag254.xml><?xml version="1.0" encoding="utf-8"?>
<p:tagLst xmlns:a="http://schemas.openxmlformats.org/drawingml/2006/main" xmlns:r="http://schemas.openxmlformats.org/officeDocument/2006/relationships" xmlns:p="http://schemas.openxmlformats.org/presentationml/2006/main">
  <p:tag name="AS_UNIQUEID" val="815"/>
</p:tagLst>
</file>

<file path=ppt/tags/tag255.xml><?xml version="1.0" encoding="utf-8"?>
<p:tagLst xmlns:a="http://schemas.openxmlformats.org/drawingml/2006/main" xmlns:r="http://schemas.openxmlformats.org/officeDocument/2006/relationships" xmlns:p="http://schemas.openxmlformats.org/presentationml/2006/main">
  <p:tag name="AS_UNIQUEID" val="823"/>
</p:tagLst>
</file>

<file path=ppt/tags/tag256.xml><?xml version="1.0" encoding="utf-8"?>
<p:tagLst xmlns:a="http://schemas.openxmlformats.org/drawingml/2006/main" xmlns:r="http://schemas.openxmlformats.org/officeDocument/2006/relationships" xmlns:p="http://schemas.openxmlformats.org/presentationml/2006/main">
  <p:tag name="AS_UNIQUEID" val="812"/>
</p:tagLst>
</file>

<file path=ppt/tags/tag257.xml><?xml version="1.0" encoding="utf-8"?>
<p:tagLst xmlns:a="http://schemas.openxmlformats.org/drawingml/2006/main" xmlns:r="http://schemas.openxmlformats.org/officeDocument/2006/relationships" xmlns:p="http://schemas.openxmlformats.org/presentationml/2006/main">
  <p:tag name="AS_UNIQUEID" val="822"/>
</p:tagLst>
</file>

<file path=ppt/tags/tag258.xml><?xml version="1.0" encoding="utf-8"?>
<p:tagLst xmlns:a="http://schemas.openxmlformats.org/drawingml/2006/main" xmlns:r="http://schemas.openxmlformats.org/officeDocument/2006/relationships" xmlns:p="http://schemas.openxmlformats.org/presentationml/2006/main">
  <p:tag name="AS_UNIQUEID" val="814"/>
</p:tagLst>
</file>

<file path=ppt/tags/tag259.xml><?xml version="1.0" encoding="utf-8"?>
<p:tagLst xmlns:a="http://schemas.openxmlformats.org/drawingml/2006/main" xmlns:r="http://schemas.openxmlformats.org/officeDocument/2006/relationships" xmlns:p="http://schemas.openxmlformats.org/presentationml/2006/main">
  <p:tag name="AS_UNIQUEID" val="821"/>
</p:tagLst>
</file>

<file path=ppt/tags/tag26.xml><?xml version="1.0" encoding="utf-8"?>
<p:tagLst xmlns:a="http://schemas.openxmlformats.org/drawingml/2006/main" xmlns:r="http://schemas.openxmlformats.org/officeDocument/2006/relationships" xmlns:p="http://schemas.openxmlformats.org/presentationml/2006/main">
  <p:tag name="AS_UNIQUEID" val="817"/>
</p:tagLst>
</file>

<file path=ppt/tags/tag260.xml><?xml version="1.0" encoding="utf-8"?>
<p:tagLst xmlns:a="http://schemas.openxmlformats.org/drawingml/2006/main" xmlns:r="http://schemas.openxmlformats.org/officeDocument/2006/relationships" xmlns:p="http://schemas.openxmlformats.org/presentationml/2006/main">
  <p:tag name="AS_UNIQUEID" val="812"/>
</p:tagLst>
</file>

<file path=ppt/tags/tag261.xml><?xml version="1.0" encoding="utf-8"?>
<p:tagLst xmlns:a="http://schemas.openxmlformats.org/drawingml/2006/main" xmlns:r="http://schemas.openxmlformats.org/officeDocument/2006/relationships" xmlns:p="http://schemas.openxmlformats.org/presentationml/2006/main">
  <p:tag name="AS_UNIQUEID" val="820"/>
</p:tagLst>
</file>

<file path=ppt/tags/tag262.xml><?xml version="1.0" encoding="utf-8"?>
<p:tagLst xmlns:a="http://schemas.openxmlformats.org/drawingml/2006/main" xmlns:r="http://schemas.openxmlformats.org/officeDocument/2006/relationships" xmlns:p="http://schemas.openxmlformats.org/presentationml/2006/main">
  <p:tag name="AS_UNIQUEID" val="813"/>
</p:tagLst>
</file>

<file path=ppt/tags/tag263.xml><?xml version="1.0" encoding="utf-8"?>
<p:tagLst xmlns:a="http://schemas.openxmlformats.org/drawingml/2006/main" xmlns:r="http://schemas.openxmlformats.org/officeDocument/2006/relationships" xmlns:p="http://schemas.openxmlformats.org/presentationml/2006/main">
  <p:tag name="AS_UNIQUEID" val="819"/>
</p:tagLst>
</file>

<file path=ppt/tags/tag264.xml><?xml version="1.0" encoding="utf-8"?>
<p:tagLst xmlns:a="http://schemas.openxmlformats.org/drawingml/2006/main" xmlns:r="http://schemas.openxmlformats.org/officeDocument/2006/relationships" xmlns:p="http://schemas.openxmlformats.org/presentationml/2006/main">
  <p:tag name="AS_UNIQUEID" val="812"/>
</p:tagLst>
</file>

<file path=ppt/tags/tag265.xml><?xml version="1.0" encoding="utf-8"?>
<p:tagLst xmlns:a="http://schemas.openxmlformats.org/drawingml/2006/main" xmlns:r="http://schemas.openxmlformats.org/officeDocument/2006/relationships" xmlns:p="http://schemas.openxmlformats.org/presentationml/2006/main">
  <p:tag name="AS_UNIQUEID" val="818"/>
</p:tagLst>
</file>

<file path=ppt/tags/tag266.xml><?xml version="1.0" encoding="utf-8"?>
<p:tagLst xmlns:a="http://schemas.openxmlformats.org/drawingml/2006/main" xmlns:r="http://schemas.openxmlformats.org/officeDocument/2006/relationships" xmlns:p="http://schemas.openxmlformats.org/presentationml/2006/main">
  <p:tag name="AS_UNIQUEID" val="809"/>
</p:tagLst>
</file>

<file path=ppt/tags/tag267.xml><?xml version="1.0" encoding="utf-8"?>
<p:tagLst xmlns:a="http://schemas.openxmlformats.org/drawingml/2006/main" xmlns:r="http://schemas.openxmlformats.org/officeDocument/2006/relationships" xmlns:p="http://schemas.openxmlformats.org/presentationml/2006/main">
  <p:tag name="AS_UNIQUEID" val="810"/>
</p:tagLst>
</file>

<file path=ppt/tags/tag268.xml><?xml version="1.0" encoding="utf-8"?>
<p:tagLst xmlns:a="http://schemas.openxmlformats.org/drawingml/2006/main" xmlns:r="http://schemas.openxmlformats.org/officeDocument/2006/relationships" xmlns:p="http://schemas.openxmlformats.org/presentationml/2006/main">
  <p:tag name="AS_UNIQUEID" val="4330"/>
</p:tagLst>
</file>

<file path=ppt/tags/tag269.xml><?xml version="1.0" encoding="utf-8"?>
<p:tagLst xmlns:a="http://schemas.openxmlformats.org/drawingml/2006/main" xmlns:r="http://schemas.openxmlformats.org/officeDocument/2006/relationships" xmlns:p="http://schemas.openxmlformats.org/presentationml/2006/main">
  <p:tag name="AS_UNIQUEID" val="4409"/>
</p:tagLst>
</file>

<file path=ppt/tags/tag27.xml><?xml version="1.0" encoding="utf-8"?>
<p:tagLst xmlns:a="http://schemas.openxmlformats.org/drawingml/2006/main" xmlns:r="http://schemas.openxmlformats.org/officeDocument/2006/relationships" xmlns:p="http://schemas.openxmlformats.org/presentationml/2006/main">
  <p:tag name="AS_UNIQUEID" val="825"/>
</p:tagLst>
</file>

<file path=ppt/tags/tag270.xml><?xml version="1.0" encoding="utf-8"?>
<p:tagLst xmlns:a="http://schemas.openxmlformats.org/drawingml/2006/main" xmlns:r="http://schemas.openxmlformats.org/officeDocument/2006/relationships" xmlns:p="http://schemas.openxmlformats.org/presentationml/2006/main">
  <p:tag name="AS_UNIQUEID" val="4324"/>
</p:tagLst>
</file>

<file path=ppt/tags/tag271.xml><?xml version="1.0" encoding="utf-8"?>
<p:tagLst xmlns:a="http://schemas.openxmlformats.org/drawingml/2006/main" xmlns:r="http://schemas.openxmlformats.org/officeDocument/2006/relationships" xmlns:p="http://schemas.openxmlformats.org/presentationml/2006/main">
  <p:tag name="AS_UNIQUEID" val="4328"/>
</p:tagLst>
</file>

<file path=ppt/tags/tag272.xml><?xml version="1.0" encoding="utf-8"?>
<p:tagLst xmlns:a="http://schemas.openxmlformats.org/drawingml/2006/main" xmlns:r="http://schemas.openxmlformats.org/officeDocument/2006/relationships" xmlns:p="http://schemas.openxmlformats.org/presentationml/2006/main">
  <p:tag name="AS_UNIQUEID" val="4332"/>
</p:tagLst>
</file>

<file path=ppt/tags/tag273.xml><?xml version="1.0" encoding="utf-8"?>
<p:tagLst xmlns:a="http://schemas.openxmlformats.org/drawingml/2006/main" xmlns:r="http://schemas.openxmlformats.org/officeDocument/2006/relationships" xmlns:p="http://schemas.openxmlformats.org/presentationml/2006/main">
  <p:tag name="AS_UNIQUEID" val="4325"/>
</p:tagLst>
</file>

<file path=ppt/tags/tag274.xml><?xml version="1.0" encoding="utf-8"?>
<p:tagLst xmlns:a="http://schemas.openxmlformats.org/drawingml/2006/main" xmlns:r="http://schemas.openxmlformats.org/officeDocument/2006/relationships" xmlns:p="http://schemas.openxmlformats.org/presentationml/2006/main">
  <p:tag name="AS_UNIQUEID" val="4331"/>
</p:tagLst>
</file>

<file path=ppt/tags/tag275.xml><?xml version="1.0" encoding="utf-8"?>
<p:tagLst xmlns:a="http://schemas.openxmlformats.org/drawingml/2006/main" xmlns:r="http://schemas.openxmlformats.org/officeDocument/2006/relationships" xmlns:p="http://schemas.openxmlformats.org/presentationml/2006/main">
  <p:tag name="AS_UNIQUEID" val="4332"/>
</p:tagLst>
</file>

<file path=ppt/tags/tag276.xml><?xml version="1.0" encoding="utf-8"?>
<p:tagLst xmlns:a="http://schemas.openxmlformats.org/drawingml/2006/main" xmlns:r="http://schemas.openxmlformats.org/officeDocument/2006/relationships" xmlns:p="http://schemas.openxmlformats.org/presentationml/2006/main">
  <p:tag name="AS_UNIQUEID" val="4415"/>
</p:tagLst>
</file>

<file path=ppt/tags/tag277.xml><?xml version="1.0" encoding="utf-8"?>
<p:tagLst xmlns:a="http://schemas.openxmlformats.org/drawingml/2006/main" xmlns:r="http://schemas.openxmlformats.org/officeDocument/2006/relationships" xmlns:p="http://schemas.openxmlformats.org/presentationml/2006/main">
  <p:tag name="AS_UNIQUEID" val="4416"/>
</p:tagLst>
</file>

<file path=ppt/tags/tag278.xml><?xml version="1.0" encoding="utf-8"?>
<p:tagLst xmlns:a="http://schemas.openxmlformats.org/drawingml/2006/main" xmlns:r="http://schemas.openxmlformats.org/officeDocument/2006/relationships" xmlns:p="http://schemas.openxmlformats.org/presentationml/2006/main">
  <p:tag name="AS_UNIQUEID" val="4417"/>
</p:tagLst>
</file>

<file path=ppt/tags/tag279.xml><?xml version="1.0" encoding="utf-8"?>
<p:tagLst xmlns:a="http://schemas.openxmlformats.org/drawingml/2006/main" xmlns:r="http://schemas.openxmlformats.org/officeDocument/2006/relationships" xmlns:p="http://schemas.openxmlformats.org/presentationml/2006/main">
  <p:tag name="AS_UNIQUEID" val="4324"/>
</p:tagLst>
</file>

<file path=ppt/tags/tag28.xml><?xml version="1.0" encoding="utf-8"?>
<p:tagLst xmlns:a="http://schemas.openxmlformats.org/drawingml/2006/main" xmlns:r="http://schemas.openxmlformats.org/officeDocument/2006/relationships" xmlns:p="http://schemas.openxmlformats.org/presentationml/2006/main">
  <p:tag name="AS_UNIQUEID" val="812"/>
</p:tagLst>
</file>

<file path=ppt/tags/tag280.xml><?xml version="1.0" encoding="utf-8"?>
<p:tagLst xmlns:a="http://schemas.openxmlformats.org/drawingml/2006/main" xmlns:r="http://schemas.openxmlformats.org/officeDocument/2006/relationships" xmlns:p="http://schemas.openxmlformats.org/presentationml/2006/main">
  <p:tag name="AS_UNIQUEID" val="4330"/>
</p:tagLst>
</file>

<file path=ppt/tags/tag281.xml><?xml version="1.0" encoding="utf-8"?>
<p:tagLst xmlns:a="http://schemas.openxmlformats.org/drawingml/2006/main" xmlns:r="http://schemas.openxmlformats.org/officeDocument/2006/relationships" xmlns:p="http://schemas.openxmlformats.org/presentationml/2006/main">
  <p:tag name="AS_UNIQUEID" val="4338"/>
</p:tagLst>
</file>

<file path=ppt/tags/tag282.xml><?xml version="1.0" encoding="utf-8"?>
<p:tagLst xmlns:a="http://schemas.openxmlformats.org/drawingml/2006/main" xmlns:r="http://schemas.openxmlformats.org/officeDocument/2006/relationships" xmlns:p="http://schemas.openxmlformats.org/presentationml/2006/main">
  <p:tag name="AS_UNIQUEID" val="4325"/>
</p:tagLst>
</file>

<file path=ppt/tags/tag283.xml><?xml version="1.0" encoding="utf-8"?>
<p:tagLst xmlns:a="http://schemas.openxmlformats.org/drawingml/2006/main" xmlns:r="http://schemas.openxmlformats.org/officeDocument/2006/relationships" xmlns:p="http://schemas.openxmlformats.org/presentationml/2006/main">
  <p:tag name="AS_UNIQUEID" val="4337"/>
</p:tagLst>
</file>

<file path=ppt/tags/tag284.xml><?xml version="1.0" encoding="utf-8"?>
<p:tagLst xmlns:a="http://schemas.openxmlformats.org/drawingml/2006/main" xmlns:r="http://schemas.openxmlformats.org/officeDocument/2006/relationships" xmlns:p="http://schemas.openxmlformats.org/presentationml/2006/main">
  <p:tag name="AS_UNIQUEID" val="4329"/>
</p:tagLst>
</file>

<file path=ppt/tags/tag285.xml><?xml version="1.0" encoding="utf-8"?>
<p:tagLst xmlns:a="http://schemas.openxmlformats.org/drawingml/2006/main" xmlns:r="http://schemas.openxmlformats.org/officeDocument/2006/relationships" xmlns:p="http://schemas.openxmlformats.org/presentationml/2006/main">
  <p:tag name="AS_UNIQUEID" val="4336"/>
</p:tagLst>
</file>

<file path=ppt/tags/tag286.xml><?xml version="1.0" encoding="utf-8"?>
<p:tagLst xmlns:a="http://schemas.openxmlformats.org/drawingml/2006/main" xmlns:r="http://schemas.openxmlformats.org/officeDocument/2006/relationships" xmlns:p="http://schemas.openxmlformats.org/presentationml/2006/main">
  <p:tag name="AS_UNIQUEID" val="4325"/>
</p:tagLst>
</file>

<file path=ppt/tags/tag287.xml><?xml version="1.0" encoding="utf-8"?>
<p:tagLst xmlns:a="http://schemas.openxmlformats.org/drawingml/2006/main" xmlns:r="http://schemas.openxmlformats.org/officeDocument/2006/relationships" xmlns:p="http://schemas.openxmlformats.org/presentationml/2006/main">
  <p:tag name="AS_UNIQUEID" val="4335"/>
</p:tagLst>
</file>

<file path=ppt/tags/tag288.xml><?xml version="1.0" encoding="utf-8"?>
<p:tagLst xmlns:a="http://schemas.openxmlformats.org/drawingml/2006/main" xmlns:r="http://schemas.openxmlformats.org/officeDocument/2006/relationships" xmlns:p="http://schemas.openxmlformats.org/presentationml/2006/main">
  <p:tag name="AS_UNIQUEID" val="4328"/>
</p:tagLst>
</file>

<file path=ppt/tags/tag289.xml><?xml version="1.0" encoding="utf-8"?>
<p:tagLst xmlns:a="http://schemas.openxmlformats.org/drawingml/2006/main" xmlns:r="http://schemas.openxmlformats.org/officeDocument/2006/relationships" xmlns:p="http://schemas.openxmlformats.org/presentationml/2006/main">
  <p:tag name="AS_UNIQUEID" val="4334"/>
</p:tagLst>
</file>

<file path=ppt/tags/tag29.xml><?xml version="1.0" encoding="utf-8"?>
<p:tagLst xmlns:a="http://schemas.openxmlformats.org/drawingml/2006/main" xmlns:r="http://schemas.openxmlformats.org/officeDocument/2006/relationships" xmlns:p="http://schemas.openxmlformats.org/presentationml/2006/main">
  <p:tag name="AS_UNIQUEID" val="824"/>
</p:tagLst>
</file>

<file path=ppt/tags/tag290.xml><?xml version="1.0" encoding="utf-8"?>
<p:tagLst xmlns:a="http://schemas.openxmlformats.org/drawingml/2006/main" xmlns:r="http://schemas.openxmlformats.org/officeDocument/2006/relationships" xmlns:p="http://schemas.openxmlformats.org/presentationml/2006/main">
  <p:tag name="AS_UNIQUEID" val="4325"/>
</p:tagLst>
</file>

<file path=ppt/tags/tag291.xml><?xml version="1.0" encoding="utf-8"?>
<p:tagLst xmlns:a="http://schemas.openxmlformats.org/drawingml/2006/main" xmlns:r="http://schemas.openxmlformats.org/officeDocument/2006/relationships" xmlns:p="http://schemas.openxmlformats.org/presentationml/2006/main">
  <p:tag name="AS_UNIQUEID" val="4333"/>
</p:tagLst>
</file>

<file path=ppt/tags/tag292.xml><?xml version="1.0" encoding="utf-8"?>
<p:tagLst xmlns:a="http://schemas.openxmlformats.org/drawingml/2006/main" xmlns:r="http://schemas.openxmlformats.org/officeDocument/2006/relationships" xmlns:p="http://schemas.openxmlformats.org/presentationml/2006/main">
  <p:tag name="AS_UNIQUEID" val="4330"/>
</p:tagLst>
</file>

<file path=ppt/tags/tag293.xml><?xml version="1.0" encoding="utf-8"?>
<p:tagLst xmlns:a="http://schemas.openxmlformats.org/drawingml/2006/main" xmlns:r="http://schemas.openxmlformats.org/officeDocument/2006/relationships" xmlns:p="http://schemas.openxmlformats.org/presentationml/2006/main">
  <p:tag name="AS_UNIQUEID" val="4331"/>
</p:tagLst>
</file>

<file path=ppt/tags/tag294.xml><?xml version="1.0" encoding="utf-8"?>
<p:tagLst xmlns:a="http://schemas.openxmlformats.org/drawingml/2006/main" xmlns:r="http://schemas.openxmlformats.org/officeDocument/2006/relationships" xmlns:p="http://schemas.openxmlformats.org/presentationml/2006/main">
  <p:tag name="AS_UNIQUEID" val="4325"/>
</p:tagLst>
</file>

<file path=ppt/tags/tag295.xml><?xml version="1.0" encoding="utf-8"?>
<p:tagLst xmlns:a="http://schemas.openxmlformats.org/drawingml/2006/main" xmlns:r="http://schemas.openxmlformats.org/officeDocument/2006/relationships" xmlns:p="http://schemas.openxmlformats.org/presentationml/2006/main">
  <p:tag name="AS_UNIQUEID" val="4326"/>
</p:tagLst>
</file>

<file path=ppt/tags/tag296.xml><?xml version="1.0" encoding="utf-8"?>
<p:tagLst xmlns:a="http://schemas.openxmlformats.org/drawingml/2006/main" xmlns:r="http://schemas.openxmlformats.org/officeDocument/2006/relationships" xmlns:p="http://schemas.openxmlformats.org/presentationml/2006/main">
  <p:tag name="AS_UNIQUEID" val="4326"/>
</p:tagLst>
</file>

<file path=ppt/tags/tag297.xml><?xml version="1.0" encoding="utf-8"?>
<p:tagLst xmlns:a="http://schemas.openxmlformats.org/drawingml/2006/main" xmlns:r="http://schemas.openxmlformats.org/officeDocument/2006/relationships" xmlns:p="http://schemas.openxmlformats.org/presentationml/2006/main">
  <p:tag name="AS_UNIQUEID" val="812"/>
</p:tagLst>
</file>

<file path=ppt/tags/tag298.xml><?xml version="1.0" encoding="utf-8"?>
<p:tagLst xmlns:a="http://schemas.openxmlformats.org/drawingml/2006/main" xmlns:r="http://schemas.openxmlformats.org/officeDocument/2006/relationships" xmlns:p="http://schemas.openxmlformats.org/presentationml/2006/main">
  <p:tag name="AS_UNIQUEID" val="4426"/>
</p:tagLst>
</file>

<file path=ppt/tags/tag299.xml><?xml version="1.0" encoding="utf-8"?>
<p:tagLst xmlns:a="http://schemas.openxmlformats.org/drawingml/2006/main" xmlns:r="http://schemas.openxmlformats.org/officeDocument/2006/relationships" xmlns:p="http://schemas.openxmlformats.org/presentationml/2006/main">
  <p:tag name="AS_UNIQUEID" val="902"/>
</p:tagLst>
</file>

<file path=ppt/tags/tag3.xml><?xml version="1.0" encoding="utf-8"?>
<p:tagLst xmlns:a="http://schemas.openxmlformats.org/drawingml/2006/main" xmlns:r="http://schemas.openxmlformats.org/officeDocument/2006/relationships" xmlns:p="http://schemas.openxmlformats.org/presentationml/2006/main">
  <p:tag name="AS_UNIQUEID" val="4329"/>
</p:tagLst>
</file>

<file path=ppt/tags/tag30.xml><?xml version="1.0" encoding="utf-8"?>
<p:tagLst xmlns:a="http://schemas.openxmlformats.org/drawingml/2006/main" xmlns:r="http://schemas.openxmlformats.org/officeDocument/2006/relationships" xmlns:p="http://schemas.openxmlformats.org/presentationml/2006/main">
  <p:tag name="AS_UNIQUEID" val="816"/>
</p:tagLst>
</file>

<file path=ppt/tags/tag300.xml><?xml version="1.0" encoding="utf-8"?>
<p:tagLst xmlns:a="http://schemas.openxmlformats.org/drawingml/2006/main" xmlns:r="http://schemas.openxmlformats.org/officeDocument/2006/relationships" xmlns:p="http://schemas.openxmlformats.org/presentationml/2006/main">
  <p:tag name="AS_UNIQUEID" val="903"/>
</p:tagLst>
</file>

<file path=ppt/tags/tag301.xml><?xml version="1.0" encoding="utf-8"?>
<p:tagLst xmlns:a="http://schemas.openxmlformats.org/drawingml/2006/main" xmlns:r="http://schemas.openxmlformats.org/officeDocument/2006/relationships" xmlns:p="http://schemas.openxmlformats.org/presentationml/2006/main">
  <p:tag name="AS_UNIQUEID" val="904"/>
</p:tagLst>
</file>

<file path=ppt/tags/tag302.xml><?xml version="1.0" encoding="utf-8"?>
<p:tagLst xmlns:a="http://schemas.openxmlformats.org/drawingml/2006/main" xmlns:r="http://schemas.openxmlformats.org/officeDocument/2006/relationships" xmlns:p="http://schemas.openxmlformats.org/presentationml/2006/main">
  <p:tag name="AS_UNIQUEID" val="905"/>
</p:tagLst>
</file>

<file path=ppt/tags/tag303.xml><?xml version="1.0" encoding="utf-8"?>
<p:tagLst xmlns:a="http://schemas.openxmlformats.org/drawingml/2006/main" xmlns:r="http://schemas.openxmlformats.org/officeDocument/2006/relationships" xmlns:p="http://schemas.openxmlformats.org/presentationml/2006/main">
  <p:tag name="AS_UNIQUEID" val="816"/>
</p:tagLst>
</file>

<file path=ppt/tags/tag304.xml><?xml version="1.0" encoding="utf-8"?>
<p:tagLst xmlns:a="http://schemas.openxmlformats.org/drawingml/2006/main" xmlns:r="http://schemas.openxmlformats.org/officeDocument/2006/relationships" xmlns:p="http://schemas.openxmlformats.org/presentationml/2006/main">
  <p:tag name="AS_UNIQUEID" val="825"/>
</p:tagLst>
</file>

<file path=ppt/tags/tag305.xml><?xml version="1.0" encoding="utf-8"?>
<p:tagLst xmlns:a="http://schemas.openxmlformats.org/drawingml/2006/main" xmlns:r="http://schemas.openxmlformats.org/officeDocument/2006/relationships" xmlns:p="http://schemas.openxmlformats.org/presentationml/2006/main">
  <p:tag name="AS_UNIQUEID" val="812"/>
</p:tagLst>
</file>

<file path=ppt/tags/tag306.xml><?xml version="1.0" encoding="utf-8"?>
<p:tagLst xmlns:a="http://schemas.openxmlformats.org/drawingml/2006/main" xmlns:r="http://schemas.openxmlformats.org/officeDocument/2006/relationships" xmlns:p="http://schemas.openxmlformats.org/presentationml/2006/main">
  <p:tag name="AS_UNIQUEID" val="824"/>
</p:tagLst>
</file>

<file path=ppt/tags/tag307.xml><?xml version="1.0" encoding="utf-8"?>
<p:tagLst xmlns:a="http://schemas.openxmlformats.org/drawingml/2006/main" xmlns:r="http://schemas.openxmlformats.org/officeDocument/2006/relationships" xmlns:p="http://schemas.openxmlformats.org/presentationml/2006/main">
  <p:tag name="AS_UNIQUEID" val="815"/>
</p:tagLst>
</file>

<file path=ppt/tags/tag308.xml><?xml version="1.0" encoding="utf-8"?>
<p:tagLst xmlns:a="http://schemas.openxmlformats.org/drawingml/2006/main" xmlns:r="http://schemas.openxmlformats.org/officeDocument/2006/relationships" xmlns:p="http://schemas.openxmlformats.org/presentationml/2006/main">
  <p:tag name="AS_UNIQUEID" val="823"/>
</p:tagLst>
</file>

<file path=ppt/tags/tag309.xml><?xml version="1.0" encoding="utf-8"?>
<p:tagLst xmlns:a="http://schemas.openxmlformats.org/drawingml/2006/main" xmlns:r="http://schemas.openxmlformats.org/officeDocument/2006/relationships" xmlns:p="http://schemas.openxmlformats.org/presentationml/2006/main">
  <p:tag name="AS_UNIQUEID" val="812"/>
</p:tagLst>
</file>

<file path=ppt/tags/tag31.xml><?xml version="1.0" encoding="utf-8"?>
<p:tagLst xmlns:a="http://schemas.openxmlformats.org/drawingml/2006/main" xmlns:r="http://schemas.openxmlformats.org/officeDocument/2006/relationships" xmlns:p="http://schemas.openxmlformats.org/presentationml/2006/main">
  <p:tag name="AS_UNIQUEID" val="823"/>
</p:tagLst>
</file>

<file path=ppt/tags/tag310.xml><?xml version="1.0" encoding="utf-8"?>
<p:tagLst xmlns:a="http://schemas.openxmlformats.org/drawingml/2006/main" xmlns:r="http://schemas.openxmlformats.org/officeDocument/2006/relationships" xmlns:p="http://schemas.openxmlformats.org/presentationml/2006/main">
  <p:tag name="AS_UNIQUEID" val="822"/>
</p:tagLst>
</file>

<file path=ppt/tags/tag311.xml><?xml version="1.0" encoding="utf-8"?>
<p:tagLst xmlns:a="http://schemas.openxmlformats.org/drawingml/2006/main" xmlns:r="http://schemas.openxmlformats.org/officeDocument/2006/relationships" xmlns:p="http://schemas.openxmlformats.org/presentationml/2006/main">
  <p:tag name="AS_UNIQUEID" val="814"/>
</p:tagLst>
</file>

<file path=ppt/tags/tag312.xml><?xml version="1.0" encoding="utf-8"?>
<p:tagLst xmlns:a="http://schemas.openxmlformats.org/drawingml/2006/main" xmlns:r="http://schemas.openxmlformats.org/officeDocument/2006/relationships" xmlns:p="http://schemas.openxmlformats.org/presentationml/2006/main">
  <p:tag name="AS_UNIQUEID" val="821"/>
</p:tagLst>
</file>

<file path=ppt/tags/tag313.xml><?xml version="1.0" encoding="utf-8"?>
<p:tagLst xmlns:a="http://schemas.openxmlformats.org/drawingml/2006/main" xmlns:r="http://schemas.openxmlformats.org/officeDocument/2006/relationships" xmlns:p="http://schemas.openxmlformats.org/presentationml/2006/main">
  <p:tag name="AS_UNIQUEID" val="812"/>
</p:tagLst>
</file>

<file path=ppt/tags/tag314.xml><?xml version="1.0" encoding="utf-8"?>
<p:tagLst xmlns:a="http://schemas.openxmlformats.org/drawingml/2006/main" xmlns:r="http://schemas.openxmlformats.org/officeDocument/2006/relationships" xmlns:p="http://schemas.openxmlformats.org/presentationml/2006/main">
  <p:tag name="AS_UNIQUEID" val="820"/>
</p:tagLst>
</file>

<file path=ppt/tags/tag315.xml><?xml version="1.0" encoding="utf-8"?>
<p:tagLst xmlns:a="http://schemas.openxmlformats.org/drawingml/2006/main" xmlns:r="http://schemas.openxmlformats.org/officeDocument/2006/relationships" xmlns:p="http://schemas.openxmlformats.org/presentationml/2006/main">
  <p:tag name="AS_UNIQUEID" val="813"/>
</p:tagLst>
</file>

<file path=ppt/tags/tag316.xml><?xml version="1.0" encoding="utf-8"?>
<p:tagLst xmlns:a="http://schemas.openxmlformats.org/drawingml/2006/main" xmlns:r="http://schemas.openxmlformats.org/officeDocument/2006/relationships" xmlns:p="http://schemas.openxmlformats.org/presentationml/2006/main">
  <p:tag name="AS_UNIQUEID" val="819"/>
</p:tagLst>
</file>

<file path=ppt/tags/tag317.xml><?xml version="1.0" encoding="utf-8"?>
<p:tagLst xmlns:a="http://schemas.openxmlformats.org/drawingml/2006/main" xmlns:r="http://schemas.openxmlformats.org/officeDocument/2006/relationships" xmlns:p="http://schemas.openxmlformats.org/presentationml/2006/main">
  <p:tag name="AS_UNIQUEID" val="812"/>
</p:tagLst>
</file>

<file path=ppt/tags/tag318.xml><?xml version="1.0" encoding="utf-8"?>
<p:tagLst xmlns:a="http://schemas.openxmlformats.org/drawingml/2006/main" xmlns:r="http://schemas.openxmlformats.org/officeDocument/2006/relationships" xmlns:p="http://schemas.openxmlformats.org/presentationml/2006/main">
  <p:tag name="AS_UNIQUEID" val="818"/>
</p:tagLst>
</file>

<file path=ppt/tags/tag319.xml><?xml version="1.0" encoding="utf-8"?>
<p:tagLst xmlns:a="http://schemas.openxmlformats.org/drawingml/2006/main" xmlns:r="http://schemas.openxmlformats.org/officeDocument/2006/relationships" xmlns:p="http://schemas.openxmlformats.org/presentationml/2006/main">
  <p:tag name="AS_UNIQUEID" val="4331"/>
</p:tagLst>
</file>

<file path=ppt/tags/tag32.xml><?xml version="1.0" encoding="utf-8"?>
<p:tagLst xmlns:a="http://schemas.openxmlformats.org/drawingml/2006/main" xmlns:r="http://schemas.openxmlformats.org/officeDocument/2006/relationships" xmlns:p="http://schemas.openxmlformats.org/presentationml/2006/main">
  <p:tag name="AS_UNIQUEID" val="812"/>
</p:tagLst>
</file>

<file path=ppt/tags/tag320.xml><?xml version="1.0" encoding="utf-8"?>
<p:tagLst xmlns:a="http://schemas.openxmlformats.org/drawingml/2006/main" xmlns:r="http://schemas.openxmlformats.org/officeDocument/2006/relationships" xmlns:p="http://schemas.openxmlformats.org/presentationml/2006/main">
  <p:tag name="AS_UNIQUEID" val="4344"/>
</p:tagLst>
</file>

<file path=ppt/tags/tag321.xml><?xml version="1.0" encoding="utf-8"?>
<p:tagLst xmlns:a="http://schemas.openxmlformats.org/drawingml/2006/main" xmlns:r="http://schemas.openxmlformats.org/officeDocument/2006/relationships" xmlns:p="http://schemas.openxmlformats.org/presentationml/2006/main">
  <p:tag name="AS_UNIQUEID" val="4325"/>
</p:tagLst>
</file>

<file path=ppt/tags/tag322.xml><?xml version="1.0" encoding="utf-8"?>
<p:tagLst xmlns:a="http://schemas.openxmlformats.org/drawingml/2006/main" xmlns:r="http://schemas.openxmlformats.org/officeDocument/2006/relationships" xmlns:p="http://schemas.openxmlformats.org/presentationml/2006/main">
  <p:tag name="AS_UNIQUEID" val="4343"/>
</p:tagLst>
</file>

<file path=ppt/tags/tag323.xml><?xml version="1.0" encoding="utf-8"?>
<p:tagLst xmlns:a="http://schemas.openxmlformats.org/drawingml/2006/main" xmlns:r="http://schemas.openxmlformats.org/officeDocument/2006/relationships" xmlns:p="http://schemas.openxmlformats.org/presentationml/2006/main">
  <p:tag name="AS_UNIQUEID" val="4332"/>
</p:tagLst>
</file>

<file path=ppt/tags/tag324.xml><?xml version="1.0" encoding="utf-8"?>
<p:tagLst xmlns:a="http://schemas.openxmlformats.org/drawingml/2006/main" xmlns:r="http://schemas.openxmlformats.org/officeDocument/2006/relationships" xmlns:p="http://schemas.openxmlformats.org/presentationml/2006/main">
  <p:tag name="AS_UNIQUEID" val="4413"/>
</p:tagLst>
</file>

<file path=ppt/tags/tag325.xml><?xml version="1.0" encoding="utf-8"?>
<p:tagLst xmlns:a="http://schemas.openxmlformats.org/drawingml/2006/main" xmlns:r="http://schemas.openxmlformats.org/officeDocument/2006/relationships" xmlns:p="http://schemas.openxmlformats.org/presentationml/2006/main">
  <p:tag name="AS_UNIQUEID" val="4414"/>
</p:tagLst>
</file>

<file path=ppt/tags/tag326.xml><?xml version="1.0" encoding="utf-8"?>
<p:tagLst xmlns:a="http://schemas.openxmlformats.org/drawingml/2006/main" xmlns:r="http://schemas.openxmlformats.org/officeDocument/2006/relationships" xmlns:p="http://schemas.openxmlformats.org/presentationml/2006/main">
  <p:tag name="AS_UNIQUEID" val="4325"/>
</p:tagLst>
</file>

<file path=ppt/tags/tag327.xml><?xml version="1.0" encoding="utf-8"?>
<p:tagLst xmlns:a="http://schemas.openxmlformats.org/drawingml/2006/main" xmlns:r="http://schemas.openxmlformats.org/officeDocument/2006/relationships" xmlns:p="http://schemas.openxmlformats.org/presentationml/2006/main">
  <p:tag name="AS_UNIQUEID" val="4330"/>
</p:tagLst>
</file>

<file path=ppt/tags/tag328.xml><?xml version="1.0" encoding="utf-8"?>
<p:tagLst xmlns:a="http://schemas.openxmlformats.org/drawingml/2006/main" xmlns:r="http://schemas.openxmlformats.org/officeDocument/2006/relationships" xmlns:p="http://schemas.openxmlformats.org/presentationml/2006/main">
  <p:tag name="AS_UNIQUEID" val="4336"/>
</p:tagLst>
</file>

<file path=ppt/tags/tag329.xml><?xml version="1.0" encoding="utf-8"?>
<p:tagLst xmlns:a="http://schemas.openxmlformats.org/drawingml/2006/main" xmlns:r="http://schemas.openxmlformats.org/officeDocument/2006/relationships" xmlns:p="http://schemas.openxmlformats.org/presentationml/2006/main">
  <p:tag name="AS_UNIQUEID" val="4326"/>
</p:tagLst>
</file>

<file path=ppt/tags/tag33.xml><?xml version="1.0" encoding="utf-8"?>
<p:tagLst xmlns:a="http://schemas.openxmlformats.org/drawingml/2006/main" xmlns:r="http://schemas.openxmlformats.org/officeDocument/2006/relationships" xmlns:p="http://schemas.openxmlformats.org/presentationml/2006/main">
  <p:tag name="AS_UNIQUEID" val="822"/>
</p:tagLst>
</file>

<file path=ppt/tags/tag330.xml><?xml version="1.0" encoding="utf-8"?>
<p:tagLst xmlns:a="http://schemas.openxmlformats.org/drawingml/2006/main" xmlns:r="http://schemas.openxmlformats.org/officeDocument/2006/relationships" xmlns:p="http://schemas.openxmlformats.org/presentationml/2006/main">
  <p:tag name="AS_UNIQUEID" val="4335"/>
</p:tagLst>
</file>

<file path=ppt/tags/tag331.xml><?xml version="1.0" encoding="utf-8"?>
<p:tagLst xmlns:a="http://schemas.openxmlformats.org/drawingml/2006/main" xmlns:r="http://schemas.openxmlformats.org/officeDocument/2006/relationships" xmlns:p="http://schemas.openxmlformats.org/presentationml/2006/main">
  <p:tag name="AS_UNIQUEID" val="4329"/>
</p:tagLst>
</file>

<file path=ppt/tags/tag332.xml><?xml version="1.0" encoding="utf-8"?>
<p:tagLst xmlns:a="http://schemas.openxmlformats.org/drawingml/2006/main" xmlns:r="http://schemas.openxmlformats.org/officeDocument/2006/relationships" xmlns:p="http://schemas.openxmlformats.org/presentationml/2006/main">
  <p:tag name="AS_UNIQUEID" val="4334"/>
</p:tagLst>
</file>

<file path=ppt/tags/tag333.xml><?xml version="1.0" encoding="utf-8"?>
<p:tagLst xmlns:a="http://schemas.openxmlformats.org/drawingml/2006/main" xmlns:r="http://schemas.openxmlformats.org/officeDocument/2006/relationships" xmlns:p="http://schemas.openxmlformats.org/presentationml/2006/main">
  <p:tag name="AS_UNIQUEID" val="4326"/>
</p:tagLst>
</file>

<file path=ppt/tags/tag334.xml><?xml version="1.0" encoding="utf-8"?>
<p:tagLst xmlns:a="http://schemas.openxmlformats.org/drawingml/2006/main" xmlns:r="http://schemas.openxmlformats.org/officeDocument/2006/relationships" xmlns:p="http://schemas.openxmlformats.org/presentationml/2006/main">
  <p:tag name="AS_UNIQUEID" val="4333"/>
</p:tagLst>
</file>

<file path=ppt/tags/tag335.xml><?xml version="1.0" encoding="utf-8"?>
<p:tagLst xmlns:a="http://schemas.openxmlformats.org/drawingml/2006/main" xmlns:r="http://schemas.openxmlformats.org/officeDocument/2006/relationships" xmlns:p="http://schemas.openxmlformats.org/presentationml/2006/main">
  <p:tag name="AS_UNIQUEID" val="900"/>
</p:tagLst>
</file>

<file path=ppt/tags/tag336.xml><?xml version="1.0" encoding="utf-8"?>
<p:tagLst xmlns:a="http://schemas.openxmlformats.org/drawingml/2006/main" xmlns:r="http://schemas.openxmlformats.org/officeDocument/2006/relationships" xmlns:p="http://schemas.openxmlformats.org/presentationml/2006/main">
  <p:tag name="AS_UNIQUEID" val="901"/>
</p:tagLst>
</file>

<file path=ppt/tags/tag337.xml><?xml version="1.0" encoding="utf-8"?>
<p:tagLst xmlns:a="http://schemas.openxmlformats.org/drawingml/2006/main" xmlns:r="http://schemas.openxmlformats.org/officeDocument/2006/relationships" xmlns:p="http://schemas.openxmlformats.org/presentationml/2006/main">
  <p:tag name="AS_UNIQUEID" val="902"/>
</p:tagLst>
</file>

<file path=ppt/tags/tag338.xml><?xml version="1.0" encoding="utf-8"?>
<p:tagLst xmlns:a="http://schemas.openxmlformats.org/drawingml/2006/main" xmlns:r="http://schemas.openxmlformats.org/officeDocument/2006/relationships" xmlns:p="http://schemas.openxmlformats.org/presentationml/2006/main">
  <p:tag name="AS_UNIQUEID" val="812"/>
</p:tagLst>
</file>

<file path=ppt/tags/tag339.xml><?xml version="1.0" encoding="utf-8"?>
<p:tagLst xmlns:a="http://schemas.openxmlformats.org/drawingml/2006/main" xmlns:r="http://schemas.openxmlformats.org/officeDocument/2006/relationships" xmlns:p="http://schemas.openxmlformats.org/presentationml/2006/main">
  <p:tag name="AS_UNIQUEID" val="816"/>
</p:tagLst>
</file>

<file path=ppt/tags/tag34.xml><?xml version="1.0" encoding="utf-8"?>
<p:tagLst xmlns:a="http://schemas.openxmlformats.org/drawingml/2006/main" xmlns:r="http://schemas.openxmlformats.org/officeDocument/2006/relationships" xmlns:p="http://schemas.openxmlformats.org/presentationml/2006/main">
  <p:tag name="AS_UNIQUEID" val="815"/>
</p:tagLst>
</file>

<file path=ppt/tags/tag340.xml><?xml version="1.0" encoding="utf-8"?>
<p:tagLst xmlns:a="http://schemas.openxmlformats.org/drawingml/2006/main" xmlns:r="http://schemas.openxmlformats.org/officeDocument/2006/relationships" xmlns:p="http://schemas.openxmlformats.org/presentationml/2006/main">
  <p:tag name="AS_UNIQUEID" val="823"/>
</p:tagLst>
</file>

<file path=ppt/tags/tag341.xml><?xml version="1.0" encoding="utf-8"?>
<p:tagLst xmlns:a="http://schemas.openxmlformats.org/drawingml/2006/main" xmlns:r="http://schemas.openxmlformats.org/officeDocument/2006/relationships" xmlns:p="http://schemas.openxmlformats.org/presentationml/2006/main">
  <p:tag name="AS_UNIQUEID" val="813"/>
</p:tagLst>
</file>

<file path=ppt/tags/tag342.xml><?xml version="1.0" encoding="utf-8"?>
<p:tagLst xmlns:a="http://schemas.openxmlformats.org/drawingml/2006/main" xmlns:r="http://schemas.openxmlformats.org/officeDocument/2006/relationships" xmlns:p="http://schemas.openxmlformats.org/presentationml/2006/main">
  <p:tag name="AS_UNIQUEID" val="822"/>
</p:tagLst>
</file>

<file path=ppt/tags/tag343.xml><?xml version="1.0" encoding="utf-8"?>
<p:tagLst xmlns:a="http://schemas.openxmlformats.org/drawingml/2006/main" xmlns:r="http://schemas.openxmlformats.org/officeDocument/2006/relationships" xmlns:p="http://schemas.openxmlformats.org/presentationml/2006/main">
  <p:tag name="AS_UNIQUEID" val="815"/>
</p:tagLst>
</file>

<file path=ppt/tags/tag344.xml><?xml version="1.0" encoding="utf-8"?>
<p:tagLst xmlns:a="http://schemas.openxmlformats.org/drawingml/2006/main" xmlns:r="http://schemas.openxmlformats.org/officeDocument/2006/relationships" xmlns:p="http://schemas.openxmlformats.org/presentationml/2006/main">
  <p:tag name="AS_UNIQUEID" val="821"/>
</p:tagLst>
</file>

<file path=ppt/tags/tag345.xml><?xml version="1.0" encoding="utf-8"?>
<p:tagLst xmlns:a="http://schemas.openxmlformats.org/drawingml/2006/main" xmlns:r="http://schemas.openxmlformats.org/officeDocument/2006/relationships" xmlns:p="http://schemas.openxmlformats.org/presentationml/2006/main">
  <p:tag name="AS_UNIQUEID" val="813"/>
</p:tagLst>
</file>

<file path=ppt/tags/tag346.xml><?xml version="1.0" encoding="utf-8"?>
<p:tagLst xmlns:a="http://schemas.openxmlformats.org/drawingml/2006/main" xmlns:r="http://schemas.openxmlformats.org/officeDocument/2006/relationships" xmlns:p="http://schemas.openxmlformats.org/presentationml/2006/main">
  <p:tag name="AS_UNIQUEID" val="820"/>
</p:tagLst>
</file>

<file path=ppt/tags/tag347.xml><?xml version="1.0" encoding="utf-8"?>
<p:tagLst xmlns:a="http://schemas.openxmlformats.org/drawingml/2006/main" xmlns:r="http://schemas.openxmlformats.org/officeDocument/2006/relationships" xmlns:p="http://schemas.openxmlformats.org/presentationml/2006/main">
  <p:tag name="AS_UNIQUEID" val="814"/>
</p:tagLst>
</file>

<file path=ppt/tags/tag348.xml><?xml version="1.0" encoding="utf-8"?>
<p:tagLst xmlns:a="http://schemas.openxmlformats.org/drawingml/2006/main" xmlns:r="http://schemas.openxmlformats.org/officeDocument/2006/relationships" xmlns:p="http://schemas.openxmlformats.org/presentationml/2006/main">
  <p:tag name="AS_UNIQUEID" val="819"/>
</p:tagLst>
</file>

<file path=ppt/tags/tag349.xml><?xml version="1.0" encoding="utf-8"?>
<p:tagLst xmlns:a="http://schemas.openxmlformats.org/drawingml/2006/main" xmlns:r="http://schemas.openxmlformats.org/officeDocument/2006/relationships" xmlns:p="http://schemas.openxmlformats.org/presentationml/2006/main">
  <p:tag name="AS_UNIQUEID" val="813"/>
</p:tagLst>
</file>

<file path=ppt/tags/tag35.xml><?xml version="1.0" encoding="utf-8"?>
<p:tagLst xmlns:a="http://schemas.openxmlformats.org/drawingml/2006/main" xmlns:r="http://schemas.openxmlformats.org/officeDocument/2006/relationships" xmlns:p="http://schemas.openxmlformats.org/presentationml/2006/main">
  <p:tag name="AS_UNIQUEID" val="821"/>
</p:tagLst>
</file>

<file path=ppt/tags/tag350.xml><?xml version="1.0" encoding="utf-8"?>
<p:tagLst xmlns:a="http://schemas.openxmlformats.org/drawingml/2006/main" xmlns:r="http://schemas.openxmlformats.org/officeDocument/2006/relationships" xmlns:p="http://schemas.openxmlformats.org/presentationml/2006/main">
  <p:tag name="AS_UNIQUEID" val="818"/>
</p:tagLst>
</file>

<file path=ppt/tags/tag351.xml><?xml version="1.0" encoding="utf-8"?>
<p:tagLst xmlns:a="http://schemas.openxmlformats.org/drawingml/2006/main" xmlns:r="http://schemas.openxmlformats.org/officeDocument/2006/relationships" xmlns:p="http://schemas.openxmlformats.org/presentationml/2006/main">
  <p:tag name="AS_UNIQUEID" val="4334"/>
</p:tagLst>
</file>

<file path=ppt/tags/tag352.xml><?xml version="1.0" encoding="utf-8"?>
<p:tagLst xmlns:a="http://schemas.openxmlformats.org/drawingml/2006/main" xmlns:r="http://schemas.openxmlformats.org/officeDocument/2006/relationships" xmlns:p="http://schemas.openxmlformats.org/presentationml/2006/main">
  <p:tag name="AS_UNIQUEID" val="4421"/>
</p:tagLst>
</file>

<file path=ppt/tags/tag353.xml><?xml version="1.0" encoding="utf-8"?>
<p:tagLst xmlns:a="http://schemas.openxmlformats.org/drawingml/2006/main" xmlns:r="http://schemas.openxmlformats.org/officeDocument/2006/relationships" xmlns:p="http://schemas.openxmlformats.org/presentationml/2006/main">
  <p:tag name="AS_UNIQUEID" val="4422"/>
</p:tagLst>
</file>

<file path=ppt/tags/tag354.xml><?xml version="1.0" encoding="utf-8"?>
<p:tagLst xmlns:a="http://schemas.openxmlformats.org/drawingml/2006/main" xmlns:r="http://schemas.openxmlformats.org/officeDocument/2006/relationships" xmlns:p="http://schemas.openxmlformats.org/presentationml/2006/main">
  <p:tag name="AS_UNIQUEID" val="4423"/>
</p:tagLst>
</file>

<file path=ppt/tags/tag355.xml><?xml version="1.0" encoding="utf-8"?>
<p:tagLst xmlns:a="http://schemas.openxmlformats.org/drawingml/2006/main" xmlns:r="http://schemas.openxmlformats.org/officeDocument/2006/relationships" xmlns:p="http://schemas.openxmlformats.org/presentationml/2006/main">
  <p:tag name="AS_UNIQUEID" val="4424"/>
</p:tagLst>
</file>

<file path=ppt/tags/tag356.xml><?xml version="1.0" encoding="utf-8"?>
<p:tagLst xmlns:a="http://schemas.openxmlformats.org/drawingml/2006/main" xmlns:r="http://schemas.openxmlformats.org/officeDocument/2006/relationships" xmlns:p="http://schemas.openxmlformats.org/presentationml/2006/main">
  <p:tag name="AS_UNIQUEID" val="4425"/>
</p:tagLst>
</file>

<file path=ppt/tags/tag357.xml><?xml version="1.0" encoding="utf-8"?>
<p:tagLst xmlns:a="http://schemas.openxmlformats.org/drawingml/2006/main" xmlns:r="http://schemas.openxmlformats.org/officeDocument/2006/relationships" xmlns:p="http://schemas.openxmlformats.org/presentationml/2006/main">
  <p:tag name="AS_UNIQUEID" val="4324"/>
</p:tagLst>
</file>

<file path=ppt/tags/tag358.xml><?xml version="1.0" encoding="utf-8"?>
<p:tagLst xmlns:a="http://schemas.openxmlformats.org/drawingml/2006/main" xmlns:r="http://schemas.openxmlformats.org/officeDocument/2006/relationships" xmlns:p="http://schemas.openxmlformats.org/presentationml/2006/main">
  <p:tag name="AS_UNIQUEID" val="4332"/>
</p:tagLst>
</file>

<file path=ppt/tags/tag359.xml><?xml version="1.0" encoding="utf-8"?>
<p:tagLst xmlns:a="http://schemas.openxmlformats.org/drawingml/2006/main" xmlns:r="http://schemas.openxmlformats.org/officeDocument/2006/relationships" xmlns:p="http://schemas.openxmlformats.org/presentationml/2006/main">
  <p:tag name="AS_UNIQUEID" val="4344"/>
</p:tagLst>
</file>

<file path=ppt/tags/tag36.xml><?xml version="1.0" encoding="utf-8"?>
<p:tagLst xmlns:a="http://schemas.openxmlformats.org/drawingml/2006/main" xmlns:r="http://schemas.openxmlformats.org/officeDocument/2006/relationships" xmlns:p="http://schemas.openxmlformats.org/presentationml/2006/main">
  <p:tag name="AS_UNIQUEID" val="812"/>
</p:tagLst>
</file>

<file path=ppt/tags/tag360.xml><?xml version="1.0" encoding="utf-8"?>
<p:tagLst xmlns:a="http://schemas.openxmlformats.org/drawingml/2006/main" xmlns:r="http://schemas.openxmlformats.org/officeDocument/2006/relationships" xmlns:p="http://schemas.openxmlformats.org/presentationml/2006/main">
  <p:tag name="AS_UNIQUEID" val="4325"/>
</p:tagLst>
</file>

<file path=ppt/tags/tag361.xml><?xml version="1.0" encoding="utf-8"?>
<p:tagLst xmlns:a="http://schemas.openxmlformats.org/drawingml/2006/main" xmlns:r="http://schemas.openxmlformats.org/officeDocument/2006/relationships" xmlns:p="http://schemas.openxmlformats.org/presentationml/2006/main">
  <p:tag name="AS_UNIQUEID" val="4343"/>
</p:tagLst>
</file>

<file path=ppt/tags/tag362.xml><?xml version="1.0" encoding="utf-8"?>
<p:tagLst xmlns:a="http://schemas.openxmlformats.org/drawingml/2006/main" xmlns:r="http://schemas.openxmlformats.org/officeDocument/2006/relationships" xmlns:p="http://schemas.openxmlformats.org/presentationml/2006/main">
  <p:tag name="AS_UNIQUEID" val="4331"/>
</p:tagLst>
</file>

<file path=ppt/tags/tag363.xml><?xml version="1.0" encoding="utf-8"?>
<p:tagLst xmlns:a="http://schemas.openxmlformats.org/drawingml/2006/main" xmlns:r="http://schemas.openxmlformats.org/officeDocument/2006/relationships" xmlns:p="http://schemas.openxmlformats.org/presentationml/2006/main">
  <p:tag name="AS_UNIQUEID" val="4342"/>
</p:tagLst>
</file>

<file path=ppt/tags/tag364.xml><?xml version="1.0" encoding="utf-8"?>
<p:tagLst xmlns:a="http://schemas.openxmlformats.org/drawingml/2006/main" xmlns:r="http://schemas.openxmlformats.org/officeDocument/2006/relationships" xmlns:p="http://schemas.openxmlformats.org/presentationml/2006/main">
  <p:tag name="AS_UNIQUEID" val="4325"/>
</p:tagLst>
</file>

<file path=ppt/tags/tag365.xml><?xml version="1.0" encoding="utf-8"?>
<p:tagLst xmlns:a="http://schemas.openxmlformats.org/drawingml/2006/main" xmlns:r="http://schemas.openxmlformats.org/officeDocument/2006/relationships" xmlns:p="http://schemas.openxmlformats.org/presentationml/2006/main">
  <p:tag name="AS_UNIQUEID" val="4341"/>
</p:tagLst>
</file>

<file path=ppt/tags/tag366.xml><?xml version="1.0" encoding="utf-8"?>
<p:tagLst xmlns:a="http://schemas.openxmlformats.org/drawingml/2006/main" xmlns:r="http://schemas.openxmlformats.org/officeDocument/2006/relationships" xmlns:p="http://schemas.openxmlformats.org/presentationml/2006/main">
  <p:tag name="AS_UNIQUEID" val="4330"/>
</p:tagLst>
</file>

<file path=ppt/tags/tag367.xml><?xml version="1.0" encoding="utf-8"?>
<p:tagLst xmlns:a="http://schemas.openxmlformats.org/drawingml/2006/main" xmlns:r="http://schemas.openxmlformats.org/officeDocument/2006/relationships" xmlns:p="http://schemas.openxmlformats.org/presentationml/2006/main">
  <p:tag name="AS_UNIQUEID" val="4340"/>
</p:tagLst>
</file>

<file path=ppt/tags/tag368.xml><?xml version="1.0" encoding="utf-8"?>
<p:tagLst xmlns:a="http://schemas.openxmlformats.org/drawingml/2006/main" xmlns:r="http://schemas.openxmlformats.org/officeDocument/2006/relationships" xmlns:p="http://schemas.openxmlformats.org/presentationml/2006/main">
  <p:tag name="AS_UNIQUEID" val="4325"/>
</p:tagLst>
</file>

<file path=ppt/tags/tag369.xml><?xml version="1.0" encoding="utf-8"?>
<p:tagLst xmlns:a="http://schemas.openxmlformats.org/drawingml/2006/main" xmlns:r="http://schemas.openxmlformats.org/officeDocument/2006/relationships" xmlns:p="http://schemas.openxmlformats.org/presentationml/2006/main">
  <p:tag name="AS_UNIQUEID" val="4339"/>
</p:tagLst>
</file>

<file path=ppt/tags/tag37.xml><?xml version="1.0" encoding="utf-8"?>
<p:tagLst xmlns:a="http://schemas.openxmlformats.org/drawingml/2006/main" xmlns:r="http://schemas.openxmlformats.org/officeDocument/2006/relationships" xmlns:p="http://schemas.openxmlformats.org/presentationml/2006/main">
  <p:tag name="AS_UNIQUEID" val="820"/>
</p:tagLst>
</file>

<file path=ppt/tags/tag370.xml><?xml version="1.0" encoding="utf-8"?>
<p:tagLst xmlns:a="http://schemas.openxmlformats.org/drawingml/2006/main" xmlns:r="http://schemas.openxmlformats.org/officeDocument/2006/relationships" xmlns:p="http://schemas.openxmlformats.org/presentationml/2006/main">
  <p:tag name="AS_UNIQUEID" val="4329"/>
</p:tagLst>
</file>

<file path=ppt/tags/tag371.xml><?xml version="1.0" encoding="utf-8"?>
<p:tagLst xmlns:a="http://schemas.openxmlformats.org/drawingml/2006/main" xmlns:r="http://schemas.openxmlformats.org/officeDocument/2006/relationships" xmlns:p="http://schemas.openxmlformats.org/presentationml/2006/main">
  <p:tag name="AS_UNIQUEID" val="4338"/>
</p:tagLst>
</file>

<file path=ppt/tags/tag372.xml><?xml version="1.0" encoding="utf-8"?>
<p:tagLst xmlns:a="http://schemas.openxmlformats.org/drawingml/2006/main" xmlns:r="http://schemas.openxmlformats.org/officeDocument/2006/relationships" xmlns:p="http://schemas.openxmlformats.org/presentationml/2006/main">
  <p:tag name="AS_UNIQUEID" val="4325"/>
</p:tagLst>
</file>

<file path=ppt/tags/tag373.xml><?xml version="1.0" encoding="utf-8"?>
<p:tagLst xmlns:a="http://schemas.openxmlformats.org/drawingml/2006/main" xmlns:r="http://schemas.openxmlformats.org/officeDocument/2006/relationships" xmlns:p="http://schemas.openxmlformats.org/presentationml/2006/main">
  <p:tag name="AS_UNIQUEID" val="4337"/>
</p:tagLst>
</file>

<file path=ppt/tags/tag374.xml><?xml version="1.0" encoding="utf-8"?>
<p:tagLst xmlns:a="http://schemas.openxmlformats.org/drawingml/2006/main" xmlns:r="http://schemas.openxmlformats.org/officeDocument/2006/relationships" xmlns:p="http://schemas.openxmlformats.org/presentationml/2006/main">
  <p:tag name="AS_UNIQUEID" val="4328"/>
</p:tagLst>
</file>

<file path=ppt/tags/tag375.xml><?xml version="1.0" encoding="utf-8"?>
<p:tagLst xmlns:a="http://schemas.openxmlformats.org/drawingml/2006/main" xmlns:r="http://schemas.openxmlformats.org/officeDocument/2006/relationships" xmlns:p="http://schemas.openxmlformats.org/presentationml/2006/main">
  <p:tag name="AS_UNIQUEID" val="4336"/>
</p:tagLst>
</file>

<file path=ppt/tags/tag376.xml><?xml version="1.0" encoding="utf-8"?>
<p:tagLst xmlns:a="http://schemas.openxmlformats.org/drawingml/2006/main" xmlns:r="http://schemas.openxmlformats.org/officeDocument/2006/relationships" xmlns:p="http://schemas.openxmlformats.org/presentationml/2006/main">
  <p:tag name="AS_UNIQUEID" val="4325"/>
</p:tagLst>
</file>

<file path=ppt/tags/tag377.xml><?xml version="1.0" encoding="utf-8"?>
<p:tagLst xmlns:a="http://schemas.openxmlformats.org/drawingml/2006/main" xmlns:r="http://schemas.openxmlformats.org/officeDocument/2006/relationships" xmlns:p="http://schemas.openxmlformats.org/presentationml/2006/main">
  <p:tag name="AS_UNIQUEID" val="4335"/>
</p:tagLst>
</file>

<file path=ppt/tags/tag378.xml><?xml version="1.0" encoding="utf-8"?>
<p:tagLst xmlns:a="http://schemas.openxmlformats.org/drawingml/2006/main" xmlns:r="http://schemas.openxmlformats.org/officeDocument/2006/relationships" xmlns:p="http://schemas.openxmlformats.org/presentationml/2006/main">
  <p:tag name="AS_UNIQUEID" val="4327"/>
</p:tagLst>
</file>

<file path=ppt/tags/tag379.xml><?xml version="1.0" encoding="utf-8"?>
<p:tagLst xmlns:a="http://schemas.openxmlformats.org/drawingml/2006/main" xmlns:r="http://schemas.openxmlformats.org/officeDocument/2006/relationships" xmlns:p="http://schemas.openxmlformats.org/presentationml/2006/main">
  <p:tag name="AS_UNIQUEID" val="4328"/>
</p:tagLst>
</file>

<file path=ppt/tags/tag38.xml><?xml version="1.0" encoding="utf-8"?>
<p:tagLst xmlns:a="http://schemas.openxmlformats.org/drawingml/2006/main" xmlns:r="http://schemas.openxmlformats.org/officeDocument/2006/relationships" xmlns:p="http://schemas.openxmlformats.org/presentationml/2006/main">
  <p:tag name="AS_UNIQUEID" val="903"/>
</p:tagLst>
</file>

<file path=ppt/tags/tag380.xml><?xml version="1.0" encoding="utf-8"?>
<p:tagLst xmlns:a="http://schemas.openxmlformats.org/drawingml/2006/main" xmlns:r="http://schemas.openxmlformats.org/officeDocument/2006/relationships" xmlns:p="http://schemas.openxmlformats.org/presentationml/2006/main">
  <p:tag name="AS_UNIQUEID" val="4407"/>
</p:tagLst>
</file>

<file path=ppt/tags/tag381.xml><?xml version="1.0" encoding="utf-8"?>
<p:tagLst xmlns:a="http://schemas.openxmlformats.org/drawingml/2006/main" xmlns:r="http://schemas.openxmlformats.org/officeDocument/2006/relationships" xmlns:p="http://schemas.openxmlformats.org/presentationml/2006/main">
  <p:tag name="AS_UNIQUEID" val="4324"/>
</p:tagLst>
</file>

<file path=ppt/tags/tag382.xml><?xml version="1.0" encoding="utf-8"?>
<p:tagLst xmlns:a="http://schemas.openxmlformats.org/drawingml/2006/main" xmlns:r="http://schemas.openxmlformats.org/officeDocument/2006/relationships" xmlns:p="http://schemas.openxmlformats.org/presentationml/2006/main">
  <p:tag name="AS_UNIQUEID" val="4326"/>
</p:tagLst>
</file>

<file path=ppt/tags/tag383.xml><?xml version="1.0" encoding="utf-8"?>
<p:tagLst xmlns:a="http://schemas.openxmlformats.org/drawingml/2006/main" xmlns:r="http://schemas.openxmlformats.org/officeDocument/2006/relationships" xmlns:p="http://schemas.openxmlformats.org/presentationml/2006/main">
  <p:tag name="AS_UNIQUEID" val="4330"/>
</p:tagLst>
</file>

<file path=ppt/tags/tag384.xml><?xml version="1.0" encoding="utf-8"?>
<p:tagLst xmlns:a="http://schemas.openxmlformats.org/drawingml/2006/main" xmlns:r="http://schemas.openxmlformats.org/officeDocument/2006/relationships" xmlns:p="http://schemas.openxmlformats.org/presentationml/2006/main">
  <p:tag name="AS_UNIQUEID" val="4325"/>
</p:tagLst>
</file>

<file path=ppt/tags/tag385.xml><?xml version="1.0" encoding="utf-8"?>
<p:tagLst xmlns:a="http://schemas.openxmlformats.org/drawingml/2006/main" xmlns:r="http://schemas.openxmlformats.org/officeDocument/2006/relationships" xmlns:p="http://schemas.openxmlformats.org/presentationml/2006/main">
  <p:tag name="AS_UNIQUEID" val="4329"/>
</p:tagLst>
</file>

<file path=ppt/tags/tag386.xml><?xml version="1.0" encoding="utf-8"?>
<p:tagLst xmlns:a="http://schemas.openxmlformats.org/drawingml/2006/main" xmlns:r="http://schemas.openxmlformats.org/officeDocument/2006/relationships" xmlns:p="http://schemas.openxmlformats.org/presentationml/2006/main">
  <p:tag name="AS_UNIQUEID" val="4323"/>
</p:tagLst>
</file>

<file path=ppt/tags/tag387.xml><?xml version="1.0" encoding="utf-8"?>
<p:tagLst xmlns:a="http://schemas.openxmlformats.org/drawingml/2006/main" xmlns:r="http://schemas.openxmlformats.org/officeDocument/2006/relationships" xmlns:p="http://schemas.openxmlformats.org/presentationml/2006/main">
  <p:tag name="AS_UNIQUEID" val="811"/>
</p:tagLst>
</file>

<file path=ppt/tags/tag388.xml><?xml version="1.0" encoding="utf-8"?>
<p:tagLst xmlns:a="http://schemas.openxmlformats.org/drawingml/2006/main" xmlns:r="http://schemas.openxmlformats.org/officeDocument/2006/relationships" xmlns:p="http://schemas.openxmlformats.org/presentationml/2006/main">
  <p:tag name="AS_UNIQUEID" val="811"/>
</p:tagLst>
</file>

<file path=ppt/tags/tag389.xml><?xml version="1.0" encoding="utf-8"?>
<p:tagLst xmlns:a="http://schemas.openxmlformats.org/drawingml/2006/main" xmlns:r="http://schemas.openxmlformats.org/officeDocument/2006/relationships" xmlns:p="http://schemas.openxmlformats.org/presentationml/2006/main">
  <p:tag name="AS_UNIQUEID" val="811"/>
</p:tagLst>
</file>

<file path=ppt/tags/tag39.xml><?xml version="1.0" encoding="utf-8"?>
<p:tagLst xmlns:a="http://schemas.openxmlformats.org/drawingml/2006/main" xmlns:r="http://schemas.openxmlformats.org/officeDocument/2006/relationships" xmlns:p="http://schemas.openxmlformats.org/presentationml/2006/main">
  <p:tag name="AS_UNIQUEID" val="904"/>
</p:tagLst>
</file>

<file path=ppt/tags/tag390.xml><?xml version="1.0" encoding="utf-8"?>
<p:tagLst xmlns:a="http://schemas.openxmlformats.org/drawingml/2006/main" xmlns:r="http://schemas.openxmlformats.org/officeDocument/2006/relationships" xmlns:p="http://schemas.openxmlformats.org/presentationml/2006/main">
  <p:tag name="AS_UNIQUEID" val="811"/>
</p:tagLst>
</file>

<file path=ppt/tags/tag391.xml><?xml version="1.0" encoding="utf-8"?>
<p:tagLst xmlns:a="http://schemas.openxmlformats.org/drawingml/2006/main" xmlns:r="http://schemas.openxmlformats.org/officeDocument/2006/relationships" xmlns:p="http://schemas.openxmlformats.org/presentationml/2006/main">
  <p:tag name="AS_UNIQUEID" val="820"/>
</p:tagLst>
</file>

<file path=ppt/tags/tag392.xml><?xml version="1.0" encoding="utf-8"?>
<p:tagLst xmlns:a="http://schemas.openxmlformats.org/drawingml/2006/main" xmlns:r="http://schemas.openxmlformats.org/officeDocument/2006/relationships" xmlns:p="http://schemas.openxmlformats.org/presentationml/2006/main">
  <p:tag name="AS_UNIQUEID" val="914"/>
</p:tagLst>
</file>

<file path=ppt/tags/tag393.xml><?xml version="1.0" encoding="utf-8"?>
<p:tagLst xmlns:a="http://schemas.openxmlformats.org/drawingml/2006/main" xmlns:r="http://schemas.openxmlformats.org/officeDocument/2006/relationships" xmlns:p="http://schemas.openxmlformats.org/presentationml/2006/main">
  <p:tag name="AS_UNIQUEID" val="812"/>
</p:tagLst>
</file>

<file path=ppt/tags/tag394.xml><?xml version="1.0" encoding="utf-8"?>
<p:tagLst xmlns:a="http://schemas.openxmlformats.org/drawingml/2006/main" xmlns:r="http://schemas.openxmlformats.org/officeDocument/2006/relationships" xmlns:p="http://schemas.openxmlformats.org/presentationml/2006/main">
  <p:tag name="AS_UNIQUEID" val="819"/>
</p:tagLst>
</file>

<file path=ppt/tags/tag395.xml><?xml version="1.0" encoding="utf-8"?>
<p:tagLst xmlns:a="http://schemas.openxmlformats.org/drawingml/2006/main" xmlns:r="http://schemas.openxmlformats.org/officeDocument/2006/relationships" xmlns:p="http://schemas.openxmlformats.org/presentationml/2006/main">
  <p:tag name="AS_UNIQUEID" val="832"/>
</p:tagLst>
</file>

<file path=ppt/tags/tag396.xml><?xml version="1.0" encoding="utf-8"?>
<p:tagLst xmlns:a="http://schemas.openxmlformats.org/drawingml/2006/main" xmlns:r="http://schemas.openxmlformats.org/officeDocument/2006/relationships" xmlns:p="http://schemas.openxmlformats.org/presentationml/2006/main">
  <p:tag name="AS_UNIQUEID" val="813"/>
</p:tagLst>
</file>

<file path=ppt/tags/tag397.xml><?xml version="1.0" encoding="utf-8"?>
<p:tagLst xmlns:a="http://schemas.openxmlformats.org/drawingml/2006/main" xmlns:r="http://schemas.openxmlformats.org/officeDocument/2006/relationships" xmlns:p="http://schemas.openxmlformats.org/presentationml/2006/main">
  <p:tag name="AS_UNIQUEID" val="831"/>
</p:tagLst>
</file>

<file path=ppt/tags/tag398.xml><?xml version="1.0" encoding="utf-8"?>
<p:tagLst xmlns:a="http://schemas.openxmlformats.org/drawingml/2006/main" xmlns:r="http://schemas.openxmlformats.org/officeDocument/2006/relationships" xmlns:p="http://schemas.openxmlformats.org/presentationml/2006/main">
  <p:tag name="AS_UNIQUEID" val="809"/>
</p:tagLst>
</file>

<file path=ppt/tags/tag399.xml><?xml version="1.0" encoding="utf-8"?>
<p:tagLst xmlns:a="http://schemas.openxmlformats.org/drawingml/2006/main" xmlns:r="http://schemas.openxmlformats.org/officeDocument/2006/relationships" xmlns:p="http://schemas.openxmlformats.org/presentationml/2006/main">
  <p:tag name="AS_UNIQUEID" val="810"/>
</p:tagLst>
</file>

<file path=ppt/tags/tag4.xml><?xml version="1.0" encoding="utf-8"?>
<p:tagLst xmlns:a="http://schemas.openxmlformats.org/drawingml/2006/main" xmlns:r="http://schemas.openxmlformats.org/officeDocument/2006/relationships" xmlns:p="http://schemas.openxmlformats.org/presentationml/2006/main">
  <p:tag name="AS_UNIQUEID" val="4335"/>
</p:tagLst>
</file>

<file path=ppt/tags/tag40.xml><?xml version="1.0" encoding="utf-8"?>
<p:tagLst xmlns:a="http://schemas.openxmlformats.org/drawingml/2006/main" xmlns:r="http://schemas.openxmlformats.org/officeDocument/2006/relationships" xmlns:p="http://schemas.openxmlformats.org/presentationml/2006/main">
  <p:tag name="AS_UNIQUEID" val="905"/>
</p:tagLst>
</file>

<file path=ppt/tags/tag400.xml><?xml version="1.0" encoding="utf-8"?>
<p:tagLst xmlns:a="http://schemas.openxmlformats.org/drawingml/2006/main" xmlns:r="http://schemas.openxmlformats.org/officeDocument/2006/relationships" xmlns:p="http://schemas.openxmlformats.org/presentationml/2006/main">
  <p:tag name="AS_UNIQUEID" val="811"/>
</p:tagLst>
</file>

<file path=ppt/tags/tag401.xml><?xml version="1.0" encoding="utf-8"?>
<p:tagLst xmlns:a="http://schemas.openxmlformats.org/drawingml/2006/main" xmlns:r="http://schemas.openxmlformats.org/officeDocument/2006/relationships" xmlns:p="http://schemas.openxmlformats.org/presentationml/2006/main">
  <p:tag name="AS_UNIQUEID" val="820"/>
</p:tagLst>
</file>

<file path=ppt/tags/tag402.xml><?xml version="1.0" encoding="utf-8"?>
<p:tagLst xmlns:a="http://schemas.openxmlformats.org/drawingml/2006/main" xmlns:r="http://schemas.openxmlformats.org/officeDocument/2006/relationships" xmlns:p="http://schemas.openxmlformats.org/presentationml/2006/main">
  <p:tag name="AS_UNIQUEID" val="914"/>
</p:tagLst>
</file>

<file path=ppt/tags/tag403.xml><?xml version="1.0" encoding="utf-8"?>
<p:tagLst xmlns:a="http://schemas.openxmlformats.org/drawingml/2006/main" xmlns:r="http://schemas.openxmlformats.org/officeDocument/2006/relationships" xmlns:p="http://schemas.openxmlformats.org/presentationml/2006/main">
  <p:tag name="AS_UNIQUEID" val="812"/>
</p:tagLst>
</file>

<file path=ppt/tags/tag404.xml><?xml version="1.0" encoding="utf-8"?>
<p:tagLst xmlns:a="http://schemas.openxmlformats.org/drawingml/2006/main" xmlns:r="http://schemas.openxmlformats.org/officeDocument/2006/relationships" xmlns:p="http://schemas.openxmlformats.org/presentationml/2006/main">
  <p:tag name="AS_UNIQUEID" val="819"/>
</p:tagLst>
</file>

<file path=ppt/tags/tag405.xml><?xml version="1.0" encoding="utf-8"?>
<p:tagLst xmlns:a="http://schemas.openxmlformats.org/drawingml/2006/main" xmlns:r="http://schemas.openxmlformats.org/officeDocument/2006/relationships" xmlns:p="http://schemas.openxmlformats.org/presentationml/2006/main">
  <p:tag name="AS_UNIQUEID" val="832"/>
</p:tagLst>
</file>

<file path=ppt/tags/tag406.xml><?xml version="1.0" encoding="utf-8"?>
<p:tagLst xmlns:a="http://schemas.openxmlformats.org/drawingml/2006/main" xmlns:r="http://schemas.openxmlformats.org/officeDocument/2006/relationships" xmlns:p="http://schemas.openxmlformats.org/presentationml/2006/main">
  <p:tag name="AS_UNIQUEID" val="813"/>
</p:tagLst>
</file>

<file path=ppt/tags/tag407.xml><?xml version="1.0" encoding="utf-8"?>
<p:tagLst xmlns:a="http://schemas.openxmlformats.org/drawingml/2006/main" xmlns:r="http://schemas.openxmlformats.org/officeDocument/2006/relationships" xmlns:p="http://schemas.openxmlformats.org/presentationml/2006/main">
  <p:tag name="AS_UNIQUEID" val="831"/>
</p:tagLst>
</file>

<file path=ppt/tags/tag408.xml><?xml version="1.0" encoding="utf-8"?>
<p:tagLst xmlns:a="http://schemas.openxmlformats.org/drawingml/2006/main" xmlns:r="http://schemas.openxmlformats.org/officeDocument/2006/relationships" xmlns:p="http://schemas.openxmlformats.org/presentationml/2006/main">
  <p:tag name="AS_UNIQUEID" val="809"/>
</p:tagLst>
</file>

<file path=ppt/tags/tag409.xml><?xml version="1.0" encoding="utf-8"?>
<p:tagLst xmlns:a="http://schemas.openxmlformats.org/drawingml/2006/main" xmlns:r="http://schemas.openxmlformats.org/officeDocument/2006/relationships" xmlns:p="http://schemas.openxmlformats.org/presentationml/2006/main">
  <p:tag name="AS_UNIQUEID" val="810"/>
</p:tagLst>
</file>

<file path=ppt/tags/tag41.xml><?xml version="1.0" encoding="utf-8"?>
<p:tagLst xmlns:a="http://schemas.openxmlformats.org/drawingml/2006/main" xmlns:r="http://schemas.openxmlformats.org/officeDocument/2006/relationships" xmlns:p="http://schemas.openxmlformats.org/presentationml/2006/main">
  <p:tag name="AS_UNIQUEID" val="906"/>
</p:tagLst>
</file>

<file path=ppt/tags/tag410.xml><?xml version="1.0" encoding="utf-8"?>
<p:tagLst xmlns:a="http://schemas.openxmlformats.org/drawingml/2006/main" xmlns:r="http://schemas.openxmlformats.org/officeDocument/2006/relationships" xmlns:p="http://schemas.openxmlformats.org/presentationml/2006/main">
  <p:tag name="AS_UNIQUEID" val="811"/>
</p:tagLst>
</file>

<file path=ppt/tags/tag42.xml><?xml version="1.0" encoding="utf-8"?>
<p:tagLst xmlns:a="http://schemas.openxmlformats.org/drawingml/2006/main" xmlns:r="http://schemas.openxmlformats.org/officeDocument/2006/relationships" xmlns:p="http://schemas.openxmlformats.org/presentationml/2006/main">
  <p:tag name="AS_UNIQUEID" val="812"/>
</p:tagLst>
</file>

<file path=ppt/tags/tag43.xml><?xml version="1.0" encoding="utf-8"?>
<p:tagLst xmlns:a="http://schemas.openxmlformats.org/drawingml/2006/main" xmlns:r="http://schemas.openxmlformats.org/officeDocument/2006/relationships" xmlns:p="http://schemas.openxmlformats.org/presentationml/2006/main">
  <p:tag name="AS_UNIQUEID" val="817"/>
</p:tagLst>
</file>

<file path=ppt/tags/tag44.xml><?xml version="1.0" encoding="utf-8"?>
<p:tagLst xmlns:a="http://schemas.openxmlformats.org/drawingml/2006/main" xmlns:r="http://schemas.openxmlformats.org/officeDocument/2006/relationships" xmlns:p="http://schemas.openxmlformats.org/presentationml/2006/main">
  <p:tag name="AS_UNIQUEID" val="826"/>
</p:tagLst>
</file>

<file path=ppt/tags/tag45.xml><?xml version="1.0" encoding="utf-8"?>
<p:tagLst xmlns:a="http://schemas.openxmlformats.org/drawingml/2006/main" xmlns:r="http://schemas.openxmlformats.org/officeDocument/2006/relationships" xmlns:p="http://schemas.openxmlformats.org/presentationml/2006/main">
  <p:tag name="AS_UNIQUEID" val="813"/>
</p:tagLst>
</file>

<file path=ppt/tags/tag46.xml><?xml version="1.0" encoding="utf-8"?>
<p:tagLst xmlns:a="http://schemas.openxmlformats.org/drawingml/2006/main" xmlns:r="http://schemas.openxmlformats.org/officeDocument/2006/relationships" xmlns:p="http://schemas.openxmlformats.org/presentationml/2006/main">
  <p:tag name="AS_UNIQUEID" val="825"/>
</p:tagLst>
</file>

<file path=ppt/tags/tag47.xml><?xml version="1.0" encoding="utf-8"?>
<p:tagLst xmlns:a="http://schemas.openxmlformats.org/drawingml/2006/main" xmlns:r="http://schemas.openxmlformats.org/officeDocument/2006/relationships" xmlns:p="http://schemas.openxmlformats.org/presentationml/2006/main">
  <p:tag name="AS_UNIQUEID" val="816"/>
</p:tagLst>
</file>

<file path=ppt/tags/tag48.xml><?xml version="1.0" encoding="utf-8"?>
<p:tagLst xmlns:a="http://schemas.openxmlformats.org/drawingml/2006/main" xmlns:r="http://schemas.openxmlformats.org/officeDocument/2006/relationships" xmlns:p="http://schemas.openxmlformats.org/presentationml/2006/main">
  <p:tag name="AS_UNIQUEID" val="824"/>
</p:tagLst>
</file>

<file path=ppt/tags/tag49.xml><?xml version="1.0" encoding="utf-8"?>
<p:tagLst xmlns:a="http://schemas.openxmlformats.org/drawingml/2006/main" xmlns:r="http://schemas.openxmlformats.org/officeDocument/2006/relationships" xmlns:p="http://schemas.openxmlformats.org/presentationml/2006/main">
  <p:tag name="AS_UNIQUEID" val="813"/>
</p:tagLst>
</file>

<file path=ppt/tags/tag5.xml><?xml version="1.0" encoding="utf-8"?>
<p:tagLst xmlns:a="http://schemas.openxmlformats.org/drawingml/2006/main" xmlns:r="http://schemas.openxmlformats.org/officeDocument/2006/relationships" xmlns:p="http://schemas.openxmlformats.org/presentationml/2006/main">
  <p:tag name="AS_UNIQUEID" val="4325"/>
</p:tagLst>
</file>

<file path=ppt/tags/tag50.xml><?xml version="1.0" encoding="utf-8"?>
<p:tagLst xmlns:a="http://schemas.openxmlformats.org/drawingml/2006/main" xmlns:r="http://schemas.openxmlformats.org/officeDocument/2006/relationships" xmlns:p="http://schemas.openxmlformats.org/presentationml/2006/main">
  <p:tag name="AS_UNIQUEID" val="823"/>
</p:tagLst>
</file>

<file path=ppt/tags/tag51.xml><?xml version="1.0" encoding="utf-8"?>
<p:tagLst xmlns:a="http://schemas.openxmlformats.org/drawingml/2006/main" xmlns:r="http://schemas.openxmlformats.org/officeDocument/2006/relationships" xmlns:p="http://schemas.openxmlformats.org/presentationml/2006/main">
  <p:tag name="AS_UNIQUEID" val="815"/>
</p:tagLst>
</file>

<file path=ppt/tags/tag52.xml><?xml version="1.0" encoding="utf-8"?>
<p:tagLst xmlns:a="http://schemas.openxmlformats.org/drawingml/2006/main" xmlns:r="http://schemas.openxmlformats.org/officeDocument/2006/relationships" xmlns:p="http://schemas.openxmlformats.org/presentationml/2006/main">
  <p:tag name="AS_UNIQUEID" val="822"/>
</p:tagLst>
</file>

<file path=ppt/tags/tag53.xml><?xml version="1.0" encoding="utf-8"?>
<p:tagLst xmlns:a="http://schemas.openxmlformats.org/drawingml/2006/main" xmlns:r="http://schemas.openxmlformats.org/officeDocument/2006/relationships" xmlns:p="http://schemas.openxmlformats.org/presentationml/2006/main">
  <p:tag name="AS_UNIQUEID" val="813"/>
</p:tagLst>
</file>

<file path=ppt/tags/tag54.xml><?xml version="1.0" encoding="utf-8"?>
<p:tagLst xmlns:a="http://schemas.openxmlformats.org/drawingml/2006/main" xmlns:r="http://schemas.openxmlformats.org/officeDocument/2006/relationships" xmlns:p="http://schemas.openxmlformats.org/presentationml/2006/main">
  <p:tag name="AS_UNIQUEID" val="821"/>
</p:tagLst>
</file>

<file path=ppt/tags/tag55.xml><?xml version="1.0" encoding="utf-8"?>
<p:tagLst xmlns:a="http://schemas.openxmlformats.org/drawingml/2006/main" xmlns:r="http://schemas.openxmlformats.org/officeDocument/2006/relationships" xmlns:p="http://schemas.openxmlformats.org/presentationml/2006/main">
  <p:tag name="AS_UNIQUEID" val="814"/>
</p:tagLst>
</file>

<file path=ppt/tags/tag56.xml><?xml version="1.0" encoding="utf-8"?>
<p:tagLst xmlns:a="http://schemas.openxmlformats.org/drawingml/2006/main" xmlns:r="http://schemas.openxmlformats.org/officeDocument/2006/relationships" xmlns:p="http://schemas.openxmlformats.org/presentationml/2006/main">
  <p:tag name="AS_UNIQUEID" val="820"/>
</p:tagLst>
</file>

<file path=ppt/tags/tag57.xml><?xml version="1.0" encoding="utf-8"?>
<p:tagLst xmlns:a="http://schemas.openxmlformats.org/drawingml/2006/main" xmlns:r="http://schemas.openxmlformats.org/officeDocument/2006/relationships" xmlns:p="http://schemas.openxmlformats.org/presentationml/2006/main">
  <p:tag name="AS_UNIQUEID" val="813"/>
</p:tagLst>
</file>

<file path=ppt/tags/tag58.xml><?xml version="1.0" encoding="utf-8"?>
<p:tagLst xmlns:a="http://schemas.openxmlformats.org/drawingml/2006/main" xmlns:r="http://schemas.openxmlformats.org/officeDocument/2006/relationships" xmlns:p="http://schemas.openxmlformats.org/presentationml/2006/main">
  <p:tag name="AS_UNIQUEID" val="819"/>
</p:tagLst>
</file>

<file path=ppt/tags/tag59.xml><?xml version="1.0" encoding="utf-8"?>
<p:tagLst xmlns:a="http://schemas.openxmlformats.org/drawingml/2006/main" xmlns:r="http://schemas.openxmlformats.org/officeDocument/2006/relationships" xmlns:p="http://schemas.openxmlformats.org/presentationml/2006/main">
  <p:tag name="AS_UNIQUEID" val="909"/>
</p:tagLst>
</file>

<file path=ppt/tags/tag6.xml><?xml version="1.0" encoding="utf-8"?>
<p:tagLst xmlns:a="http://schemas.openxmlformats.org/drawingml/2006/main" xmlns:r="http://schemas.openxmlformats.org/officeDocument/2006/relationships" xmlns:p="http://schemas.openxmlformats.org/presentationml/2006/main">
  <p:tag name="AS_UNIQUEID" val="4334"/>
</p:tagLst>
</file>

<file path=ppt/tags/tag60.xml><?xml version="1.0" encoding="utf-8"?>
<p:tagLst xmlns:a="http://schemas.openxmlformats.org/drawingml/2006/main" xmlns:r="http://schemas.openxmlformats.org/officeDocument/2006/relationships" xmlns:p="http://schemas.openxmlformats.org/presentationml/2006/main">
  <p:tag name="AS_UNIQUEID" val="910"/>
</p:tagLst>
</file>

<file path=ppt/tags/tag61.xml><?xml version="1.0" encoding="utf-8"?>
<p:tagLst xmlns:a="http://schemas.openxmlformats.org/drawingml/2006/main" xmlns:r="http://schemas.openxmlformats.org/officeDocument/2006/relationships" xmlns:p="http://schemas.openxmlformats.org/presentationml/2006/main">
  <p:tag name="AS_UNIQUEID" val="911"/>
</p:tagLst>
</file>

<file path=ppt/tags/tag62.xml><?xml version="1.0" encoding="utf-8"?>
<p:tagLst xmlns:a="http://schemas.openxmlformats.org/drawingml/2006/main" xmlns:r="http://schemas.openxmlformats.org/officeDocument/2006/relationships" xmlns:p="http://schemas.openxmlformats.org/presentationml/2006/main">
  <p:tag name="AS_UNIQUEID" val="912"/>
</p:tagLst>
</file>

<file path=ppt/tags/tag63.xml><?xml version="1.0" encoding="utf-8"?>
<p:tagLst xmlns:a="http://schemas.openxmlformats.org/drawingml/2006/main" xmlns:r="http://schemas.openxmlformats.org/officeDocument/2006/relationships" xmlns:p="http://schemas.openxmlformats.org/presentationml/2006/main">
  <p:tag name="AS_UNIQUEID" val="913"/>
</p:tagLst>
</file>

<file path=ppt/tags/tag64.xml><?xml version="1.0" encoding="utf-8"?>
<p:tagLst xmlns:a="http://schemas.openxmlformats.org/drawingml/2006/main" xmlns:r="http://schemas.openxmlformats.org/officeDocument/2006/relationships" xmlns:p="http://schemas.openxmlformats.org/presentationml/2006/main">
  <p:tag name="AS_UNIQUEID" val="914"/>
</p:tagLst>
</file>

<file path=ppt/tags/tag65.xml><?xml version="1.0" encoding="utf-8"?>
<p:tagLst xmlns:a="http://schemas.openxmlformats.org/drawingml/2006/main" xmlns:r="http://schemas.openxmlformats.org/officeDocument/2006/relationships" xmlns:p="http://schemas.openxmlformats.org/presentationml/2006/main">
  <p:tag name="AS_UNIQUEID" val="812"/>
</p:tagLst>
</file>

<file path=ppt/tags/tag66.xml><?xml version="1.0" encoding="utf-8"?>
<p:tagLst xmlns:a="http://schemas.openxmlformats.org/drawingml/2006/main" xmlns:r="http://schemas.openxmlformats.org/officeDocument/2006/relationships" xmlns:p="http://schemas.openxmlformats.org/presentationml/2006/main">
  <p:tag name="AS_UNIQUEID" val="819"/>
</p:tagLst>
</file>

<file path=ppt/tags/tag67.xml><?xml version="1.0" encoding="utf-8"?>
<p:tagLst xmlns:a="http://schemas.openxmlformats.org/drawingml/2006/main" xmlns:r="http://schemas.openxmlformats.org/officeDocument/2006/relationships" xmlns:p="http://schemas.openxmlformats.org/presentationml/2006/main">
  <p:tag name="AS_UNIQUEID" val="832"/>
</p:tagLst>
</file>

<file path=ppt/tags/tag68.xml><?xml version="1.0" encoding="utf-8"?>
<p:tagLst xmlns:a="http://schemas.openxmlformats.org/drawingml/2006/main" xmlns:r="http://schemas.openxmlformats.org/officeDocument/2006/relationships" xmlns:p="http://schemas.openxmlformats.org/presentationml/2006/main">
  <p:tag name="AS_UNIQUEID" val="813"/>
</p:tagLst>
</file>

<file path=ppt/tags/tag69.xml><?xml version="1.0" encoding="utf-8"?>
<p:tagLst xmlns:a="http://schemas.openxmlformats.org/drawingml/2006/main" xmlns:r="http://schemas.openxmlformats.org/officeDocument/2006/relationships" xmlns:p="http://schemas.openxmlformats.org/presentationml/2006/main">
  <p:tag name="AS_UNIQUEID" val="831"/>
</p:tagLst>
</file>

<file path=ppt/tags/tag7.xml><?xml version="1.0" encoding="utf-8"?>
<p:tagLst xmlns:a="http://schemas.openxmlformats.org/drawingml/2006/main" xmlns:r="http://schemas.openxmlformats.org/officeDocument/2006/relationships" xmlns:p="http://schemas.openxmlformats.org/presentationml/2006/main">
  <p:tag name="AS_UNIQUEID" val="4331"/>
</p:tagLst>
</file>

<file path=ppt/tags/tag70.xml><?xml version="1.0" encoding="utf-8"?>
<p:tagLst xmlns:a="http://schemas.openxmlformats.org/drawingml/2006/main" xmlns:r="http://schemas.openxmlformats.org/officeDocument/2006/relationships" xmlns:p="http://schemas.openxmlformats.org/presentationml/2006/main">
  <p:tag name="AS_UNIQUEID" val="818"/>
</p:tagLst>
</file>

<file path=ppt/tags/tag71.xml><?xml version="1.0" encoding="utf-8"?>
<p:tagLst xmlns:a="http://schemas.openxmlformats.org/drawingml/2006/main" xmlns:r="http://schemas.openxmlformats.org/officeDocument/2006/relationships" xmlns:p="http://schemas.openxmlformats.org/presentationml/2006/main">
  <p:tag name="AS_UNIQUEID" val="830"/>
</p:tagLst>
</file>

<file path=ppt/tags/tag72.xml><?xml version="1.0" encoding="utf-8"?>
<p:tagLst xmlns:a="http://schemas.openxmlformats.org/drawingml/2006/main" xmlns:r="http://schemas.openxmlformats.org/officeDocument/2006/relationships" xmlns:p="http://schemas.openxmlformats.org/presentationml/2006/main">
  <p:tag name="AS_UNIQUEID" val="813"/>
</p:tagLst>
</file>

<file path=ppt/tags/tag73.xml><?xml version="1.0" encoding="utf-8"?>
<p:tagLst xmlns:a="http://schemas.openxmlformats.org/drawingml/2006/main" xmlns:r="http://schemas.openxmlformats.org/officeDocument/2006/relationships" xmlns:p="http://schemas.openxmlformats.org/presentationml/2006/main">
  <p:tag name="AS_UNIQUEID" val="829"/>
</p:tagLst>
</file>

<file path=ppt/tags/tag74.xml><?xml version="1.0" encoding="utf-8"?>
<p:tagLst xmlns:a="http://schemas.openxmlformats.org/drawingml/2006/main" xmlns:r="http://schemas.openxmlformats.org/officeDocument/2006/relationships" xmlns:p="http://schemas.openxmlformats.org/presentationml/2006/main">
  <p:tag name="AS_UNIQUEID" val="817"/>
</p:tagLst>
</file>

<file path=ppt/tags/tag75.xml><?xml version="1.0" encoding="utf-8"?>
<p:tagLst xmlns:a="http://schemas.openxmlformats.org/drawingml/2006/main" xmlns:r="http://schemas.openxmlformats.org/officeDocument/2006/relationships" xmlns:p="http://schemas.openxmlformats.org/presentationml/2006/main">
  <p:tag name="AS_UNIQUEID" val="828"/>
</p:tagLst>
</file>

<file path=ppt/tags/tag76.xml><?xml version="1.0" encoding="utf-8"?>
<p:tagLst xmlns:a="http://schemas.openxmlformats.org/drawingml/2006/main" xmlns:r="http://schemas.openxmlformats.org/officeDocument/2006/relationships" xmlns:p="http://schemas.openxmlformats.org/presentationml/2006/main">
  <p:tag name="AS_UNIQUEID" val="813"/>
</p:tagLst>
</file>

<file path=ppt/tags/tag77.xml><?xml version="1.0" encoding="utf-8"?>
<p:tagLst xmlns:a="http://schemas.openxmlformats.org/drawingml/2006/main" xmlns:r="http://schemas.openxmlformats.org/officeDocument/2006/relationships" xmlns:p="http://schemas.openxmlformats.org/presentationml/2006/main">
  <p:tag name="AS_UNIQUEID" val="827"/>
</p:tagLst>
</file>

<file path=ppt/tags/tag78.xml><?xml version="1.0" encoding="utf-8"?>
<p:tagLst xmlns:a="http://schemas.openxmlformats.org/drawingml/2006/main" xmlns:r="http://schemas.openxmlformats.org/officeDocument/2006/relationships" xmlns:p="http://schemas.openxmlformats.org/presentationml/2006/main">
  <p:tag name="AS_UNIQUEID" val="816"/>
</p:tagLst>
</file>

<file path=ppt/tags/tag79.xml><?xml version="1.0" encoding="utf-8"?>
<p:tagLst xmlns:a="http://schemas.openxmlformats.org/drawingml/2006/main" xmlns:r="http://schemas.openxmlformats.org/officeDocument/2006/relationships" xmlns:p="http://schemas.openxmlformats.org/presentationml/2006/main">
  <p:tag name="AS_UNIQUEID" val="826"/>
</p:tagLst>
</file>

<file path=ppt/tags/tag8.xml><?xml version="1.0" encoding="utf-8"?>
<p:tagLst xmlns:a="http://schemas.openxmlformats.org/drawingml/2006/main" xmlns:r="http://schemas.openxmlformats.org/officeDocument/2006/relationships" xmlns:p="http://schemas.openxmlformats.org/presentationml/2006/main">
  <p:tag name="AS_UNIQUEID" val="4410"/>
</p:tagLst>
</file>

<file path=ppt/tags/tag80.xml><?xml version="1.0" encoding="utf-8"?>
<p:tagLst xmlns:a="http://schemas.openxmlformats.org/drawingml/2006/main" xmlns:r="http://schemas.openxmlformats.org/officeDocument/2006/relationships" xmlns:p="http://schemas.openxmlformats.org/presentationml/2006/main">
  <p:tag name="AS_UNIQUEID" val="813"/>
</p:tagLst>
</file>

<file path=ppt/tags/tag81.xml><?xml version="1.0" encoding="utf-8"?>
<p:tagLst xmlns:a="http://schemas.openxmlformats.org/drawingml/2006/main" xmlns:r="http://schemas.openxmlformats.org/officeDocument/2006/relationships" xmlns:p="http://schemas.openxmlformats.org/presentationml/2006/main">
  <p:tag name="AS_UNIQUEID" val="825"/>
</p:tagLst>
</file>

<file path=ppt/tags/tag82.xml><?xml version="1.0" encoding="utf-8"?>
<p:tagLst xmlns:a="http://schemas.openxmlformats.org/drawingml/2006/main" xmlns:r="http://schemas.openxmlformats.org/officeDocument/2006/relationships" xmlns:p="http://schemas.openxmlformats.org/presentationml/2006/main">
  <p:tag name="AS_UNIQUEID" val="815"/>
</p:tagLst>
</file>

<file path=ppt/tags/tag83.xml><?xml version="1.0" encoding="utf-8"?>
<p:tagLst xmlns:a="http://schemas.openxmlformats.org/drawingml/2006/main" xmlns:r="http://schemas.openxmlformats.org/officeDocument/2006/relationships" xmlns:p="http://schemas.openxmlformats.org/presentationml/2006/main">
  <p:tag name="AS_UNIQUEID" val="824"/>
</p:tagLst>
</file>

<file path=ppt/tags/tag84.xml><?xml version="1.0" encoding="utf-8"?>
<p:tagLst xmlns:a="http://schemas.openxmlformats.org/drawingml/2006/main" xmlns:r="http://schemas.openxmlformats.org/officeDocument/2006/relationships" xmlns:p="http://schemas.openxmlformats.org/presentationml/2006/main">
  <p:tag name="AS_UNIQUEID" val="813"/>
</p:tagLst>
</file>

<file path=ppt/tags/tag85.xml><?xml version="1.0" encoding="utf-8"?>
<p:tagLst xmlns:a="http://schemas.openxmlformats.org/drawingml/2006/main" xmlns:r="http://schemas.openxmlformats.org/officeDocument/2006/relationships" xmlns:p="http://schemas.openxmlformats.org/presentationml/2006/main">
  <p:tag name="AS_UNIQUEID" val="823"/>
</p:tagLst>
</file>

<file path=ppt/tags/tag86.xml><?xml version="1.0" encoding="utf-8"?>
<p:tagLst xmlns:a="http://schemas.openxmlformats.org/drawingml/2006/main" xmlns:r="http://schemas.openxmlformats.org/officeDocument/2006/relationships" xmlns:p="http://schemas.openxmlformats.org/presentationml/2006/main">
  <p:tag name="AS_UNIQUEID" val="814"/>
</p:tagLst>
</file>

<file path=ppt/tags/tag87.xml><?xml version="1.0" encoding="utf-8"?>
<p:tagLst xmlns:a="http://schemas.openxmlformats.org/drawingml/2006/main" xmlns:r="http://schemas.openxmlformats.org/officeDocument/2006/relationships" xmlns:p="http://schemas.openxmlformats.org/presentationml/2006/main">
  <p:tag name="AS_UNIQUEID" val="822"/>
</p:tagLst>
</file>

<file path=ppt/tags/tag88.xml><?xml version="1.0" encoding="utf-8"?>
<p:tagLst xmlns:a="http://schemas.openxmlformats.org/drawingml/2006/main" xmlns:r="http://schemas.openxmlformats.org/officeDocument/2006/relationships" xmlns:p="http://schemas.openxmlformats.org/presentationml/2006/main">
  <p:tag name="AS_UNIQUEID" val="813"/>
</p:tagLst>
</file>

<file path=ppt/tags/tag89.xml><?xml version="1.0" encoding="utf-8"?>
<p:tagLst xmlns:a="http://schemas.openxmlformats.org/drawingml/2006/main" xmlns:r="http://schemas.openxmlformats.org/officeDocument/2006/relationships" xmlns:p="http://schemas.openxmlformats.org/presentationml/2006/main">
  <p:tag name="AS_UNIQUEID" val="821"/>
</p:tagLst>
</file>

<file path=ppt/tags/tag9.xml><?xml version="1.0" encoding="utf-8"?>
<p:tagLst xmlns:a="http://schemas.openxmlformats.org/drawingml/2006/main" xmlns:r="http://schemas.openxmlformats.org/officeDocument/2006/relationships" xmlns:p="http://schemas.openxmlformats.org/presentationml/2006/main">
  <p:tag name="AS_UNIQUEID" val="4325"/>
</p:tagLst>
</file>

<file path=ppt/tags/tag90.xml><?xml version="1.0" encoding="utf-8"?>
<p:tagLst xmlns:a="http://schemas.openxmlformats.org/drawingml/2006/main" xmlns:r="http://schemas.openxmlformats.org/officeDocument/2006/relationships" xmlns:p="http://schemas.openxmlformats.org/presentationml/2006/main">
  <p:tag name="AS_UNIQUEID" val="4330"/>
</p:tagLst>
</file>

<file path=ppt/tags/tag91.xml><?xml version="1.0" encoding="utf-8"?>
<p:tagLst xmlns:a="http://schemas.openxmlformats.org/drawingml/2006/main" xmlns:r="http://schemas.openxmlformats.org/officeDocument/2006/relationships" xmlns:p="http://schemas.openxmlformats.org/presentationml/2006/main">
  <p:tag name="AS_UNIQUEID" val="4331"/>
</p:tagLst>
</file>

<file path=ppt/tags/tag92.xml><?xml version="1.0" encoding="utf-8"?>
<p:tagLst xmlns:a="http://schemas.openxmlformats.org/drawingml/2006/main" xmlns:r="http://schemas.openxmlformats.org/officeDocument/2006/relationships" xmlns:p="http://schemas.openxmlformats.org/presentationml/2006/main">
  <p:tag name="AS_UNIQUEID" val="4325"/>
</p:tagLst>
</file>

<file path=ppt/tags/tag93.xml><?xml version="1.0" encoding="utf-8"?>
<p:tagLst xmlns:a="http://schemas.openxmlformats.org/drawingml/2006/main" xmlns:r="http://schemas.openxmlformats.org/officeDocument/2006/relationships" xmlns:p="http://schemas.openxmlformats.org/presentationml/2006/main">
  <p:tag name="AS_UNIQUEID" val="4326"/>
</p:tagLst>
</file>

<file path=ppt/tags/tag94.xml><?xml version="1.0" encoding="utf-8"?>
<p:tagLst xmlns:a="http://schemas.openxmlformats.org/drawingml/2006/main" xmlns:r="http://schemas.openxmlformats.org/officeDocument/2006/relationships" xmlns:p="http://schemas.openxmlformats.org/presentationml/2006/main">
  <p:tag name="AS_UNIQUEID" val="4326"/>
</p:tagLst>
</file>

<file path=ppt/tags/tag95.xml><?xml version="1.0" encoding="utf-8"?>
<p:tagLst xmlns:a="http://schemas.openxmlformats.org/drawingml/2006/main" xmlns:r="http://schemas.openxmlformats.org/officeDocument/2006/relationships" xmlns:p="http://schemas.openxmlformats.org/presentationml/2006/main">
  <p:tag name="AS_UNIQUEID" val="4329"/>
</p:tagLst>
</file>

<file path=ppt/tags/tag96.xml><?xml version="1.0" encoding="utf-8"?>
<p:tagLst xmlns:a="http://schemas.openxmlformats.org/drawingml/2006/main" xmlns:r="http://schemas.openxmlformats.org/officeDocument/2006/relationships" xmlns:p="http://schemas.openxmlformats.org/presentationml/2006/main">
  <p:tag name="AS_UNIQUEID" val="4410"/>
</p:tagLst>
</file>

<file path=ppt/tags/tag97.xml><?xml version="1.0" encoding="utf-8"?>
<p:tagLst xmlns:a="http://schemas.openxmlformats.org/drawingml/2006/main" xmlns:r="http://schemas.openxmlformats.org/officeDocument/2006/relationships" xmlns:p="http://schemas.openxmlformats.org/presentationml/2006/main">
  <p:tag name="AS_UNIQUEID" val="4411"/>
</p:tagLst>
</file>

<file path=ppt/tags/tag98.xml><?xml version="1.0" encoding="utf-8"?>
<p:tagLst xmlns:a="http://schemas.openxmlformats.org/drawingml/2006/main" xmlns:r="http://schemas.openxmlformats.org/officeDocument/2006/relationships" xmlns:p="http://schemas.openxmlformats.org/presentationml/2006/main">
  <p:tag name="AS_UNIQUEID" val="4325"/>
</p:tagLst>
</file>

<file path=ppt/tags/tag99.xml><?xml version="1.0" encoding="utf-8"?>
<p:tagLst xmlns:a="http://schemas.openxmlformats.org/drawingml/2006/main" xmlns:r="http://schemas.openxmlformats.org/officeDocument/2006/relationships" xmlns:p="http://schemas.openxmlformats.org/presentationml/2006/main">
  <p:tag name="AS_UNIQUEID" val="4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3680</TotalTime>
  <Words>7185</Words>
  <Application>Microsoft Office PowerPoint</Application>
  <PresentationFormat>Widescreen</PresentationFormat>
  <Paragraphs>489</Paragraphs>
  <Slides>32</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Aptos</vt:lpstr>
      <vt:lpstr>Arial</vt:lpstr>
      <vt:lpstr>Calibri</vt:lpstr>
      <vt:lpstr>Calibri Light</vt:lpstr>
      <vt:lpstr>Garamond</vt:lpstr>
      <vt:lpstr>Open Sans</vt:lpstr>
      <vt:lpstr>The Hand Bold</vt:lpstr>
      <vt:lpstr>The Serif Hand Black</vt:lpstr>
      <vt:lpstr>Office Theme</vt:lpstr>
      <vt:lpstr>SketchyVTI</vt:lpstr>
      <vt:lpstr>PowerPoint Presentation</vt:lpstr>
      <vt:lpstr>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Chelsea</dc:creator>
  <cp:lastModifiedBy>Crowne Plaza</cp:lastModifiedBy>
  <cp:revision>68</cp:revision>
  <cp:lastPrinted>2026-01-12T16:48:16Z</cp:lastPrinted>
  <dcterms:created xsi:type="dcterms:W3CDTF">2025-02-04T21:04:31Z</dcterms:created>
  <dcterms:modified xsi:type="dcterms:W3CDTF">2026-05-07T17:37:04Z</dcterms:modified>
</cp:coreProperties>
</file>